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4.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5.xml" ContentType="application/vnd.openxmlformats-officedocument.theme+xml"/>
  <Override PartName="/ppt/slideLayouts/slideLayout28.xml" ContentType="application/vnd.openxmlformats-officedocument.presentationml.slideLayout+xml"/>
  <Override PartName="/ppt/theme/theme6.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7.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8.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 id="2147483650" r:id="rId2"/>
    <p:sldMasterId id="2147483662" r:id="rId3"/>
    <p:sldMasterId id="2147483674" r:id="rId4"/>
    <p:sldMasterId id="2147483677" r:id="rId5"/>
    <p:sldMasterId id="2147483680" r:id="rId6"/>
    <p:sldMasterId id="2147483682" r:id="rId7"/>
    <p:sldMasterId id="2147483694" r:id="rId8"/>
    <p:sldMasterId id="2147483697" r:id="rId9"/>
  </p:sldMasterIdLst>
  <p:notesMasterIdLst>
    <p:notesMasterId r:id="rId81"/>
  </p:notesMasterIdLst>
  <p:sldIdLst>
    <p:sldId id="256" r:id="rId10"/>
    <p:sldId id="257" r:id="rId11"/>
    <p:sldId id="258" r:id="rId12"/>
    <p:sldId id="259" r:id="rId13"/>
    <p:sldId id="260" r:id="rId14"/>
    <p:sldId id="261" r:id="rId15"/>
    <p:sldId id="262" r:id="rId16"/>
    <p:sldId id="263" r:id="rId17"/>
    <p:sldId id="264" r:id="rId18"/>
    <p:sldId id="265" r:id="rId19"/>
    <p:sldId id="266" r:id="rId20"/>
    <p:sldId id="267" r:id="rId21"/>
    <p:sldId id="268" r:id="rId22"/>
    <p:sldId id="269" r:id="rId23"/>
    <p:sldId id="270" r:id="rId24"/>
    <p:sldId id="271" r:id="rId25"/>
    <p:sldId id="272" r:id="rId26"/>
    <p:sldId id="273" r:id="rId27"/>
    <p:sldId id="274" r:id="rId28"/>
    <p:sldId id="275" r:id="rId29"/>
    <p:sldId id="276" r:id="rId30"/>
    <p:sldId id="277" r:id="rId31"/>
    <p:sldId id="278" r:id="rId32"/>
    <p:sldId id="279" r:id="rId33"/>
    <p:sldId id="280" r:id="rId34"/>
    <p:sldId id="281" r:id="rId35"/>
    <p:sldId id="282" r:id="rId36"/>
    <p:sldId id="283" r:id="rId37"/>
    <p:sldId id="284" r:id="rId38"/>
    <p:sldId id="285" r:id="rId39"/>
    <p:sldId id="286" r:id="rId40"/>
    <p:sldId id="287" r:id="rId41"/>
    <p:sldId id="288" r:id="rId42"/>
    <p:sldId id="289" r:id="rId43"/>
    <p:sldId id="290" r:id="rId44"/>
    <p:sldId id="291" r:id="rId45"/>
    <p:sldId id="292" r:id="rId46"/>
    <p:sldId id="293" r:id="rId47"/>
    <p:sldId id="294" r:id="rId48"/>
    <p:sldId id="295" r:id="rId49"/>
    <p:sldId id="296" r:id="rId50"/>
    <p:sldId id="297" r:id="rId51"/>
    <p:sldId id="298" r:id="rId52"/>
    <p:sldId id="299" r:id="rId53"/>
    <p:sldId id="300" r:id="rId54"/>
    <p:sldId id="301" r:id="rId55"/>
    <p:sldId id="302" r:id="rId56"/>
    <p:sldId id="303" r:id="rId57"/>
    <p:sldId id="304" r:id="rId58"/>
    <p:sldId id="305" r:id="rId59"/>
    <p:sldId id="306" r:id="rId60"/>
    <p:sldId id="307" r:id="rId61"/>
    <p:sldId id="308" r:id="rId62"/>
    <p:sldId id="309" r:id="rId63"/>
    <p:sldId id="310" r:id="rId64"/>
    <p:sldId id="311" r:id="rId65"/>
    <p:sldId id="312" r:id="rId66"/>
    <p:sldId id="313" r:id="rId67"/>
    <p:sldId id="314" r:id="rId68"/>
    <p:sldId id="315" r:id="rId69"/>
    <p:sldId id="316" r:id="rId70"/>
    <p:sldId id="317" r:id="rId71"/>
    <p:sldId id="318" r:id="rId72"/>
    <p:sldId id="319" r:id="rId73"/>
    <p:sldId id="320" r:id="rId74"/>
    <p:sldId id="321" r:id="rId75"/>
    <p:sldId id="322" r:id="rId76"/>
    <p:sldId id="323" r:id="rId77"/>
    <p:sldId id="324" r:id="rId78"/>
    <p:sldId id="325" r:id="rId79"/>
    <p:sldId id="326" r:id="rId80"/>
  </p:sldIdLst>
  <p:sldSz cx="12192000" cy="6858000"/>
  <p:notesSz cx="6858000" cy="12192000"/>
  <p:embeddedFontLst>
    <p:embeddedFont>
      <p:font typeface="Aptos Bold" panose="020B0004020202020204" pitchFamily="34" charset="0"/>
      <p:regular r:id="rId82"/>
      <p:bold r:id="rId83"/>
    </p:embeddedFont>
    <p:embeddedFont>
      <p:font typeface="Cambria" panose="02040503050406030204" pitchFamily="18" charset="0"/>
      <p:regular r:id="rId84"/>
      <p:bold r:id="rId85"/>
      <p:italic r:id="rId86"/>
      <p:boldItalic r:id="rId87"/>
    </p:embeddedFont>
    <p:embeddedFont>
      <p:font typeface="GT Walsheim Pro" panose="020B0604020202020204" charset="0"/>
      <p:regular r:id="rId88"/>
    </p:embeddedFont>
    <p:embeddedFont>
      <p:font typeface="Lato" panose="020F0502020204030203" pitchFamily="34" charset="0"/>
      <p:regular r:id="rId89"/>
      <p:bold r:id="rId90"/>
      <p:italic r:id="rId91"/>
      <p:boldItalic r:id="rId92"/>
    </p:embeddedFont>
    <p:embeddedFont>
      <p:font typeface="Open Sans" panose="020B0606030504020204" pitchFamily="34" charset="0"/>
      <p:regular r:id="rId93"/>
      <p:bold r:id="rId94"/>
      <p:italic r:id="rId95"/>
      <p:boldItalic r:id="rId96"/>
    </p:embeddedFont>
    <p:embeddedFont>
      <p:font typeface="Open Sans Bold" panose="020B0806030504020204" charset="0"/>
      <p:regular r:id="rId97"/>
      <p:bold r:id="rId9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2CE2E6B-3D94-1DD7-1F6A-26D5BF7CA39F}" v="265" dt="2026-09-14T15:17:12.14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11" d="100"/>
          <a:sy n="111" d="100"/>
        </p:scale>
        <p:origin x="55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7.xml"/><Relationship Id="rId21" Type="http://schemas.openxmlformats.org/officeDocument/2006/relationships/slide" Target="slides/slide12.xml"/><Relationship Id="rId42" Type="http://schemas.openxmlformats.org/officeDocument/2006/relationships/slide" Target="slides/slide33.xml"/><Relationship Id="rId47" Type="http://schemas.openxmlformats.org/officeDocument/2006/relationships/slide" Target="slides/slide38.xml"/><Relationship Id="rId63" Type="http://schemas.openxmlformats.org/officeDocument/2006/relationships/slide" Target="slides/slide54.xml"/><Relationship Id="rId68" Type="http://schemas.openxmlformats.org/officeDocument/2006/relationships/slide" Target="slides/slide59.xml"/><Relationship Id="rId84" Type="http://schemas.openxmlformats.org/officeDocument/2006/relationships/font" Target="fonts/font3.fntdata"/><Relationship Id="rId89" Type="http://schemas.openxmlformats.org/officeDocument/2006/relationships/font" Target="fonts/font8.fntdata"/><Relationship Id="rId16" Type="http://schemas.openxmlformats.org/officeDocument/2006/relationships/slide" Target="slides/slide7.xml"/><Relationship Id="rId11" Type="http://schemas.openxmlformats.org/officeDocument/2006/relationships/slide" Target="slides/slide2.xml"/><Relationship Id="rId32" Type="http://schemas.openxmlformats.org/officeDocument/2006/relationships/slide" Target="slides/slide23.xml"/><Relationship Id="rId37" Type="http://schemas.openxmlformats.org/officeDocument/2006/relationships/slide" Target="slides/slide28.xml"/><Relationship Id="rId53" Type="http://schemas.openxmlformats.org/officeDocument/2006/relationships/slide" Target="slides/slide44.xml"/><Relationship Id="rId58" Type="http://schemas.openxmlformats.org/officeDocument/2006/relationships/slide" Target="slides/slide49.xml"/><Relationship Id="rId74" Type="http://schemas.openxmlformats.org/officeDocument/2006/relationships/slide" Target="slides/slide65.xml"/><Relationship Id="rId79" Type="http://schemas.openxmlformats.org/officeDocument/2006/relationships/slide" Target="slides/slide70.xml"/><Relationship Id="rId102" Type="http://schemas.openxmlformats.org/officeDocument/2006/relationships/tableStyles" Target="tableStyles.xml"/><Relationship Id="rId5" Type="http://schemas.openxmlformats.org/officeDocument/2006/relationships/slideMaster" Target="slideMasters/slideMaster5.xml"/><Relationship Id="rId90" Type="http://schemas.openxmlformats.org/officeDocument/2006/relationships/font" Target="fonts/font9.fntdata"/><Relationship Id="rId95" Type="http://schemas.openxmlformats.org/officeDocument/2006/relationships/font" Target="fonts/font14.fntdata"/><Relationship Id="rId22" Type="http://schemas.openxmlformats.org/officeDocument/2006/relationships/slide" Target="slides/slide13.xml"/><Relationship Id="rId27" Type="http://schemas.openxmlformats.org/officeDocument/2006/relationships/slide" Target="slides/slide18.xml"/><Relationship Id="rId43" Type="http://schemas.openxmlformats.org/officeDocument/2006/relationships/slide" Target="slides/slide34.xml"/><Relationship Id="rId48" Type="http://schemas.openxmlformats.org/officeDocument/2006/relationships/slide" Target="slides/slide39.xml"/><Relationship Id="rId64" Type="http://schemas.openxmlformats.org/officeDocument/2006/relationships/slide" Target="slides/slide55.xml"/><Relationship Id="rId69" Type="http://schemas.openxmlformats.org/officeDocument/2006/relationships/slide" Target="slides/slide60.xml"/><Relationship Id="rId80" Type="http://schemas.openxmlformats.org/officeDocument/2006/relationships/slide" Target="slides/slide71.xml"/><Relationship Id="rId85" Type="http://schemas.openxmlformats.org/officeDocument/2006/relationships/font" Target="fonts/font4.fntdata"/><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slide" Target="slides/slide50.xml"/><Relationship Id="rId67" Type="http://schemas.openxmlformats.org/officeDocument/2006/relationships/slide" Target="slides/slide58.xml"/><Relationship Id="rId103" Type="http://schemas.microsoft.com/office/2015/10/relationships/revisionInfo" Target="revisionInfo.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slide" Target="slides/slide45.xml"/><Relationship Id="rId62" Type="http://schemas.openxmlformats.org/officeDocument/2006/relationships/slide" Target="slides/slide53.xml"/><Relationship Id="rId70" Type="http://schemas.openxmlformats.org/officeDocument/2006/relationships/slide" Target="slides/slide61.xml"/><Relationship Id="rId75" Type="http://schemas.openxmlformats.org/officeDocument/2006/relationships/slide" Target="slides/slide66.xml"/><Relationship Id="rId83" Type="http://schemas.openxmlformats.org/officeDocument/2006/relationships/font" Target="fonts/font2.fntdata"/><Relationship Id="rId88" Type="http://schemas.openxmlformats.org/officeDocument/2006/relationships/font" Target="fonts/font7.fntdata"/><Relationship Id="rId91" Type="http://schemas.openxmlformats.org/officeDocument/2006/relationships/font" Target="fonts/font10.fntdata"/><Relationship Id="rId96" Type="http://schemas.openxmlformats.org/officeDocument/2006/relationships/font" Target="fonts/font15.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slide" Target="slides/slide48.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slide" Target="slides/slide51.xml"/><Relationship Id="rId65" Type="http://schemas.openxmlformats.org/officeDocument/2006/relationships/slide" Target="slides/slide56.xml"/><Relationship Id="rId73" Type="http://schemas.openxmlformats.org/officeDocument/2006/relationships/slide" Target="slides/slide64.xml"/><Relationship Id="rId78" Type="http://schemas.openxmlformats.org/officeDocument/2006/relationships/slide" Target="slides/slide69.xml"/><Relationship Id="rId81" Type="http://schemas.openxmlformats.org/officeDocument/2006/relationships/notesMaster" Target="notesMasters/notesMaster1.xml"/><Relationship Id="rId86" Type="http://schemas.openxmlformats.org/officeDocument/2006/relationships/font" Target="fonts/font5.fntdata"/><Relationship Id="rId94" Type="http://schemas.openxmlformats.org/officeDocument/2006/relationships/font" Target="fonts/font13.fntdata"/><Relationship Id="rId99" Type="http://schemas.openxmlformats.org/officeDocument/2006/relationships/presProps" Target="presProps.xml"/><Relationship Id="rId10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4.xml"/><Relationship Id="rId18" Type="http://schemas.openxmlformats.org/officeDocument/2006/relationships/slide" Target="slides/slide9.xml"/><Relationship Id="rId39" Type="http://schemas.openxmlformats.org/officeDocument/2006/relationships/slide" Target="slides/slide30.xml"/><Relationship Id="rId34" Type="http://schemas.openxmlformats.org/officeDocument/2006/relationships/slide" Target="slides/slide25.xml"/><Relationship Id="rId50" Type="http://schemas.openxmlformats.org/officeDocument/2006/relationships/slide" Target="slides/slide41.xml"/><Relationship Id="rId55" Type="http://schemas.openxmlformats.org/officeDocument/2006/relationships/slide" Target="slides/slide46.xml"/><Relationship Id="rId76" Type="http://schemas.openxmlformats.org/officeDocument/2006/relationships/slide" Target="slides/slide67.xml"/><Relationship Id="rId97" Type="http://schemas.openxmlformats.org/officeDocument/2006/relationships/font" Target="fonts/font16.fntdata"/><Relationship Id="rId7" Type="http://schemas.openxmlformats.org/officeDocument/2006/relationships/slideMaster" Target="slideMasters/slideMaster7.xml"/><Relationship Id="rId71" Type="http://schemas.openxmlformats.org/officeDocument/2006/relationships/slide" Target="slides/slide62.xml"/><Relationship Id="rId92" Type="http://schemas.openxmlformats.org/officeDocument/2006/relationships/font" Target="fonts/font11.fntdata"/><Relationship Id="rId2" Type="http://schemas.openxmlformats.org/officeDocument/2006/relationships/slideMaster" Target="slideMasters/slideMaster2.xml"/><Relationship Id="rId29" Type="http://schemas.openxmlformats.org/officeDocument/2006/relationships/slide" Target="slides/slide20.xml"/><Relationship Id="rId24" Type="http://schemas.openxmlformats.org/officeDocument/2006/relationships/slide" Target="slides/slide15.xml"/><Relationship Id="rId40" Type="http://schemas.openxmlformats.org/officeDocument/2006/relationships/slide" Target="slides/slide31.xml"/><Relationship Id="rId45" Type="http://schemas.openxmlformats.org/officeDocument/2006/relationships/slide" Target="slides/slide36.xml"/><Relationship Id="rId66" Type="http://schemas.openxmlformats.org/officeDocument/2006/relationships/slide" Target="slides/slide57.xml"/><Relationship Id="rId87" Type="http://schemas.openxmlformats.org/officeDocument/2006/relationships/font" Target="fonts/font6.fntdata"/><Relationship Id="rId61" Type="http://schemas.openxmlformats.org/officeDocument/2006/relationships/slide" Target="slides/slide52.xml"/><Relationship Id="rId82" Type="http://schemas.openxmlformats.org/officeDocument/2006/relationships/font" Target="fonts/font1.fntdata"/><Relationship Id="rId19" Type="http://schemas.openxmlformats.org/officeDocument/2006/relationships/slide" Target="slides/slide10.xml"/><Relationship Id="rId14" Type="http://schemas.openxmlformats.org/officeDocument/2006/relationships/slide" Target="slides/slide5.xml"/><Relationship Id="rId30" Type="http://schemas.openxmlformats.org/officeDocument/2006/relationships/slide" Target="slides/slide21.xml"/><Relationship Id="rId35" Type="http://schemas.openxmlformats.org/officeDocument/2006/relationships/slide" Target="slides/slide26.xml"/><Relationship Id="rId56" Type="http://schemas.openxmlformats.org/officeDocument/2006/relationships/slide" Target="slides/slide47.xml"/><Relationship Id="rId77" Type="http://schemas.openxmlformats.org/officeDocument/2006/relationships/slide" Target="slides/slide68.xml"/><Relationship Id="rId100" Type="http://schemas.openxmlformats.org/officeDocument/2006/relationships/viewProps" Target="viewProps.xml"/><Relationship Id="rId8" Type="http://schemas.openxmlformats.org/officeDocument/2006/relationships/slideMaster" Target="slideMasters/slideMaster8.xml"/><Relationship Id="rId51" Type="http://schemas.openxmlformats.org/officeDocument/2006/relationships/slide" Target="slides/slide42.xml"/><Relationship Id="rId72" Type="http://schemas.openxmlformats.org/officeDocument/2006/relationships/slide" Target="slides/slide63.xml"/><Relationship Id="rId93" Type="http://schemas.openxmlformats.org/officeDocument/2006/relationships/font" Target="fonts/font12.fntdata"/><Relationship Id="rId98" Type="http://schemas.openxmlformats.org/officeDocument/2006/relationships/font" Target="fonts/font17.fntdata"/><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089351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 y="1524000"/>
            <a:ext cx="7315200" cy="4114800"/>
          </a:xfrm>
          <a:prstGeom prst="rect">
            <a:avLst/>
          </a:prstGeom>
          <a:noFill/>
          <a:ln w="12700">
            <a:solidFill>
              <a:prstClr val="black"/>
            </a:solidFill>
          </a:ln>
        </p:spPr>
      </p:sp>
      <p:sp>
        <p:nvSpPr>
          <p:cNvPr id="3" name="Notes Placeholder 2"/>
          <p:cNvSpPr>
            <a:spLocks noGrp="1"/>
          </p:cNvSpPr>
          <p:nvPr>
            <p:ph type="body" idx="1"/>
          </p:nvPr>
        </p:nvSpPr>
        <p:spPr>
          <a:xfrm>
            <a:off x="685800" y="5867400"/>
            <a:ext cx="5486400" cy="4800600"/>
          </a:xfrm>
          <a:prstGeom prst="rect">
            <a:avLst/>
          </a:prstGeom>
        </p:spPr>
        <p:txBody>
          <a:bodyPr/>
          <a:lstStyle/>
          <a:p>
            <a:endParaRPr lang="en-GB" dirty="0"/>
          </a:p>
        </p:txBody>
      </p:sp>
    </p:spTree>
    <p:extLst>
      <p:ext uri="{BB962C8B-B14F-4D97-AF65-F5344CB8AC3E}">
        <p14:creationId xmlns:p14="http://schemas.microsoft.com/office/powerpoint/2010/main" val="10832115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2 — ABOUT DATALAW 
A very quick word on who we are, because it explains why we put a day like this on in the first place.
Datalaw started life in 1998 as a CPD company, here in Liverpool. The whole reason we were set up was to get high-quality, SRA-accredited legal training to solicitors online, at a time when that meant sitting in a room in a hotel for a day. We are still a Liverpool business, and we are still doing exactly that.
Today we have one of the largest legal CPD libraries in the country with 000`s of hours of live and recorded training, across every major practice area, delivered by practitioners and trainers of the calibre you'll hear from this morning. Over 27,000 solicitors have trained with us.
And then, about 8 years ago, we moved into apprenticeships. We deliver Data and legal apprenticeships from Level 3 Paralegal all the way up to Conveyancing Technician, Licensed Conveyancer, Chartered Legal Executive and the Solicitor apprenticeship.
But here's the point I'd make, and it's the reason I'm comfortable standing here: CPD is not something we did before apprenticeships. CPD is the core of the proposition. Every apprenticeship we run sits on top of that same training engine. Our apprentices don't get a watered-down curriculum built for apprentices they learn from the same people who lecture to the profession. That's the difference, and you'll see it in the room today.
</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3 — INTRODUCING MYSELF
Very briefly, so you know who's keeping you to time today.
I'm Phil Cass, Head of Apprenticeship Business Development at Datalaw. My job, in plain terms, is to work with law firms on how apprenticeships can be used to bring people into the profession and to develop the people already sitting in your teams, including how firms make use of the apprenticeship levy, and levy transfer for the smaller firms who don't pay it.
I'm chairing today. That means I'll introduce each speaker, keep us roughly to time, and I will be gently keeping us to time, because we've got a lot to get through, and I'll close the day at around ten past three.
One ask: please do come and grab me in the breaks. If you are recruiting, if you are struggling to find qualified conveyancers, or if you're paying for training that apprenticeship funding could be covering, that is exactly the conversation I'd like to have with you today. I'll be around all day, and there's a Datalaw team here too.
Now, before our first speaker, indulge me for two minutes on one specific thing, because it's genuinely relevant to everybody in this room.</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4 — HOUSEKEEPING 
Just the practical bits, and then we're straight into it.
FIRE ALARM. There is no planned fire alarm test and no planned drill today. So if you hear the alarm, please treat it as the real thing. Follow the venue staff, leave by the nearest fire exit, they're marked, and there's one at the back of the room, don't use the lifts, and we'll assemble at the point the hotel directs us to. Please don't stop to collect belongings.
BREAKS. We have a full comfort break from 11.00 to 11.30, with refreshments provided. Lunch is from 1.00 to 1.45, and it's a Gino's buffet.. There's time built in for networking either side of it. Both times, please do get back in the room promptly, because our afternoon is tight.
FINISH TIME. We close with a summary and thanks at 3.05 and we'll be finished at around ten past three. If you want to carry on the conversation afterwards.
QUESTIONS. We'll take questions at the end of each session where time allows. If we don't get to yours, or if you'd rather ask it one to one, every one of our speakers has said they're happy to be approached during the breaks. Please do, access is half the value of being in the room.
Please put your phones on silent, and if you do need to take a call, just slip out quietly, nobody minds.
That's the admin done. Let's get started.</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5 — THE LEVEL 6 APPRENTICESHIP 
Two minutes on this, and then I promise we get to the actual conference.
Most people in this room will know it as "the conveyancing apprenticeship". Its proper title, the one the Institute for Apprenticeships, now Skills England, gives it is the Licensed Conveyancer or Licensed Probate Practitioner apprenticeship at Level 6. Level 6 is degree equivalent. It is aligned with and regulated by the Council for Licensed Conveyancers  and Stephen Ward from the CLC is our very next speaker, so that's a neat handover.
In practical terms: it's a 36-month programme, typically, plus a three-month end-point assessment period, and there is up to eighteen thousand pounds of funding available per apprentice. The apprentice comes out with the CLC Level 6 Diploma in Conveyancing Law 
Now here's the bit I want you to take away. Look at the first number on that slide. Three. There are three training providers in the whole of England approved to deliver this apprenticeship. That's it. This is not a crowded market. For an occupation that every firm in this room depends on, the entire national training capacity sits with three organisations.
And what makes us different from the other two is on the right-hand side: set dates. Ours is not a roll-on, roll-off programme where an apprentice enrols whenever and studies on their own. Our cohorts have fixed start dates, which means your apprentice learns alongside a group, at the same point in the material, with the same tutor. Anyone who has put someone through a distance-learning qualification knows exactly why that matters for completion rates.
Our first session is December 2026. So if you are thinking about this at all for next year, now is the moment.
If you'd like to register an interest, go to datalaw.org forward slash apprenticeships — or, far easier, just come and find me at the break, I'm here all day.
And one last thing: if Level 6 feels like a big first step, the entry route is the Level 4 Conveyancing Technician apprenticeship, which we also deliver, and which feeds straight into the Level 6. So there's a path in at whatever level your people are at today.
Right. Let's meet our first speaker.
</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6 — INTRODUCING STEPHEN WARD (9.45)
Our first speaker this morning comes to us from the Council for licensed Conveyancers.
Stephen Ward is Director of Strategy and External Relations at the Council for Licensed Conveyancers the specialist regulator for conveyancing and probate lawyers, and the body that licenses the profession many of you work in. Stephen leads on the development and delivery of the CLC's strategy, so he has as clear a view as anybody of where this sector is heading.
He comes at it from an unusual and, I think, very useful angle: his background spans the civil service, political campaigning, and business strategy in the private sector — and before the CLC he was Director of Communications and Corporate Social Responsibility at the Law Society. So he knows the profession from both sides of the regulatory line.
This morning Stephen is going to give us "The State of the Sector: A CLC Perspective". He'll set out where the conveyancing landscape actually is right now, what the CLC's regulatory priorities are, and the challenges — and opportunities — coming down the track. It's the ideal session to open with, because it gives us the frame for everything else we'll hear today.
Stephen has thirty minutes and we'll take questions at the end.
Please join me in welcoming Stephen Ward.
</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7 — THANK YOU STEPHEN (10.15)
Stephen, thank you — that was a fascinating session, and exactly the right place to start.
As I said, if there's a question we didn't get to, or something you'd rather raise one to one, Stephen is with us this morning, so please do go and find him at the break. I'd encourage you to — you don't often get the regulator in the room and willing to talk.
Ladies and gentlemen, please show your appreciation once more for Stephen Ward.
[APPLAUSE — then move on]
Now. We move from the regulatory picture to the law itself, and to what is probably the biggest change to leasehold in any of our working lifetimes.</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8 — INTRODUCING RICHARD SNAPE, SESSION ONE (10.15)
Our next speaker will need no introduction to many of you, but he's getting one anyway.
Richard Snape is Head of Legal Training at Davitt Jones Bould, and has led their training programme since 2002. He is, without much argument, one of the best-known property law trainers in the country. Before DJB he was Head of Property Law at the University of the West of England, he has been a visiting lecturer at Bristol University's law faculty, and he's published in The Conveyancer and the New Law Journal. He lectures for local law societies and for HM Land Registry up and down the country — so there's a fair chance some of you have sat in one of his sessions before.
This morning he's taking on Leasehold Reform and Commonhold — and he's got forty-five minutes for what is a genuinely enormous subject.
Richard will cover the Leasehold and Freehold Reform Act 2024 and what it means for leasehold houses; the proposed reforms under the Commonhold and Leasehold Reform Bill 2026; the changes to service charges, administration charges and estate management charges; reform of lease extensions and judicial review; the proposed abolition of forfeiture and the introduction of ground rent caps. And then the direction of travel — the proposed ban on new leasehold flats, converting existing developments to commonhold, and how Commonhold Associations will actually be governed.
If you act on leasehold at all, this is the session to have your notepad out for.
Please welcome Richard Snape.
</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9 — THANK YOU RICHARD (11.00)
Richard, thank you — a fascinating session, and I think that's the clearest anyone has made that subject for me.
The good news is Richard is back with us at half past eleven for the case law update, so if you have a question burning away, you have two chances to ask it — and he's around over the break as well.
Please thank Richard Snape.
[APPLAUSE]
HOUSEKEEPING FOR THE BREAK:
That takes us to our comfort break. It's a full half hour — refreshments are provided just outside. Facilities are through the door and to the [CHECK ON ARRIVAL].
Please be back in your seats for half past eleven, because Richard is straight back on and we've a full afternoon after that.
And do use the break properly — have a conversation with someone you haven't met. That's half of why we run these days. I'll be by the [Datalaw stand / back of the room] if anyone wants to talk apprenticeships.
See you at 11.30.</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10 — COMFORT BREAK HOLDING SLIDE (11.00 – 11.30)
Leave this slide up on the screen through the break.
TO SAY BEFORE YOU STEP DOWN:
"Refreshments are just outside. Please be back in your seats for half past eleven — Richard is straight back on with the case law update and we need the full forty-five minutes."
</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11 — WELCOME BACK &amp; RICHARD, SESSION TWO (11.30)
Welcome back everybody, I hope you got a cup of tea. If you could take your seats, we'll get going.
Richard Snape is back with us — Head of Legal Training at Davitt Jones Bould, former Head of Property Law at the University of the West of England, and as you've just seen, one of the country's most respected property law trainers.
This time he's on the Conveyancing Case Law Update: the recent decisions that are actually shaping how we work, and what they mean in practice.
Richard is going to cover recent judicial guidance on the validity and use of email signatures — which I suspect will make a few people in this room sit up; boundary agreements and how boundaries get determined; rights relating to car parking; the litigation now coming through from the Building Safety Act; and some important recent decisions on adverse possession.
This is the risk management session of the morning. If you want to know what's going to land on your desk as a claim in two years' time, it's probably on this list.
Richard — over to you.</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12 — THANK YOU RICHARD (12.15)
Richard, thank you once again — two sessions, back to back, and both of them full of things we can take straight back to the office.
Richard has given us his whole morning, so please do thank him properly.
[APPLAUSE]
If you'd like to follow anything up with Richard, he's happy to be approached over lunch — and Davitt Jones Bould run a full CPD programme of their own, so it's worth a conversation.
Now we change gear. We've spent the morning on the law: the regulation, the reform, the case law. Our next speaker wants to talk about the bit that clients actually judge us on.</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13 — INTRODUCING NATALIE MOORE (12.15)
Our next speaker comes to us from the other side of the desk — running a conveyancing firm, day in, day out.
Natalie Moore is the founder and Legal Director of Aconveyancing. She has been in conveyancing for the best part of twenty years, and she qualified as a Licensed Conveyancer through the CLC route — the very route Stephen Ward's organisation regulates, and the route our Level 6 apprenticeship leads to, so she is living proof of where that path goes.
She founded Aconveyancing in 2017. The firm now operates from Tamworth and Daventry, and it was one of the first law firms in the country to trial a four-day working week. Natalie was named Managing Partner of the Year at the Modern Law Conveyancing Awards.
Her session is "Beyond the Legal Work: Improving the Customer Journey in Home Moving", and the premise is one that I think will resonate with everyone here: conveyancing is very rarely judged on the quality of the legal work. It's judged on how the process felt.
Natalie will look at communication, building trust and managing expectations; working more collaboratively with estate agents, brokers and other professionals; and she'll share real examples from her own practice of changes that reduced complaints and improved client satisfaction — all without compromising legal compliance or risk management.
Please welcome Natalie Moore.
[NOTE: the firm is "Aconveyancing" — one word. Her board title is Legal Director; she also describes herself as founder. "Founder and Legal Director" covers it.]</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5438"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3199" spc="9" dirty="0">
                <a:solidFill>
                  <a:srgbClr val="FFFFFF"/>
                </a:solidFill>
                <a:latin typeface="+mn-lt"/>
                <a:ea typeface="Aptos"/>
                <a:cs typeface="Aptos"/>
                <a:sym typeface="Aptos"/>
              </a:rPr>
              <a:t>Lack of experienced / qualified lawyers</a:t>
            </a:r>
          </a:p>
          <a:p>
            <a:pPr marL="1259838" lvl="2" indent="-457200">
              <a:buFont typeface="Arial" panose="020B0604020202020204" pitchFamily="34" charset="0"/>
              <a:buChar char="•"/>
            </a:pPr>
            <a:r>
              <a:rPr lang="en-GB" sz="3199" spc="9" dirty="0">
                <a:solidFill>
                  <a:srgbClr val="FFFFFF"/>
                </a:solidFill>
                <a:latin typeface="+mn-lt"/>
                <a:ea typeface="Aptos"/>
                <a:cs typeface="Aptos"/>
                <a:sym typeface="Aptos"/>
              </a:rPr>
              <a:t>Level 4 apprenticeship in conveyancing represented 0.25% of all achievements 24 /25****</a:t>
            </a:r>
          </a:p>
          <a:p>
            <a:pPr marL="1259838" lvl="2" indent="-457200">
              <a:buFont typeface="Arial" panose="020B0604020202020204" pitchFamily="34" charset="0"/>
              <a:buChar char="•"/>
            </a:pPr>
            <a:r>
              <a:rPr lang="en-GB" sz="3199" spc="9" dirty="0">
                <a:solidFill>
                  <a:srgbClr val="FFFFFF"/>
                </a:solidFill>
                <a:latin typeface="+mn-lt"/>
                <a:ea typeface="Aptos"/>
                <a:cs typeface="Aptos"/>
                <a:sym typeface="Aptos"/>
              </a:rPr>
              <a:t>59% legal professionals report poor mental wellbeing, 79% regularly work beyond their contracted hours. Conveyancer report VERY high level of workplace stress</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14 — THANK YOU NATALIE (12.55)
Natalie, thank you — a fascinating session and a really valuable change of perspective for the middle of the day.
I think the point that will stay with me is that the experience and the legal work are not in competition with each other. Natalie is here over lunch, so if you want to ask how any of that actually landed in her firm, go and ask her.
Please thank Natalie Moore.
[APPLAUSE]
Right — one very short item before we eat. </a:t>
            </a:r>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15 — CQS Reaccreditation Training</a:t>
            </a:r>
          </a:p>
          <a:p>
            <a:endParaRPr lang="en-US" dirty="0"/>
          </a:p>
          <a:p>
            <a:r>
              <a:rPr lang="en-GB" dirty="0"/>
              <a:t>If your firm is CQS accredited, you'll know reaccreditation comes round every year, and with it the mandatory update training. </a:t>
            </a:r>
          </a:p>
          <a:p>
            <a:r>
              <a:rPr lang="en-GB" dirty="0"/>
              <a:t> </a:t>
            </a:r>
          </a:p>
          <a:p>
            <a:r>
              <a:rPr lang="en-GB" dirty="0"/>
              <a:t>There are two courses your whole conveyancing team must complete: Conveyancing Practice, covering the latest legal updates, emerging risks and best practice, and Risk, Compliance and Client Care, covering fraud, anti-money laundering and client care standards.</a:t>
            </a:r>
          </a:p>
          <a:p>
            <a:r>
              <a:rPr lang="en-GB" dirty="0"/>
              <a:t> </a:t>
            </a:r>
          </a:p>
          <a:p>
            <a:r>
              <a:rPr lang="en-GB" dirty="0"/>
              <a:t>As a lot of you will know, Datalaw are now one of only 3 providers authorised by the Law Society to deliver CQS training. That means our certificates are guaranteed to be accepted on your resubmission.</a:t>
            </a:r>
          </a:p>
          <a:p>
            <a:r>
              <a:rPr lang="en-GB" dirty="0"/>
              <a:t> </a:t>
            </a:r>
          </a:p>
          <a:p>
            <a:r>
              <a:rPr lang="en-GB" dirty="0"/>
              <a:t>We cover your entire firm, with no limit on staff numbers, for just £599 plus VAT.</a:t>
            </a:r>
          </a:p>
          <a:p>
            <a:r>
              <a:rPr lang="en-GB" dirty="0"/>
              <a:t> </a:t>
            </a:r>
          </a:p>
          <a:p>
            <a:r>
              <a:rPr lang="en-GB" dirty="0"/>
              <a:t>And we've built a dedicated CQS Reporting tool, so your Senior Responsible Officer can assign courses, track completion and download certificates all in one place.</a:t>
            </a:r>
          </a:p>
          <a:p>
            <a:r>
              <a:rPr lang="en-GB" dirty="0"/>
              <a:t> </a:t>
            </a:r>
          </a:p>
          <a:p>
            <a:r>
              <a:rPr lang="en-GB" dirty="0"/>
              <a:t>We will be looking to send a free trial across to all users, so please let me know if you have any questions regarding this.</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16 — THANK YOU JOE (1.00)
Joe, thank you — short and to the point, which is exactly what was needed before lunch.
If CQS reaccreditation is on your horizon, Joe is here all afternoon and it's a five minute conversation that could save you a headache later.
Please thank Joe McCormick.
[APPLAUSE]
LUNCH ANNOUNCEMENT:
And that takes us to lunch. It's a Gino's buffet, it's being served [CONFIRM LOCATION WITH VENUE — in the room / in the foyer], and we have until quarter to two.
Three things:
One — please do eat, it's included and it's good.
Two — please use the time. There are conveyancers in this room from firms of every size. Go and talk to somebody you didn't arrive with.
Three — and I mean this — please be back in your seats for 1.45. We have HM Land Registry straight after lunch and then our final session, and we want to give both of them their full time.
Enjoy your lunch. See you at quarter to two.</a:t>
            </a:r>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17 — LUNCH HOLDING SLIDE (1.00 – 1.45)
</a:t>
            </a:r>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18 — WELCOME BACK &amp; INTRODUCING DR ROGER HOLDOM (1.45)
Welcome back everybody, I hope you enjoyed lunch. If you could take your seats, we'll press on.
Our first session of the afternoon comes from HM Land Registry, which I suspect makes it the session with the most direct effect on your working week of anything we hear today.
Dr Roger Holdom is HM Land Registry's Market Strategy and Customer Training Lead. He leads their customer training work, including their programme of online workshops for conveyancers, and he's a regular voice on post-completion quality, digital checks and application standards — he writes for the HM Land Registry blog and speaks nationally on requisitions and on getting application quality right at source.
His session is "Avoidable Requisitions, Customer Training and Support", and the operative word there is avoidable.
Roger will take us through what the latest requisition data actually reveals about the most common application errors; the real cost of those errors in delay, rework and money, both for your post-completion teams and for your clients; the latest trends; and — most usefully — the practical steps firms can take to improve application quality, save time and cut out unnecessary correspondence.
If you have a post-completion team, this is a session to take notes for them.
Please welcome Dr Roger Holdom.</a:t>
            </a:r>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58537" y="9443662"/>
            <a:ext cx="2951851" cy="498851"/>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a:xfrm>
            <a:off x="3858537" y="9443662"/>
            <a:ext cx="2951851" cy="498851"/>
          </a:xfrm>
          <a:prstGeom prst="rect">
            <a:avLst/>
          </a:prstGeom>
        </p:spPr>
        <p:txBody>
          <a:bodyPr/>
          <a:lstStyle/>
          <a:p>
            <a:fld id="{5D1FEEF3-2C38-4B9C-9010-973D2BD6BA8F}" type="slidenum">
              <a:rPr lang="en-GB" smtClean="0"/>
              <a:t>39</a:t>
            </a:fld>
            <a:endParaRPr lang="en-GB"/>
          </a:p>
        </p:txBody>
      </p:sp>
    </p:spTree>
    <p:extLst>
      <p:ext uri="{BB962C8B-B14F-4D97-AF65-F5344CB8AC3E}">
        <p14:creationId xmlns:p14="http://schemas.microsoft.com/office/powerpoint/2010/main" val="325168298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0" dirty="0">
              <a:ea typeface="Calibri"/>
              <a:cs typeface="Calibri"/>
            </a:endParaRPr>
          </a:p>
        </p:txBody>
      </p:sp>
      <p:sp>
        <p:nvSpPr>
          <p:cNvPr id="4" name="Slide Number Placeholder 3"/>
          <p:cNvSpPr>
            <a:spLocks noGrp="1"/>
          </p:cNvSpPr>
          <p:nvPr>
            <p:ph type="sldNum" sz="quarter" idx="5"/>
          </p:nvPr>
        </p:nvSpPr>
        <p:spPr>
          <a:xfrm>
            <a:off x="3858537" y="9443662"/>
            <a:ext cx="2951851" cy="498851"/>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68EF1C-DF63-462A-BB65-8A8F03995B80}"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2990942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EEF9D2-8979-8ED8-26EF-12DA40DD21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6261ED-ABA6-F517-9E11-CFCF820ED0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19663C-A3A8-5962-E0E1-6AE3A0F5054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15936760-9987-905A-9148-3F66A0281AB4}"/>
              </a:ext>
            </a:extLst>
          </p:cNvPr>
          <p:cNvSpPr>
            <a:spLocks noGrp="1"/>
          </p:cNvSpPr>
          <p:nvPr>
            <p:ph type="sldNum" sz="quarter" idx="5"/>
          </p:nvPr>
        </p:nvSpPr>
        <p:spPr>
          <a:xfrm>
            <a:off x="3858537" y="9443662"/>
            <a:ext cx="2951851" cy="498851"/>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1FEEF3-2C38-4B9C-9010-973D2BD6BA8F}"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3571149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BA4A31-F1EE-E717-BE2C-8B34E5E3A5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509569-E27B-90BF-7911-8CE4819DBD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2EB40F9-9CBB-0898-6818-10B0A9998E4A}"/>
              </a:ext>
            </a:extLst>
          </p:cNvPr>
          <p:cNvSpPr>
            <a:spLocks noGrp="1"/>
          </p:cNvSpPr>
          <p:nvPr>
            <p:ph type="body" idx="1"/>
          </p:nvPr>
        </p:nvSpPr>
        <p:spPr/>
        <p:txBody>
          <a:bodyPr/>
          <a:lstStyle/>
          <a:p>
            <a:pPr lvl="0"/>
            <a:endParaRPr lang="en-GB"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567F01BB-A6C1-FAA5-5886-DC118D8DF1BE}"/>
              </a:ext>
            </a:extLst>
          </p:cNvPr>
          <p:cNvSpPr>
            <a:spLocks noGrp="1"/>
          </p:cNvSpPr>
          <p:nvPr>
            <p:ph type="sldNum" sz="quarter" idx="5"/>
          </p:nvPr>
        </p:nvSpPr>
        <p:spPr>
          <a:xfrm>
            <a:off x="3858537" y="9443662"/>
            <a:ext cx="2951851" cy="498851"/>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1FEEF3-2C38-4B9C-9010-973D2BD6BA8F}"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2753883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E1F7FD-1528-1DC5-90C5-0BD26EA2E8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9EB015-FA39-5294-2DD2-A30085B4C6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339437-A506-2C3A-D8C3-DF3ED7DF9467}"/>
              </a:ext>
            </a:extLst>
          </p:cNvPr>
          <p:cNvSpPr>
            <a:spLocks noGrp="1"/>
          </p:cNvSpPr>
          <p:nvPr>
            <p:ph type="body" idx="1"/>
          </p:nvPr>
        </p:nvSpPr>
        <p:spPr/>
        <p:txBody>
          <a:bodyPr/>
          <a:lstStyle/>
          <a:p>
            <a:pPr lvl="0"/>
            <a:endParaRPr lang="en-GB"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2CE52490-7FCF-FDEE-1057-41234FE4C489}"/>
              </a:ext>
            </a:extLst>
          </p:cNvPr>
          <p:cNvSpPr>
            <a:spLocks noGrp="1"/>
          </p:cNvSpPr>
          <p:nvPr>
            <p:ph type="sldNum" sz="quarter" idx="5"/>
          </p:nvPr>
        </p:nvSpPr>
        <p:spPr>
          <a:xfrm>
            <a:off x="3858537" y="9443662"/>
            <a:ext cx="2951851" cy="498851"/>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1FEEF3-2C38-4B9C-9010-973D2BD6BA8F}"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1348617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BCB085-A690-FD89-FD6F-7AA0D46114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3ACA7B-2071-2CCC-B8FB-C4D925899F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AF8FC1-BE32-CE50-73D8-AAA0B8926BA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9D67034-8CAB-3BD7-C245-E933FA059F1E}"/>
              </a:ext>
            </a:extLst>
          </p:cNvPr>
          <p:cNvSpPr>
            <a:spLocks noGrp="1"/>
          </p:cNvSpPr>
          <p:nvPr>
            <p:ph type="sldNum" sz="quarter" idx="5"/>
          </p:nvPr>
        </p:nvSpPr>
        <p:spPr>
          <a:xfrm>
            <a:off x="3858537" y="9443662"/>
            <a:ext cx="2951851" cy="498851"/>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1FEEF3-2C38-4B9C-9010-973D2BD6BA8F}"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05334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EEF6E7-DD2F-6174-D25E-BD4C8DD6C0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43B6B5-9D72-EED5-8709-90F79197FA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5FDE1A-A954-6B8B-F70C-34EF92CC60DC}"/>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EEFAC602-29CF-93A8-7FA0-85AAFDC4360D}"/>
              </a:ext>
            </a:extLst>
          </p:cNvPr>
          <p:cNvSpPr>
            <a:spLocks noGrp="1"/>
          </p:cNvSpPr>
          <p:nvPr>
            <p:ph type="sldNum" sz="quarter" idx="5"/>
          </p:nvPr>
        </p:nvSpPr>
        <p:spPr>
          <a:xfrm>
            <a:off x="3858537" y="9443662"/>
            <a:ext cx="2951851" cy="498851"/>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1FEEF3-2C38-4B9C-9010-973D2BD6BA8F}"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9151197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7BD607-E828-D109-DF8F-7FCBED1935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706029-CBB9-E2E6-4041-D844DAE2B8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3437DC-99E4-FF51-2F27-52176E658B9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FF682960-B8E3-C87E-0ED2-AB5ADA2C57B3}"/>
              </a:ext>
            </a:extLst>
          </p:cNvPr>
          <p:cNvSpPr>
            <a:spLocks noGrp="1"/>
          </p:cNvSpPr>
          <p:nvPr>
            <p:ph type="sldNum" sz="quarter" idx="5"/>
          </p:nvPr>
        </p:nvSpPr>
        <p:spPr>
          <a:xfrm>
            <a:off x="3858537" y="9443662"/>
            <a:ext cx="2951851" cy="498851"/>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1FEEF3-2C38-4B9C-9010-973D2BD6BA8F}"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923944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3B1AF6-5BA9-D1B6-EF10-D8CC689B42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B8951A-43E4-4B2E-C482-1E382983DA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9022DA-EF0D-C83E-5E3E-DCE4355D546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endParaRPr kumimoji="0" lang="en-GB" sz="12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4" name="Slide Number Placeholder 3">
            <a:extLst>
              <a:ext uri="{FF2B5EF4-FFF2-40B4-BE49-F238E27FC236}">
                <a16:creationId xmlns:a16="http://schemas.microsoft.com/office/drawing/2014/main" id="{E9A5F09B-3626-3612-EC01-F48FE1DC98AF}"/>
              </a:ext>
            </a:extLst>
          </p:cNvPr>
          <p:cNvSpPr>
            <a:spLocks noGrp="1"/>
          </p:cNvSpPr>
          <p:nvPr>
            <p:ph type="sldNum" sz="quarter" idx="5"/>
          </p:nvPr>
        </p:nvSpPr>
        <p:spPr>
          <a:xfrm>
            <a:off x="3858537" y="9443662"/>
            <a:ext cx="2951851" cy="498851"/>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1FEEF3-2C38-4B9C-9010-973D2BD6BA8F}"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979028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a:xfrm>
            <a:off x="3858537" y="9443662"/>
            <a:ext cx="2951851" cy="498851"/>
          </a:xfrm>
          <a:prstGeom prst="rect">
            <a:avLst/>
          </a:prstGeom>
        </p:spPr>
        <p:txBody>
          <a:bodyPr/>
          <a:lstStyle/>
          <a:p>
            <a:fld id="{5D1FEEF3-2C38-4B9C-9010-973D2BD6BA8F}" type="slidenum">
              <a:rPr lang="en-GB" smtClean="0"/>
              <a:t>48</a:t>
            </a:fld>
            <a:endParaRPr lang="en-GB"/>
          </a:p>
        </p:txBody>
      </p:sp>
    </p:spTree>
    <p:extLst>
      <p:ext uri="{BB962C8B-B14F-4D97-AF65-F5344CB8AC3E}">
        <p14:creationId xmlns:p14="http://schemas.microsoft.com/office/powerpoint/2010/main" val="224121797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19 — THANK YOU ROGER (2.25)
Roger, thank you — a fascinating session
Please thank Dr Roger Holdom.
[APPLAUSE]
And that brings us to our final session of the day — and it's the one that ties the whole thing together.</a:t>
            </a:r>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20 — INTRODUCING TRACY THOMPSON (2.25)
Our final speaker today is Tracy Thompson of Tracy Thompson Associates.
Tracy is a Law Society-accredited risk and compliance specialist — an accredited Lexcel Consultant and Lexcel Assessor — who works with firms across the country on CQS, on Lexcel and on anti-money laundering. She has over twenty-five years in the legal profession, qualified as a lawyer in 2008, and was most recently in practice as Managing Partner of a Merseyside multi-disciplinary practice, so she knows this from the inside as well as from the audit side. She has previously sat on the Law Society's Lexcel Panel and served as a CQS Lead Assessor, and she now provides Regulation 21 AML independent audits to practices nationwide.
Her session is called "When the Inspector Comes Calling: What Defensible Conveyancing Files Look Like" — which is, I think, the perfect title to end a conference on.
Tracy will cover practical compliance with the 2026 AML requirements and with CQS: what a defensible file actually looks like when somebody comes to inspect it, and the common gaps that turn a perfectly good file into a finding.
Everything we've heard today — the regulation, the reform, the case law, the client experience, the application quality — all of it ends up on a file. This is the session about whether that file will stand up.
Please welcome Tracy Thompson.
[NOTE: the schedule shows "TT Associates" — the firm is Tracy Thompson Associates. Her Lexcel Panel and CQS Lead Assessor roles are previous appointments, not current ones, so introduce them in the past tense as above.]</a:t>
            </a:r>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Presenter prompt
Set out the journey: regulatory updates, firm-level controls, then what that should look like on the conveyancing file.
[Sources]
- Money Laundering Regulations 2017 as amended in 2026.
- SRA Sectoral Risk Assessment, August 2026.
- CQS Core Practice Management Standards and Law Society conveyancing practice requirements.</a:t>
            </a:r>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Presenter prompt
This is the core message. A file is defensible when it explains the decision-making clearly enough to be understood later.
[Sources]
- Money Laundering Regulations 2017 as amended in 2026.
- SRA Sectoral Risk Assessment, August 2026.
- CQS Core Practice Management Standards and Law Society conveyancing practice requirements.</a:t>
            </a:r>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Presenter prompt
Emphasise that regulatory change must travel through the firm: FWRA, PCPs, forms, guidance, training and file evidence.
[Sources]
- Money Laundering Regulations 2017 as amended in 2026.
- SRA Sectoral Risk Assessment, August 2026.
- CQS Core Practice Management Standards and Law Society conveyancing practice requirements.</a:t>
            </a:r>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Presenter prompt
Make this practical: sector risk assessment risks need to be compared against the firm’s actual profile and controls.
[Sources]
- Money Laundering Regulations 2017 as amended in 2026.
- SRA Sectoral Risk Assessment, August 2026.
- CQS Core Practice Management Standards and Law Society conveyancing practice requirements.</a:t>
            </a:r>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Presenter prompt
Explain that the FWRA is the starting point. It must drive the PCPs and file-level expectations.
[Sources]
- Money Laundering Regulations 2017 as amended in 2026.
- SRA Sectoral Risk Assessment, August 2026.
- CQS Core Practice Management Standards and Law Society conveyancing practice requirements.</a:t>
            </a:r>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Presenter prompt
Position PCPs as operational instructions rather than legal theory. They should answer what staff actually need to do.
[Sources]
- Money Laundering Regulations 2017 as amended in 2026.
- SRA Sectoral Risk Assessment, August 2026.
- CQS Core Practice Management Standards and Law Society conveyancing practice requirements.</a:t>
            </a:r>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Presenter prompt
Bring the focus down to the file and explain that the aim is to evidence the judgement, not create paperwork for its own sake.
[Sources]
- Money Laundering Regulations 2017 as amended in 2026.
- SRA Sectoral Risk Assessment, August 2026.
- CQS Core Practice Management Standards and Law Society conveyancing practice requirements.</a:t>
            </a:r>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Presenter prompt
CMRA is the bridge between firm-level risk and matter-level action. It must show reasoning.
[Sources]
- Money Laundering Regulations 2017 as amended in 2026.
- SRA Sectoral Risk Assessment, August 2026.
- CQS Core Practice Management Standards and Law Society conveyancing practice requirements.</a:t>
            </a:r>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Presenter prompt
Use this as the practical example slide. The distinction is not length for its own sake, but specificity and judgement.
[Sources]
- Money Laundering Regulations 2017 as amended in 2026.
- SRA Sectoral Risk Assessment, August 2026.
- CQS Core Practice Management Standards and Law Society conveyancing practice requirements.</a:t>
            </a:r>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Presenter prompt
Explain that electronic searches help but do not replace the risk assessment, particularly for company clients.
[Sources]
- Money Laundering Regulations 2017 as amended in 2026.
- SRA Sectoral Risk Assessment, August 2026.
- CQS Core Practice Management Standards and Law Society conveyancing practice requirements.</a:t>
            </a:r>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Presenter prompt
This is a key conveyancing risk area. Evidence should show that someone understood the route and rationale of funds.
[Sources]
- Money Laundering Regulations 2017 as amended in 2026.
- SRA Sectoral Risk Assessment, August 2026.
- CQS Core Practice Management Standards and Law Society conveyancing practice requirements.</a:t>
            </a:r>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Presenter prompt
Link AML, client account and conveyancing controls. Accidental deposits should be dealt with consistently and evidenced.
[Sources]
- Money Laundering Regulations 2017 as amended in 2026.
- SRA Sectoral Risk Assessment, August 2026.
- CQS Core Practice Management Standards and Law Society conveyancing practice requirements.</a:t>
            </a:r>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Presenter prompt
Position CQS as file discipline, consistency and supervision. The evidence sits on the same conveyancing file.
[Sources]
- Money Laundering Regulations 2017 as amended in 2026.
- SRA Sectoral Risk Assessment, August 2026.
- CQS Core Practice Management Standards and Law Society conveyancing practice requirements.</a:t>
            </a:r>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Presenter prompt
Training should be practical and linked to the firm’s actual forms, procedures and red flags.
[Sources]
- Money Laundering Regulations 2017 as amended in 2026.
- SRA Sectoral Risk Assessment, August 2026.
- CQS Core Practice Management Standards and Law Society conveyancing practice requirements.</a:t>
            </a:r>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Presenter prompt
Supervision is not just a management requirement; it is part of the compliance evidence chain.
[Sources]
- Money Laundering Regulations 2017 as amended in 2026.
- SRA Sectoral Risk Assessment, August 2026.
- CQS Core Practice Management Standards and Law Society conveyancing practice requirements.</a:t>
            </a:r>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Presenter prompt
Use this as the wrap-up checklist. It pulls together framework, file evidence and supervision.
[Sources]
- Money Laundering Regulations 2017 as amended in 2026.
- SRA Sectoral Risk Assessment, August 2026.
- CQS Core Practice Management Standards and Law Society conveyancing practice requirements.</a:t>
            </a:r>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Presenter prompt
Close by removing the fear factor: firms are not expected to produce perfect files, but they need files that evidence reasonable, contemporaneous judgement.
[Sources]
- Money Laundering Regulations 2017 as amended in 2026.
- SRA Sectoral Risk Assessment, August 2026.
- CQS Core Practice Management Standards and Law Society conveyancing practice requirements.</a:t>
            </a:r>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21 — THANK YOU TRACY (3.05)
Tracy, thank you — a really strong session to finish on, and a sobering one in places.
Please thank Tracy Thompson.
[APPLAUSE]
Tracy is here for a few more minutes if anyone wants to grab her, and I'd take that opportunity if compliance is your responsibility.
Right — let me close us out.</a:t>
            </a:r>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22 — SUMMARY &amp; CLOSE (3.05 – 3.10)
That brings us to the end of the day.
Let me just take thirty seconds to look back at what we've covered. We started with Stephen Ward and the regulator's view of where this sector is going. Richard Snape then gave us two sessions — the biggest leasehold reform in living memory, and the case law that's reshaping day-to-day practice. Natalie Moore reminded us that clients judge us on the experience, not the legal work. Joe ran through CQS retraining. Dr Roger Holdom showed us, with real data, where applications go wrong and what to do about it. And Tracy Thompson closed us out on what a defensible file actually looks like when somebody comes to inspect it.
That is a genuinely full day, and I'd like to thank every one of our speakers for giving us their time. Please join me in thanking all of them one final time.
[APPLAUSE]
Thank you as well to the team at INNSiDE for looking after us, and to the Datalaw team who put today together.
TWO LAST THINGS.
First — if anything today made you think about how you bring people into your team, or develop the people you've already got, please come and talk to me. The Level 6 Licensed Conveyancer apprenticeship, our first cohort starts in December 2026, and there are only three providers in the country delivering it. You can register interest at datalaw.org forward slash apprenticeships.
Safe journeys home, thank you for coming to Liverpool, and we hope to see you at the next one.
[END — approximately 3.10pm]</a:t>
            </a:r>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3"/>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457200" indent="0">
              <a:buNone/>
              <a:defRPr sz="1200">
                <a:solidFill>
                  <a:schemeClr val="tx1">
                    <a:tint val="75000"/>
                  </a:schemeClr>
                </a:solidFill>
              </a:defRPr>
            </a:lvl2pPr>
            <a:lvl3pPr marL="914400" indent="0">
              <a:buNone/>
              <a:defRPr sz="1067">
                <a:solidFill>
                  <a:schemeClr val="tx1">
                    <a:tint val="75000"/>
                  </a:schemeClr>
                </a:solidFill>
              </a:defRPr>
            </a:lvl3pPr>
            <a:lvl4pPr marL="1371600" indent="0">
              <a:buNone/>
              <a:defRPr sz="933">
                <a:solidFill>
                  <a:schemeClr val="tx1">
                    <a:tint val="75000"/>
                  </a:schemeClr>
                </a:solidFill>
              </a:defRPr>
            </a:lvl4pPr>
            <a:lvl5pPr marL="1828800" indent="0">
              <a:buNone/>
              <a:defRPr sz="933">
                <a:solidFill>
                  <a:schemeClr val="tx1">
                    <a:tint val="75000"/>
                  </a:schemeClr>
                </a:solidFill>
              </a:defRPr>
            </a:lvl5pPr>
            <a:lvl6pPr marL="2286000" indent="0">
              <a:buNone/>
              <a:defRPr sz="933">
                <a:solidFill>
                  <a:schemeClr val="tx1">
                    <a:tint val="75000"/>
                  </a:schemeClr>
                </a:solidFill>
              </a:defRPr>
            </a:lvl6pPr>
            <a:lvl7pPr marL="2743200" indent="0">
              <a:buNone/>
              <a:defRPr sz="933">
                <a:solidFill>
                  <a:schemeClr val="tx1">
                    <a:tint val="75000"/>
                  </a:schemeClr>
                </a:solidFill>
              </a:defRPr>
            </a:lvl7pPr>
            <a:lvl8pPr marL="3200400" indent="0">
              <a:buNone/>
              <a:defRPr sz="933">
                <a:solidFill>
                  <a:schemeClr val="tx1">
                    <a:tint val="75000"/>
                  </a:schemeClr>
                </a:solidFill>
              </a:defRPr>
            </a:lvl8pPr>
            <a:lvl9pPr marL="3657600"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457200" indent="0">
              <a:buNone/>
              <a:defRPr sz="1333" b="1"/>
            </a:lvl2pPr>
            <a:lvl3pPr marL="914400" indent="0">
              <a:buNone/>
              <a:defRPr sz="1200" b="1"/>
            </a:lvl3pPr>
            <a:lvl4pPr marL="1371600" indent="0">
              <a:buNone/>
              <a:defRPr sz="1067" b="1"/>
            </a:lvl4pPr>
            <a:lvl5pPr marL="1828800" indent="0">
              <a:buNone/>
              <a:defRPr sz="1067" b="1"/>
            </a:lvl5pPr>
            <a:lvl6pPr marL="2286000" indent="0">
              <a:buNone/>
              <a:defRPr sz="1067" b="1"/>
            </a:lvl6pPr>
            <a:lvl7pPr marL="2743200" indent="0">
              <a:buNone/>
              <a:defRPr sz="1067" b="1"/>
            </a:lvl7pPr>
            <a:lvl8pPr marL="3200400" indent="0">
              <a:buNone/>
              <a:defRPr sz="1067" b="1"/>
            </a:lvl8pPr>
            <a:lvl9pPr marL="3657600"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3" y="1023409"/>
            <a:ext cx="2694517" cy="426508"/>
          </a:xfrm>
        </p:spPr>
        <p:txBody>
          <a:bodyPr anchor="b"/>
          <a:lstStyle>
            <a:lvl1pPr marL="0" indent="0">
              <a:buNone/>
              <a:defRPr sz="1600" b="1"/>
            </a:lvl1pPr>
            <a:lvl2pPr marL="457200" indent="0">
              <a:buNone/>
              <a:defRPr sz="1333" b="1"/>
            </a:lvl2pPr>
            <a:lvl3pPr marL="914400" indent="0">
              <a:buNone/>
              <a:defRPr sz="1200" b="1"/>
            </a:lvl3pPr>
            <a:lvl4pPr marL="1371600" indent="0">
              <a:buNone/>
              <a:defRPr sz="1067" b="1"/>
            </a:lvl4pPr>
            <a:lvl5pPr marL="1828800" indent="0">
              <a:buNone/>
              <a:defRPr sz="1067" b="1"/>
            </a:lvl5pPr>
            <a:lvl6pPr marL="2286000" indent="0">
              <a:buNone/>
              <a:defRPr sz="1067" b="1"/>
            </a:lvl6pPr>
            <a:lvl7pPr marL="2743200" indent="0">
              <a:buNone/>
              <a:defRPr sz="1067" b="1"/>
            </a:lvl7pPr>
            <a:lvl8pPr marL="3200400" indent="0">
              <a:buNone/>
              <a:defRPr sz="1067" b="1"/>
            </a:lvl8pPr>
            <a:lvl9pPr marL="3657600"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3"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3"/>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3"/>
            <a:ext cx="2005542" cy="3127375"/>
          </a:xfrm>
        </p:spPr>
        <p:txBody>
          <a:bodyPr/>
          <a:lstStyle>
            <a:lvl1pPr marL="0" indent="0">
              <a:buNone/>
              <a:defRPr sz="933"/>
            </a:lvl1pPr>
            <a:lvl2pPr marL="457200" indent="0">
              <a:buNone/>
              <a:defRPr sz="800"/>
            </a:lvl2pPr>
            <a:lvl3pPr marL="914400" indent="0">
              <a:buNone/>
              <a:defRPr sz="667"/>
            </a:lvl3pPr>
            <a:lvl4pPr marL="1371600" indent="0">
              <a:buNone/>
              <a:defRPr sz="600"/>
            </a:lvl4pPr>
            <a:lvl5pPr marL="1828800" indent="0">
              <a:buNone/>
              <a:defRPr sz="600"/>
            </a:lvl5pPr>
            <a:lvl6pPr marL="2286000" indent="0">
              <a:buNone/>
              <a:defRPr sz="600"/>
            </a:lvl6pPr>
            <a:lvl7pPr marL="2743200" indent="0">
              <a:buNone/>
              <a:defRPr sz="600"/>
            </a:lvl7pPr>
            <a:lvl8pPr marL="3200400" indent="0">
              <a:buNone/>
              <a:defRPr sz="600"/>
            </a:lvl8pPr>
            <a:lvl9pPr marL="3657600"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457200" indent="0">
              <a:buNone/>
              <a:defRPr sz="1867"/>
            </a:lvl2pPr>
            <a:lvl3pPr marL="914400" indent="0">
              <a:buNone/>
              <a:defRPr sz="1600"/>
            </a:lvl3pPr>
            <a:lvl4pPr marL="1371600" indent="0">
              <a:buNone/>
              <a:defRPr sz="1333"/>
            </a:lvl4pPr>
            <a:lvl5pPr marL="1828800" indent="0">
              <a:buNone/>
              <a:defRPr sz="1333"/>
            </a:lvl5pPr>
            <a:lvl6pPr marL="2286000" indent="0">
              <a:buNone/>
              <a:defRPr sz="1333"/>
            </a:lvl6pPr>
            <a:lvl7pPr marL="2743200" indent="0">
              <a:buNone/>
              <a:defRPr sz="1333"/>
            </a:lvl7pPr>
            <a:lvl8pPr marL="3200400" indent="0">
              <a:buNone/>
              <a:defRPr sz="1333"/>
            </a:lvl8pPr>
            <a:lvl9pPr marL="3657600"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457200" indent="0">
              <a:buNone/>
              <a:defRPr sz="800"/>
            </a:lvl2pPr>
            <a:lvl3pPr marL="914400" indent="0">
              <a:buNone/>
              <a:defRPr sz="667"/>
            </a:lvl3pPr>
            <a:lvl4pPr marL="1371600" indent="0">
              <a:buNone/>
              <a:defRPr sz="600"/>
            </a:lvl4pPr>
            <a:lvl5pPr marL="1828800" indent="0">
              <a:buNone/>
              <a:defRPr sz="600"/>
            </a:lvl5pPr>
            <a:lvl6pPr marL="2286000" indent="0">
              <a:buNone/>
              <a:defRPr sz="600"/>
            </a:lvl6pPr>
            <a:lvl7pPr marL="2743200" indent="0">
              <a:buNone/>
              <a:defRPr sz="600"/>
            </a:lvl7pPr>
            <a:lvl8pPr marL="3200400" indent="0">
              <a:buNone/>
              <a:defRPr sz="600"/>
            </a:lvl8pPr>
            <a:lvl9pPr marL="3657600"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3"/>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457200" indent="0">
              <a:buNone/>
              <a:defRPr sz="1200">
                <a:solidFill>
                  <a:schemeClr val="tx1">
                    <a:tint val="75000"/>
                  </a:schemeClr>
                </a:solidFill>
              </a:defRPr>
            </a:lvl2pPr>
            <a:lvl3pPr marL="914400" indent="0">
              <a:buNone/>
              <a:defRPr sz="1067">
                <a:solidFill>
                  <a:schemeClr val="tx1">
                    <a:tint val="75000"/>
                  </a:schemeClr>
                </a:solidFill>
              </a:defRPr>
            </a:lvl3pPr>
            <a:lvl4pPr marL="1371600" indent="0">
              <a:buNone/>
              <a:defRPr sz="933">
                <a:solidFill>
                  <a:schemeClr val="tx1">
                    <a:tint val="75000"/>
                  </a:schemeClr>
                </a:solidFill>
              </a:defRPr>
            </a:lvl4pPr>
            <a:lvl5pPr marL="1828800" indent="0">
              <a:buNone/>
              <a:defRPr sz="933">
                <a:solidFill>
                  <a:schemeClr val="tx1">
                    <a:tint val="75000"/>
                  </a:schemeClr>
                </a:solidFill>
              </a:defRPr>
            </a:lvl5pPr>
            <a:lvl6pPr marL="2286000" indent="0">
              <a:buNone/>
              <a:defRPr sz="933">
                <a:solidFill>
                  <a:schemeClr val="tx1">
                    <a:tint val="75000"/>
                  </a:schemeClr>
                </a:solidFill>
              </a:defRPr>
            </a:lvl6pPr>
            <a:lvl7pPr marL="2743200" indent="0">
              <a:buNone/>
              <a:defRPr sz="933">
                <a:solidFill>
                  <a:schemeClr val="tx1">
                    <a:tint val="75000"/>
                  </a:schemeClr>
                </a:solidFill>
              </a:defRPr>
            </a:lvl7pPr>
            <a:lvl8pPr marL="3200400" indent="0">
              <a:buNone/>
              <a:defRPr sz="933">
                <a:solidFill>
                  <a:schemeClr val="tx1">
                    <a:tint val="75000"/>
                  </a:schemeClr>
                </a:solidFill>
              </a:defRPr>
            </a:lvl8pPr>
            <a:lvl9pPr marL="3657600"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457200" indent="0">
              <a:buNone/>
              <a:defRPr sz="1333" b="1"/>
            </a:lvl2pPr>
            <a:lvl3pPr marL="914400" indent="0">
              <a:buNone/>
              <a:defRPr sz="1200" b="1"/>
            </a:lvl3pPr>
            <a:lvl4pPr marL="1371600" indent="0">
              <a:buNone/>
              <a:defRPr sz="1067" b="1"/>
            </a:lvl4pPr>
            <a:lvl5pPr marL="1828800" indent="0">
              <a:buNone/>
              <a:defRPr sz="1067" b="1"/>
            </a:lvl5pPr>
            <a:lvl6pPr marL="2286000" indent="0">
              <a:buNone/>
              <a:defRPr sz="1067" b="1"/>
            </a:lvl6pPr>
            <a:lvl7pPr marL="2743200" indent="0">
              <a:buNone/>
              <a:defRPr sz="1067" b="1"/>
            </a:lvl7pPr>
            <a:lvl8pPr marL="3200400" indent="0">
              <a:buNone/>
              <a:defRPr sz="1067" b="1"/>
            </a:lvl8pPr>
            <a:lvl9pPr marL="3657600"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3" y="1023409"/>
            <a:ext cx="2694517" cy="426508"/>
          </a:xfrm>
        </p:spPr>
        <p:txBody>
          <a:bodyPr anchor="b"/>
          <a:lstStyle>
            <a:lvl1pPr marL="0" indent="0">
              <a:buNone/>
              <a:defRPr sz="1600" b="1"/>
            </a:lvl1pPr>
            <a:lvl2pPr marL="457200" indent="0">
              <a:buNone/>
              <a:defRPr sz="1333" b="1"/>
            </a:lvl2pPr>
            <a:lvl3pPr marL="914400" indent="0">
              <a:buNone/>
              <a:defRPr sz="1200" b="1"/>
            </a:lvl3pPr>
            <a:lvl4pPr marL="1371600" indent="0">
              <a:buNone/>
              <a:defRPr sz="1067" b="1"/>
            </a:lvl4pPr>
            <a:lvl5pPr marL="1828800" indent="0">
              <a:buNone/>
              <a:defRPr sz="1067" b="1"/>
            </a:lvl5pPr>
            <a:lvl6pPr marL="2286000" indent="0">
              <a:buNone/>
              <a:defRPr sz="1067" b="1"/>
            </a:lvl6pPr>
            <a:lvl7pPr marL="2743200" indent="0">
              <a:buNone/>
              <a:defRPr sz="1067" b="1"/>
            </a:lvl7pPr>
            <a:lvl8pPr marL="3200400" indent="0">
              <a:buNone/>
              <a:defRPr sz="1067" b="1"/>
            </a:lvl8pPr>
            <a:lvl9pPr marL="3657600"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3"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3"/>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3"/>
            <a:ext cx="2005542" cy="3127375"/>
          </a:xfrm>
        </p:spPr>
        <p:txBody>
          <a:bodyPr/>
          <a:lstStyle>
            <a:lvl1pPr marL="0" indent="0">
              <a:buNone/>
              <a:defRPr sz="933"/>
            </a:lvl1pPr>
            <a:lvl2pPr marL="457200" indent="0">
              <a:buNone/>
              <a:defRPr sz="800"/>
            </a:lvl2pPr>
            <a:lvl3pPr marL="914400" indent="0">
              <a:buNone/>
              <a:defRPr sz="667"/>
            </a:lvl3pPr>
            <a:lvl4pPr marL="1371600" indent="0">
              <a:buNone/>
              <a:defRPr sz="600"/>
            </a:lvl4pPr>
            <a:lvl5pPr marL="1828800" indent="0">
              <a:buNone/>
              <a:defRPr sz="600"/>
            </a:lvl5pPr>
            <a:lvl6pPr marL="2286000" indent="0">
              <a:buNone/>
              <a:defRPr sz="600"/>
            </a:lvl6pPr>
            <a:lvl7pPr marL="2743200" indent="0">
              <a:buNone/>
              <a:defRPr sz="600"/>
            </a:lvl7pPr>
            <a:lvl8pPr marL="3200400" indent="0">
              <a:buNone/>
              <a:defRPr sz="600"/>
            </a:lvl8pPr>
            <a:lvl9pPr marL="3657600"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457200" indent="0">
              <a:buNone/>
              <a:defRPr sz="1867"/>
            </a:lvl2pPr>
            <a:lvl3pPr marL="914400" indent="0">
              <a:buNone/>
              <a:defRPr sz="1600"/>
            </a:lvl3pPr>
            <a:lvl4pPr marL="1371600" indent="0">
              <a:buNone/>
              <a:defRPr sz="1333"/>
            </a:lvl4pPr>
            <a:lvl5pPr marL="1828800" indent="0">
              <a:buNone/>
              <a:defRPr sz="1333"/>
            </a:lvl5pPr>
            <a:lvl6pPr marL="2286000" indent="0">
              <a:buNone/>
              <a:defRPr sz="1333"/>
            </a:lvl6pPr>
            <a:lvl7pPr marL="2743200" indent="0">
              <a:buNone/>
              <a:defRPr sz="1333"/>
            </a:lvl7pPr>
            <a:lvl8pPr marL="3200400" indent="0">
              <a:buNone/>
              <a:defRPr sz="1333"/>
            </a:lvl8pPr>
            <a:lvl9pPr marL="3657600"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457200" indent="0">
              <a:buNone/>
              <a:defRPr sz="800"/>
            </a:lvl2pPr>
            <a:lvl3pPr marL="914400" indent="0">
              <a:buNone/>
              <a:defRPr sz="667"/>
            </a:lvl3pPr>
            <a:lvl4pPr marL="1371600" indent="0">
              <a:buNone/>
              <a:defRPr sz="600"/>
            </a:lvl4pPr>
            <a:lvl5pPr marL="1828800" indent="0">
              <a:buNone/>
              <a:defRPr sz="600"/>
            </a:lvl5pPr>
            <a:lvl6pPr marL="2286000" indent="0">
              <a:buNone/>
              <a:defRPr sz="600"/>
            </a:lvl6pPr>
            <a:lvl7pPr marL="2743200" indent="0">
              <a:buNone/>
              <a:defRPr sz="600"/>
            </a:lvl7pPr>
            <a:lvl8pPr marL="3200400" indent="0">
              <a:buNone/>
              <a:defRPr sz="600"/>
            </a:lvl8pPr>
            <a:lvl9pPr marL="3657600"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6845760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MASTER">
    <p:bg>
      <p:bgPr>
        <a:solidFill>
          <a:srgbClr val="1D0752"/>
        </a:solidFill>
        <a:effectLst/>
      </p:bgPr>
    </p:bg>
    <p:spTree>
      <p:nvGrpSpPr>
        <p:cNvPr id="1" name=""/>
        <p:cNvGrpSpPr/>
        <p:nvPr/>
      </p:nvGrpSpPr>
      <p:grpSpPr>
        <a:xfrm>
          <a:off x="0" y="0"/>
          <a:ext cx="0" cy="0"/>
          <a:chOff x="0" y="0"/>
          <a:chExt cx="0" cy="0"/>
        </a:xfrm>
      </p:grpSpPr>
      <p:sp>
        <p:nvSpPr>
          <p:cNvPr id="2" name="Text 0"/>
          <p:cNvSpPr/>
          <p:nvPr/>
        </p:nvSpPr>
        <p:spPr>
          <a:xfrm>
            <a:off x="502920" y="6510528"/>
            <a:ext cx="4572000" cy="164592"/>
          </a:xfrm>
          <a:prstGeom prst="rect">
            <a:avLst/>
          </a:prstGeom>
          <a:noFill/>
          <a:ln/>
        </p:spPr>
        <p:txBody>
          <a:bodyPr wrap="square" lIns="0" tIns="0" rIns="0" bIns="0" rtlCol="0" anchor="ctr"/>
          <a:lstStyle/>
          <a:p>
            <a:pPr marL="0" indent="0">
              <a:buNone/>
            </a:pPr>
            <a:r>
              <a:rPr lang="en-US" sz="700" b="1" dirty="0">
                <a:solidFill>
                  <a:srgbClr val="C6B9E5"/>
                </a:solidFill>
                <a:latin typeface="Aptos" pitchFamily="34" charset="0"/>
                <a:ea typeface="Aptos" pitchFamily="34" charset="-122"/>
                <a:cs typeface="Aptos" pitchFamily="34" charset="-120"/>
              </a:rPr>
              <a:t>MANAGING EXPECTATIONS  •  CLIENT JOURNEY</a:t>
            </a:r>
            <a:endParaRPr lang="en-US" sz="700" dirty="0"/>
          </a:p>
        </p:txBody>
      </p:sp>
      <p:sp>
        <p:nvSpPr>
          <p:cNvPr id="25" name="Slide Number Placeholder 0"/>
          <p:cNvSpPr>
            <a:spLocks noGrp="1"/>
          </p:cNvSpPr>
          <p:nvPr>
            <p:ph type="sldNum" sz="quarter" idx="4294967295"/>
          </p:nvPr>
        </p:nvSpPr>
        <p:spPr>
          <a:xfrm>
            <a:off x="11384280" y="6473952"/>
            <a:ext cx="320040" cy="182880"/>
          </a:xfrm>
          <a:prstGeom prst="rect">
            <a:avLst/>
          </a:prstGeom>
          <a:extLst>
            <a:ext uri="{C572A759-6A51-4108-AA02-DFA0A04FC94B}">
              <ma14:wrappingTextBoxFlag xmlns:ma14="http://schemas.microsoft.com/office/mac/drawingml/2011/main" xmlns="" val="0"/>
            </a:ext>
          </a:extLst>
        </p:spPr>
        <p:txBody>
          <a:bodyPr/>
          <a:lstStyle>
            <a:lvl1pPr>
              <a:defRPr sz="800">
                <a:solidFill>
                  <a:srgbClr val="C6B9E5"/>
                </a:solidFill>
              </a:defRPr>
            </a:lvl1pPr>
          </a:lstStyle>
          <a:p>
            <a:pPr algn="l"/>
            <a:fld id="{F7021451-1387-4CA6-816F-3879F97B5CBC}" type="slidenum">
              <a:rPr lang="en-US" b="0"/>
              <a:t>‹#›</a:t>
            </a:fld>
            <a:endParaRPr lang="en-US"/>
          </a:p>
        </p:txBody>
      </p:sp>
    </p:spTree>
    <p:extLst>
      <p:ext uri="{BB962C8B-B14F-4D97-AF65-F5344CB8AC3E}">
        <p14:creationId xmlns:p14="http://schemas.microsoft.com/office/powerpoint/2010/main" val="76806484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37587-F016-3446-A09A-DED7015EB4F5}"/>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2F36BC0-41E2-5642-8FE5-BE034180289F}"/>
              </a:ext>
            </a:extLst>
          </p:cNvPr>
          <p:cNvSpPr>
            <a:spLocks noGrp="1"/>
          </p:cNvSpPr>
          <p:nvPr>
            <p:ph idx="1"/>
          </p:nvPr>
        </p:nvSpPr>
        <p:spPr>
          <a:xfrm>
            <a:off x="335360" y="1556790"/>
            <a:ext cx="11018440" cy="46805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E2FF61F0-7478-9F43-BCAA-CCAF3B3C299C}"/>
              </a:ext>
            </a:extLst>
          </p:cNvPr>
          <p:cNvSpPr>
            <a:spLocks noGrp="1"/>
          </p:cNvSpPr>
          <p:nvPr>
            <p:ph type="sldNum" sz="quarter" idx="12"/>
          </p:nvPr>
        </p:nvSpPr>
        <p:spPr/>
        <p:txBody>
          <a:bodyPr/>
          <a:lstStyle/>
          <a:p>
            <a:fld id="{83CE489A-05AF-1B45-A5A9-ACC3B6E265EE}" type="slidenum">
              <a:rPr lang="en-US" smtClean="0"/>
              <a:t>‹#›</a:t>
            </a:fld>
            <a:endParaRPr lang="en-US"/>
          </a:p>
        </p:txBody>
      </p:sp>
    </p:spTree>
    <p:extLst>
      <p:ext uri="{BB962C8B-B14F-4D97-AF65-F5344CB8AC3E}">
        <p14:creationId xmlns:p14="http://schemas.microsoft.com/office/powerpoint/2010/main" val="190545021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5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5624284-78D4-624A-AE55-AF6A84AD0809}"/>
              </a:ext>
            </a:extLst>
          </p:cNvPr>
          <p:cNvSpPr>
            <a:spLocks noGrp="1"/>
          </p:cNvSpPr>
          <p:nvPr>
            <p:ph type="sldNum" sz="quarter" idx="14"/>
          </p:nvPr>
        </p:nvSpPr>
        <p:spPr/>
        <p:txBody>
          <a:bodyPr/>
          <a:lstStyle/>
          <a:p>
            <a:fld id="{39BF4B54-C8C2-6A4C-AC98-CD434F013F49}" type="slidenum">
              <a:rPr lang="en-US" smtClean="0"/>
              <a:t>‹#›</a:t>
            </a:fld>
            <a:endParaRPr lang="en-US"/>
          </a:p>
        </p:txBody>
      </p:sp>
      <p:sp>
        <p:nvSpPr>
          <p:cNvPr id="5" name="Title 1">
            <a:extLst>
              <a:ext uri="{FF2B5EF4-FFF2-40B4-BE49-F238E27FC236}">
                <a16:creationId xmlns:a16="http://schemas.microsoft.com/office/drawing/2014/main" id="{20E8C777-DDAA-7749-A817-58EDF3DF0D2B}"/>
              </a:ext>
            </a:extLst>
          </p:cNvPr>
          <p:cNvSpPr>
            <a:spLocks noGrp="1"/>
          </p:cNvSpPr>
          <p:nvPr>
            <p:ph type="title"/>
          </p:nvPr>
        </p:nvSpPr>
        <p:spPr>
          <a:xfrm>
            <a:off x="335360" y="620688"/>
            <a:ext cx="11018440" cy="936103"/>
          </a:xfrm>
        </p:spPr>
        <p:txBody>
          <a:bodyPr/>
          <a:lstStyle/>
          <a:p>
            <a:r>
              <a:rPr lang="en-US"/>
              <a:t>Click to edit Master title style</a:t>
            </a:r>
            <a:endParaRPr lang="en-US" dirty="0"/>
          </a:p>
        </p:txBody>
      </p:sp>
      <p:sp>
        <p:nvSpPr>
          <p:cNvPr id="6" name="Content Placeholder 2">
            <a:extLst>
              <a:ext uri="{FF2B5EF4-FFF2-40B4-BE49-F238E27FC236}">
                <a16:creationId xmlns:a16="http://schemas.microsoft.com/office/drawing/2014/main" id="{550EE154-EC6D-8C49-BCD1-E5E0B6345FB5}"/>
              </a:ext>
            </a:extLst>
          </p:cNvPr>
          <p:cNvSpPr>
            <a:spLocks noGrp="1"/>
          </p:cNvSpPr>
          <p:nvPr>
            <p:ph idx="1"/>
          </p:nvPr>
        </p:nvSpPr>
        <p:spPr>
          <a:xfrm>
            <a:off x="335360" y="1556790"/>
            <a:ext cx="11018440" cy="46805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5980476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728293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1A65E-0A62-C63F-8A98-10D6AE7DDCC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D5B7700-8250-60A8-D0E2-755C7A97713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B7D1DAC-2DEF-ED6B-DF91-E19275B6FD99}"/>
              </a:ext>
            </a:extLst>
          </p:cNvPr>
          <p:cNvSpPr>
            <a:spLocks noGrp="1"/>
          </p:cNvSpPr>
          <p:nvPr>
            <p:ph type="dt" sz="half" idx="10"/>
          </p:nvPr>
        </p:nvSpPr>
        <p:spPr/>
        <p:txBody>
          <a:bodyPr/>
          <a:lstStyle/>
          <a:p>
            <a:fld id="{61EA2635-0B0C-4D43-BF91-B243235CA5F3}" type="datetimeFigureOut">
              <a:rPr lang="en-GB" smtClean="0"/>
              <a:t>15/09/2026</a:t>
            </a:fld>
            <a:endParaRPr lang="en-GB"/>
          </a:p>
        </p:txBody>
      </p:sp>
      <p:sp>
        <p:nvSpPr>
          <p:cNvPr id="5" name="Footer Placeholder 4">
            <a:extLst>
              <a:ext uri="{FF2B5EF4-FFF2-40B4-BE49-F238E27FC236}">
                <a16:creationId xmlns:a16="http://schemas.microsoft.com/office/drawing/2014/main" id="{13CFA8C5-A025-3439-ED56-93BBA70901F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A420E2C-8ED2-17CD-9D23-6FBE14E7EB4B}"/>
              </a:ext>
            </a:extLst>
          </p:cNvPr>
          <p:cNvSpPr>
            <a:spLocks noGrp="1"/>
          </p:cNvSpPr>
          <p:nvPr>
            <p:ph type="sldNum" sz="quarter" idx="12"/>
          </p:nvPr>
        </p:nvSpPr>
        <p:spPr/>
        <p:txBody>
          <a:bodyPr/>
          <a:lstStyle/>
          <a:p>
            <a:fld id="{75517FFB-34AA-4BC5-AAC7-4F1589F4FC74}" type="slidenum">
              <a:rPr lang="en-GB" smtClean="0"/>
              <a:t>‹#›</a:t>
            </a:fld>
            <a:endParaRPr lang="en-GB"/>
          </a:p>
        </p:txBody>
      </p:sp>
    </p:spTree>
    <p:extLst>
      <p:ext uri="{BB962C8B-B14F-4D97-AF65-F5344CB8AC3E}">
        <p14:creationId xmlns:p14="http://schemas.microsoft.com/office/powerpoint/2010/main" val="22641770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F977FE-1055-A9F4-DCED-C6B49CE4C4F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23BA3E9-5D9A-39EF-7429-4E7E3BB7FD5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37E17D9-FA1B-2A30-ADC6-1AC4D00AF1AB}"/>
              </a:ext>
            </a:extLst>
          </p:cNvPr>
          <p:cNvSpPr>
            <a:spLocks noGrp="1"/>
          </p:cNvSpPr>
          <p:nvPr>
            <p:ph type="dt" sz="half" idx="10"/>
          </p:nvPr>
        </p:nvSpPr>
        <p:spPr/>
        <p:txBody>
          <a:bodyPr/>
          <a:lstStyle/>
          <a:p>
            <a:fld id="{61EA2635-0B0C-4D43-BF91-B243235CA5F3}" type="datetimeFigureOut">
              <a:rPr lang="en-GB" smtClean="0"/>
              <a:t>15/09/2026</a:t>
            </a:fld>
            <a:endParaRPr lang="en-GB"/>
          </a:p>
        </p:txBody>
      </p:sp>
      <p:sp>
        <p:nvSpPr>
          <p:cNvPr id="5" name="Footer Placeholder 4">
            <a:extLst>
              <a:ext uri="{FF2B5EF4-FFF2-40B4-BE49-F238E27FC236}">
                <a16:creationId xmlns:a16="http://schemas.microsoft.com/office/drawing/2014/main" id="{1C5A8471-A5C2-A3E2-C42B-BDB6D3D337C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E8AE896-C536-6F34-10CC-ACD901C33BC1}"/>
              </a:ext>
            </a:extLst>
          </p:cNvPr>
          <p:cNvSpPr>
            <a:spLocks noGrp="1"/>
          </p:cNvSpPr>
          <p:nvPr>
            <p:ph type="sldNum" sz="quarter" idx="12"/>
          </p:nvPr>
        </p:nvSpPr>
        <p:spPr/>
        <p:txBody>
          <a:bodyPr/>
          <a:lstStyle/>
          <a:p>
            <a:fld id="{75517FFB-34AA-4BC5-AAC7-4F1589F4FC74}" type="slidenum">
              <a:rPr lang="en-GB" smtClean="0"/>
              <a:t>‹#›</a:t>
            </a:fld>
            <a:endParaRPr lang="en-GB"/>
          </a:p>
        </p:txBody>
      </p:sp>
    </p:spTree>
    <p:extLst>
      <p:ext uri="{BB962C8B-B14F-4D97-AF65-F5344CB8AC3E}">
        <p14:creationId xmlns:p14="http://schemas.microsoft.com/office/powerpoint/2010/main" val="19244597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EE3E9-BA80-5D30-961B-27021548EBF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1C231B9-8F81-DCC1-8BDF-2B200B0B762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2D9D984-CD8C-D7FE-BEE1-BC89C9086E70}"/>
              </a:ext>
            </a:extLst>
          </p:cNvPr>
          <p:cNvSpPr>
            <a:spLocks noGrp="1"/>
          </p:cNvSpPr>
          <p:nvPr>
            <p:ph type="dt" sz="half" idx="10"/>
          </p:nvPr>
        </p:nvSpPr>
        <p:spPr/>
        <p:txBody>
          <a:bodyPr/>
          <a:lstStyle/>
          <a:p>
            <a:fld id="{61EA2635-0B0C-4D43-BF91-B243235CA5F3}" type="datetimeFigureOut">
              <a:rPr lang="en-GB" smtClean="0"/>
              <a:t>15/09/2026</a:t>
            </a:fld>
            <a:endParaRPr lang="en-GB"/>
          </a:p>
        </p:txBody>
      </p:sp>
      <p:sp>
        <p:nvSpPr>
          <p:cNvPr id="5" name="Footer Placeholder 4">
            <a:extLst>
              <a:ext uri="{FF2B5EF4-FFF2-40B4-BE49-F238E27FC236}">
                <a16:creationId xmlns:a16="http://schemas.microsoft.com/office/drawing/2014/main" id="{C4D527DF-B3FC-8F41-0446-AF806950841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3C33856-4400-967D-6E39-A8B2A576F5AD}"/>
              </a:ext>
            </a:extLst>
          </p:cNvPr>
          <p:cNvSpPr>
            <a:spLocks noGrp="1"/>
          </p:cNvSpPr>
          <p:nvPr>
            <p:ph type="sldNum" sz="quarter" idx="12"/>
          </p:nvPr>
        </p:nvSpPr>
        <p:spPr/>
        <p:txBody>
          <a:bodyPr/>
          <a:lstStyle/>
          <a:p>
            <a:fld id="{75517FFB-34AA-4BC5-AAC7-4F1589F4FC74}" type="slidenum">
              <a:rPr lang="en-GB" smtClean="0"/>
              <a:t>‹#›</a:t>
            </a:fld>
            <a:endParaRPr lang="en-GB"/>
          </a:p>
        </p:txBody>
      </p:sp>
    </p:spTree>
    <p:extLst>
      <p:ext uri="{BB962C8B-B14F-4D97-AF65-F5344CB8AC3E}">
        <p14:creationId xmlns:p14="http://schemas.microsoft.com/office/powerpoint/2010/main" val="185018935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E113F-039D-FDC1-0D22-2A78F502E1E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9663B6C-278F-EAD9-C564-FF78F227986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A75E2F5-9C60-F9BA-4D38-BE470614E78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70B39D0-D157-6650-15D9-BB3A2C546674}"/>
              </a:ext>
            </a:extLst>
          </p:cNvPr>
          <p:cNvSpPr>
            <a:spLocks noGrp="1"/>
          </p:cNvSpPr>
          <p:nvPr>
            <p:ph type="dt" sz="half" idx="10"/>
          </p:nvPr>
        </p:nvSpPr>
        <p:spPr/>
        <p:txBody>
          <a:bodyPr/>
          <a:lstStyle/>
          <a:p>
            <a:fld id="{61EA2635-0B0C-4D43-BF91-B243235CA5F3}" type="datetimeFigureOut">
              <a:rPr lang="en-GB" smtClean="0"/>
              <a:t>15/09/2026</a:t>
            </a:fld>
            <a:endParaRPr lang="en-GB"/>
          </a:p>
        </p:txBody>
      </p:sp>
      <p:sp>
        <p:nvSpPr>
          <p:cNvPr id="6" name="Footer Placeholder 5">
            <a:extLst>
              <a:ext uri="{FF2B5EF4-FFF2-40B4-BE49-F238E27FC236}">
                <a16:creationId xmlns:a16="http://schemas.microsoft.com/office/drawing/2014/main" id="{BF30B708-0B2B-AAD4-BB70-34C43808F7C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72D9F93-DF9D-1A11-EA87-49D83DAC9B98}"/>
              </a:ext>
            </a:extLst>
          </p:cNvPr>
          <p:cNvSpPr>
            <a:spLocks noGrp="1"/>
          </p:cNvSpPr>
          <p:nvPr>
            <p:ph type="sldNum" sz="quarter" idx="12"/>
          </p:nvPr>
        </p:nvSpPr>
        <p:spPr/>
        <p:txBody>
          <a:bodyPr/>
          <a:lstStyle/>
          <a:p>
            <a:fld id="{75517FFB-34AA-4BC5-AAC7-4F1589F4FC74}" type="slidenum">
              <a:rPr lang="en-GB" smtClean="0"/>
              <a:t>‹#›</a:t>
            </a:fld>
            <a:endParaRPr lang="en-GB"/>
          </a:p>
        </p:txBody>
      </p:sp>
    </p:spTree>
    <p:extLst>
      <p:ext uri="{BB962C8B-B14F-4D97-AF65-F5344CB8AC3E}">
        <p14:creationId xmlns:p14="http://schemas.microsoft.com/office/powerpoint/2010/main" val="348930734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99240-D743-A8EB-F416-2F5A4375C55E}"/>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5E63AD0-B692-E2FA-7BEC-0AB46ACA3BA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09FE72B-B724-9086-5608-9918D45B0C9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92AC675-71AE-7474-54EE-CB1CDD2341C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A94C02F-2F3C-48EF-F5D6-5BBABDC1AC4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476E7495-91B4-9B74-D1EF-9E5C14B07015}"/>
              </a:ext>
            </a:extLst>
          </p:cNvPr>
          <p:cNvSpPr>
            <a:spLocks noGrp="1"/>
          </p:cNvSpPr>
          <p:nvPr>
            <p:ph type="dt" sz="half" idx="10"/>
          </p:nvPr>
        </p:nvSpPr>
        <p:spPr/>
        <p:txBody>
          <a:bodyPr/>
          <a:lstStyle/>
          <a:p>
            <a:fld id="{61EA2635-0B0C-4D43-BF91-B243235CA5F3}" type="datetimeFigureOut">
              <a:rPr lang="en-GB" smtClean="0"/>
              <a:t>15/09/2026</a:t>
            </a:fld>
            <a:endParaRPr lang="en-GB"/>
          </a:p>
        </p:txBody>
      </p:sp>
      <p:sp>
        <p:nvSpPr>
          <p:cNvPr id="8" name="Footer Placeholder 7">
            <a:extLst>
              <a:ext uri="{FF2B5EF4-FFF2-40B4-BE49-F238E27FC236}">
                <a16:creationId xmlns:a16="http://schemas.microsoft.com/office/drawing/2014/main" id="{8E3E07E8-12CA-9B50-7FF8-0C676048DCA4}"/>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A92E75E2-0289-E4A1-3E35-54B2E308B4BA}"/>
              </a:ext>
            </a:extLst>
          </p:cNvPr>
          <p:cNvSpPr>
            <a:spLocks noGrp="1"/>
          </p:cNvSpPr>
          <p:nvPr>
            <p:ph type="sldNum" sz="quarter" idx="12"/>
          </p:nvPr>
        </p:nvSpPr>
        <p:spPr/>
        <p:txBody>
          <a:bodyPr/>
          <a:lstStyle/>
          <a:p>
            <a:fld id="{75517FFB-34AA-4BC5-AAC7-4F1589F4FC74}" type="slidenum">
              <a:rPr lang="en-GB" smtClean="0"/>
              <a:t>‹#›</a:t>
            </a:fld>
            <a:endParaRPr lang="en-GB"/>
          </a:p>
        </p:txBody>
      </p:sp>
    </p:spTree>
    <p:extLst>
      <p:ext uri="{BB962C8B-B14F-4D97-AF65-F5344CB8AC3E}">
        <p14:creationId xmlns:p14="http://schemas.microsoft.com/office/powerpoint/2010/main" val="32003030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D492C-C24A-2449-B790-80A9FE084025}"/>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AD40A8CE-81E2-0FCC-BD1C-9D4E648B2A41}"/>
              </a:ext>
            </a:extLst>
          </p:cNvPr>
          <p:cNvSpPr>
            <a:spLocks noGrp="1"/>
          </p:cNvSpPr>
          <p:nvPr>
            <p:ph type="dt" sz="half" idx="10"/>
          </p:nvPr>
        </p:nvSpPr>
        <p:spPr/>
        <p:txBody>
          <a:bodyPr/>
          <a:lstStyle/>
          <a:p>
            <a:fld id="{61EA2635-0B0C-4D43-BF91-B243235CA5F3}" type="datetimeFigureOut">
              <a:rPr lang="en-GB" smtClean="0"/>
              <a:t>15/09/2026</a:t>
            </a:fld>
            <a:endParaRPr lang="en-GB"/>
          </a:p>
        </p:txBody>
      </p:sp>
      <p:sp>
        <p:nvSpPr>
          <p:cNvPr id="4" name="Footer Placeholder 3">
            <a:extLst>
              <a:ext uri="{FF2B5EF4-FFF2-40B4-BE49-F238E27FC236}">
                <a16:creationId xmlns:a16="http://schemas.microsoft.com/office/drawing/2014/main" id="{78EE1133-0B92-F479-11D1-E5955B590A7D}"/>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D8356C31-7BDB-055C-2058-488EEFE3D928}"/>
              </a:ext>
            </a:extLst>
          </p:cNvPr>
          <p:cNvSpPr>
            <a:spLocks noGrp="1"/>
          </p:cNvSpPr>
          <p:nvPr>
            <p:ph type="sldNum" sz="quarter" idx="12"/>
          </p:nvPr>
        </p:nvSpPr>
        <p:spPr/>
        <p:txBody>
          <a:bodyPr/>
          <a:lstStyle/>
          <a:p>
            <a:fld id="{75517FFB-34AA-4BC5-AAC7-4F1589F4FC74}" type="slidenum">
              <a:rPr lang="en-GB" smtClean="0"/>
              <a:t>‹#›</a:t>
            </a:fld>
            <a:endParaRPr lang="en-GB"/>
          </a:p>
        </p:txBody>
      </p:sp>
    </p:spTree>
    <p:extLst>
      <p:ext uri="{BB962C8B-B14F-4D97-AF65-F5344CB8AC3E}">
        <p14:creationId xmlns:p14="http://schemas.microsoft.com/office/powerpoint/2010/main" val="184151781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4E1301F-5E8A-B924-8275-2EFBAC330DF8}"/>
              </a:ext>
            </a:extLst>
          </p:cNvPr>
          <p:cNvSpPr>
            <a:spLocks noGrp="1"/>
          </p:cNvSpPr>
          <p:nvPr>
            <p:ph type="dt" sz="half" idx="10"/>
          </p:nvPr>
        </p:nvSpPr>
        <p:spPr/>
        <p:txBody>
          <a:bodyPr/>
          <a:lstStyle/>
          <a:p>
            <a:fld id="{61EA2635-0B0C-4D43-BF91-B243235CA5F3}" type="datetimeFigureOut">
              <a:rPr lang="en-GB" smtClean="0"/>
              <a:t>15/09/2026</a:t>
            </a:fld>
            <a:endParaRPr lang="en-GB"/>
          </a:p>
        </p:txBody>
      </p:sp>
      <p:sp>
        <p:nvSpPr>
          <p:cNvPr id="3" name="Footer Placeholder 2">
            <a:extLst>
              <a:ext uri="{FF2B5EF4-FFF2-40B4-BE49-F238E27FC236}">
                <a16:creationId xmlns:a16="http://schemas.microsoft.com/office/drawing/2014/main" id="{211637E0-4B1B-CC7B-58F9-5157C3768F16}"/>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A45B706-1DB2-845A-F4CF-E1DA590DA285}"/>
              </a:ext>
            </a:extLst>
          </p:cNvPr>
          <p:cNvSpPr>
            <a:spLocks noGrp="1"/>
          </p:cNvSpPr>
          <p:nvPr>
            <p:ph type="sldNum" sz="quarter" idx="12"/>
          </p:nvPr>
        </p:nvSpPr>
        <p:spPr/>
        <p:txBody>
          <a:bodyPr/>
          <a:lstStyle/>
          <a:p>
            <a:fld id="{75517FFB-34AA-4BC5-AAC7-4F1589F4FC74}" type="slidenum">
              <a:rPr lang="en-GB" smtClean="0"/>
              <a:t>‹#›</a:t>
            </a:fld>
            <a:endParaRPr lang="en-GB"/>
          </a:p>
        </p:txBody>
      </p:sp>
    </p:spTree>
    <p:extLst>
      <p:ext uri="{BB962C8B-B14F-4D97-AF65-F5344CB8AC3E}">
        <p14:creationId xmlns:p14="http://schemas.microsoft.com/office/powerpoint/2010/main" val="381678657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7418C-B5A4-A2CA-3DF8-B7FA03D33D0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BCDCE2D-65A3-428C-298B-9317252C1D7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B47C29F-192F-9D3A-833A-9037B092F52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A208AA4-B1C6-91AD-4629-865CA8D86180}"/>
              </a:ext>
            </a:extLst>
          </p:cNvPr>
          <p:cNvSpPr>
            <a:spLocks noGrp="1"/>
          </p:cNvSpPr>
          <p:nvPr>
            <p:ph type="dt" sz="half" idx="10"/>
          </p:nvPr>
        </p:nvSpPr>
        <p:spPr/>
        <p:txBody>
          <a:bodyPr/>
          <a:lstStyle/>
          <a:p>
            <a:fld id="{61EA2635-0B0C-4D43-BF91-B243235CA5F3}" type="datetimeFigureOut">
              <a:rPr lang="en-GB" smtClean="0"/>
              <a:t>15/09/2026</a:t>
            </a:fld>
            <a:endParaRPr lang="en-GB"/>
          </a:p>
        </p:txBody>
      </p:sp>
      <p:sp>
        <p:nvSpPr>
          <p:cNvPr id="6" name="Footer Placeholder 5">
            <a:extLst>
              <a:ext uri="{FF2B5EF4-FFF2-40B4-BE49-F238E27FC236}">
                <a16:creationId xmlns:a16="http://schemas.microsoft.com/office/drawing/2014/main" id="{1EB498CC-E167-62BB-5A15-8EA96802D35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A9A9FF0-162A-D9CB-9323-5F0042AA9EAF}"/>
              </a:ext>
            </a:extLst>
          </p:cNvPr>
          <p:cNvSpPr>
            <a:spLocks noGrp="1"/>
          </p:cNvSpPr>
          <p:nvPr>
            <p:ph type="sldNum" sz="quarter" idx="12"/>
          </p:nvPr>
        </p:nvSpPr>
        <p:spPr/>
        <p:txBody>
          <a:bodyPr/>
          <a:lstStyle/>
          <a:p>
            <a:fld id="{75517FFB-34AA-4BC5-AAC7-4F1589F4FC74}" type="slidenum">
              <a:rPr lang="en-GB" smtClean="0"/>
              <a:t>‹#›</a:t>
            </a:fld>
            <a:endParaRPr lang="en-GB"/>
          </a:p>
        </p:txBody>
      </p:sp>
    </p:spTree>
    <p:extLst>
      <p:ext uri="{BB962C8B-B14F-4D97-AF65-F5344CB8AC3E}">
        <p14:creationId xmlns:p14="http://schemas.microsoft.com/office/powerpoint/2010/main" val="323000363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6DB13-4F3F-09EF-A4A7-E8E5200A250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DE2DFFF-61E0-7AFA-8C38-2F0F2BBA60D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E193CAC-739E-43F9-529C-B77E5C0FCD6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A100AE2-12E9-E42E-9A97-E6F179098BD7}"/>
              </a:ext>
            </a:extLst>
          </p:cNvPr>
          <p:cNvSpPr>
            <a:spLocks noGrp="1"/>
          </p:cNvSpPr>
          <p:nvPr>
            <p:ph type="dt" sz="half" idx="10"/>
          </p:nvPr>
        </p:nvSpPr>
        <p:spPr/>
        <p:txBody>
          <a:bodyPr/>
          <a:lstStyle/>
          <a:p>
            <a:fld id="{61EA2635-0B0C-4D43-BF91-B243235CA5F3}" type="datetimeFigureOut">
              <a:rPr lang="en-GB" smtClean="0"/>
              <a:t>15/09/2026</a:t>
            </a:fld>
            <a:endParaRPr lang="en-GB"/>
          </a:p>
        </p:txBody>
      </p:sp>
      <p:sp>
        <p:nvSpPr>
          <p:cNvPr id="6" name="Footer Placeholder 5">
            <a:extLst>
              <a:ext uri="{FF2B5EF4-FFF2-40B4-BE49-F238E27FC236}">
                <a16:creationId xmlns:a16="http://schemas.microsoft.com/office/drawing/2014/main" id="{9B74D4EA-8964-EA8F-B357-B750D6D0521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18FFF9B-CF7D-2B91-EF1E-899BD7641269}"/>
              </a:ext>
            </a:extLst>
          </p:cNvPr>
          <p:cNvSpPr>
            <a:spLocks noGrp="1"/>
          </p:cNvSpPr>
          <p:nvPr>
            <p:ph type="sldNum" sz="quarter" idx="12"/>
          </p:nvPr>
        </p:nvSpPr>
        <p:spPr/>
        <p:txBody>
          <a:bodyPr/>
          <a:lstStyle/>
          <a:p>
            <a:fld id="{75517FFB-34AA-4BC5-AAC7-4F1589F4FC74}" type="slidenum">
              <a:rPr lang="en-GB" smtClean="0"/>
              <a:t>‹#›</a:t>
            </a:fld>
            <a:endParaRPr lang="en-GB"/>
          </a:p>
        </p:txBody>
      </p:sp>
    </p:spTree>
    <p:extLst>
      <p:ext uri="{BB962C8B-B14F-4D97-AF65-F5344CB8AC3E}">
        <p14:creationId xmlns:p14="http://schemas.microsoft.com/office/powerpoint/2010/main" val="32352229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4B3698-C764-0D6C-6D36-4BCAD519428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1543601-C3B4-1E03-E61C-029EB7760F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08B7DD1-E90C-0486-9A08-044FD4CDDCD9}"/>
              </a:ext>
            </a:extLst>
          </p:cNvPr>
          <p:cNvSpPr>
            <a:spLocks noGrp="1"/>
          </p:cNvSpPr>
          <p:nvPr>
            <p:ph type="dt" sz="half" idx="10"/>
          </p:nvPr>
        </p:nvSpPr>
        <p:spPr/>
        <p:txBody>
          <a:bodyPr/>
          <a:lstStyle/>
          <a:p>
            <a:fld id="{61EA2635-0B0C-4D43-BF91-B243235CA5F3}" type="datetimeFigureOut">
              <a:rPr lang="en-GB" smtClean="0"/>
              <a:t>15/09/2026</a:t>
            </a:fld>
            <a:endParaRPr lang="en-GB"/>
          </a:p>
        </p:txBody>
      </p:sp>
      <p:sp>
        <p:nvSpPr>
          <p:cNvPr id="5" name="Footer Placeholder 4">
            <a:extLst>
              <a:ext uri="{FF2B5EF4-FFF2-40B4-BE49-F238E27FC236}">
                <a16:creationId xmlns:a16="http://schemas.microsoft.com/office/drawing/2014/main" id="{3D5752CC-4EFB-A2FA-CD4F-ED5F71099C2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673B1A8-9A40-F962-ECEE-EA79F2FD63AA}"/>
              </a:ext>
            </a:extLst>
          </p:cNvPr>
          <p:cNvSpPr>
            <a:spLocks noGrp="1"/>
          </p:cNvSpPr>
          <p:nvPr>
            <p:ph type="sldNum" sz="quarter" idx="12"/>
          </p:nvPr>
        </p:nvSpPr>
        <p:spPr/>
        <p:txBody>
          <a:bodyPr/>
          <a:lstStyle/>
          <a:p>
            <a:fld id="{75517FFB-34AA-4BC5-AAC7-4F1589F4FC74}" type="slidenum">
              <a:rPr lang="en-GB" smtClean="0"/>
              <a:t>‹#›</a:t>
            </a:fld>
            <a:endParaRPr lang="en-GB"/>
          </a:p>
        </p:txBody>
      </p:sp>
    </p:spTree>
    <p:extLst>
      <p:ext uri="{BB962C8B-B14F-4D97-AF65-F5344CB8AC3E}">
        <p14:creationId xmlns:p14="http://schemas.microsoft.com/office/powerpoint/2010/main" val="26624679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C8675A9-6977-3B67-3639-085736C6A71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CFA1E41-E4CE-F8DC-3EE3-0A0821C2BF1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F70FE38-9653-0D31-E9A4-2F7771C9EF15}"/>
              </a:ext>
            </a:extLst>
          </p:cNvPr>
          <p:cNvSpPr>
            <a:spLocks noGrp="1"/>
          </p:cNvSpPr>
          <p:nvPr>
            <p:ph type="dt" sz="half" idx="10"/>
          </p:nvPr>
        </p:nvSpPr>
        <p:spPr/>
        <p:txBody>
          <a:bodyPr/>
          <a:lstStyle/>
          <a:p>
            <a:fld id="{61EA2635-0B0C-4D43-BF91-B243235CA5F3}" type="datetimeFigureOut">
              <a:rPr lang="en-GB" smtClean="0"/>
              <a:t>15/09/2026</a:t>
            </a:fld>
            <a:endParaRPr lang="en-GB"/>
          </a:p>
        </p:txBody>
      </p:sp>
      <p:sp>
        <p:nvSpPr>
          <p:cNvPr id="5" name="Footer Placeholder 4">
            <a:extLst>
              <a:ext uri="{FF2B5EF4-FFF2-40B4-BE49-F238E27FC236}">
                <a16:creationId xmlns:a16="http://schemas.microsoft.com/office/drawing/2014/main" id="{D5E2BADC-EE9A-7DFF-BC85-D1B9E9869FF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2428276-0BE1-5152-49AB-DEBC5113E69A}"/>
              </a:ext>
            </a:extLst>
          </p:cNvPr>
          <p:cNvSpPr>
            <a:spLocks noGrp="1"/>
          </p:cNvSpPr>
          <p:nvPr>
            <p:ph type="sldNum" sz="quarter" idx="12"/>
          </p:nvPr>
        </p:nvSpPr>
        <p:spPr/>
        <p:txBody>
          <a:bodyPr/>
          <a:lstStyle/>
          <a:p>
            <a:fld id="{75517FFB-34AA-4BC5-AAC7-4F1589F4FC74}" type="slidenum">
              <a:rPr lang="en-GB" smtClean="0"/>
              <a:t>‹#›</a:t>
            </a:fld>
            <a:endParaRPr lang="en-GB"/>
          </a:p>
        </p:txBody>
      </p:sp>
    </p:spTree>
    <p:extLst>
      <p:ext uri="{BB962C8B-B14F-4D97-AF65-F5344CB8AC3E}">
        <p14:creationId xmlns:p14="http://schemas.microsoft.com/office/powerpoint/2010/main" val="380625837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37587-F016-3446-A09A-DED7015EB4F5}"/>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F2F36BC0-41E2-5642-8FE5-BE034180289F}"/>
              </a:ext>
            </a:extLst>
          </p:cNvPr>
          <p:cNvSpPr>
            <a:spLocks noGrp="1"/>
          </p:cNvSpPr>
          <p:nvPr>
            <p:ph idx="1"/>
          </p:nvPr>
        </p:nvSpPr>
        <p:spPr>
          <a:xfrm>
            <a:off x="335360" y="1556790"/>
            <a:ext cx="11018440" cy="4680521"/>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E2FF61F0-7478-9F43-BCAA-CCAF3B3C299C}"/>
              </a:ext>
            </a:extLst>
          </p:cNvPr>
          <p:cNvSpPr>
            <a:spLocks noGrp="1"/>
          </p:cNvSpPr>
          <p:nvPr>
            <p:ph type="sldNum" sz="quarter" idx="12"/>
          </p:nvPr>
        </p:nvSpPr>
        <p:spPr/>
        <p:txBody>
          <a:bodyPr/>
          <a:lstStyle/>
          <a:p>
            <a:fld id="{83CE489A-05AF-1B45-A5A9-ACC3B6E265EE}" type="slidenum">
              <a:rPr lang="en-US" smtClean="0"/>
              <a:t>‹#›</a:t>
            </a:fld>
            <a:endParaRPr lang="en-US"/>
          </a:p>
        </p:txBody>
      </p:sp>
    </p:spTree>
    <p:extLst>
      <p:ext uri="{BB962C8B-B14F-4D97-AF65-F5344CB8AC3E}">
        <p14:creationId xmlns:p14="http://schemas.microsoft.com/office/powerpoint/2010/main" val="73930807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39854-BBBD-274B-8812-F21A92B277C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6A25DAB-FC25-CF48-9906-225747291F0B}"/>
              </a:ext>
            </a:extLst>
          </p:cNvPr>
          <p:cNvSpPr>
            <a:spLocks noGrp="1"/>
          </p:cNvSpPr>
          <p:nvPr>
            <p:ph sz="half" idx="1"/>
          </p:nvPr>
        </p:nvSpPr>
        <p:spPr>
          <a:xfrm>
            <a:off x="331857" y="1556791"/>
            <a:ext cx="5181600" cy="403292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BAF3DEE-DBC1-D24E-A4F3-89C63B89D241}"/>
              </a:ext>
            </a:extLst>
          </p:cNvPr>
          <p:cNvSpPr>
            <a:spLocks noGrp="1"/>
          </p:cNvSpPr>
          <p:nvPr>
            <p:ph sz="half" idx="2"/>
          </p:nvPr>
        </p:nvSpPr>
        <p:spPr>
          <a:xfrm>
            <a:off x="6172200" y="1587172"/>
            <a:ext cx="5181600" cy="403292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0CC53AB7-7897-3F40-97B9-18F220D6E89F}"/>
              </a:ext>
            </a:extLst>
          </p:cNvPr>
          <p:cNvSpPr>
            <a:spLocks noGrp="1"/>
          </p:cNvSpPr>
          <p:nvPr>
            <p:ph type="sldNum" sz="quarter" idx="12"/>
          </p:nvPr>
        </p:nvSpPr>
        <p:spPr/>
        <p:txBody>
          <a:bodyPr/>
          <a:lstStyle/>
          <a:p>
            <a:fld id="{83CE489A-05AF-1B45-A5A9-ACC3B6E265EE}" type="slidenum">
              <a:rPr lang="en-US" smtClean="0"/>
              <a:t>‹#›</a:t>
            </a:fld>
            <a:endParaRPr lang="en-US"/>
          </a:p>
        </p:txBody>
      </p:sp>
    </p:spTree>
    <p:extLst>
      <p:ext uri="{BB962C8B-B14F-4D97-AF65-F5344CB8AC3E}">
        <p14:creationId xmlns:p14="http://schemas.microsoft.com/office/powerpoint/2010/main" val="81698081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75725598"/>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3.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25.xml"/><Relationship Id="rId1" Type="http://schemas.openxmlformats.org/officeDocument/2006/relationships/slideLayout" Target="../slideLayouts/slideLayout24.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27.xml"/><Relationship Id="rId1" Type="http://schemas.openxmlformats.org/officeDocument/2006/relationships/slideLayout" Target="../slideLayouts/slideLayout26.xml"/><Relationship Id="rId5" Type="http://schemas.openxmlformats.org/officeDocument/2006/relationships/image" Target="../media/image2.png"/><Relationship Id="rId4" Type="http://schemas.openxmlformats.org/officeDocument/2006/relationships/image" Target="../media/image1.png"/></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28.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36.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theme" Target="../theme/theme7.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slideLayout" Target="../slideLayouts/slideLayout41.xml"/><Relationship Id="rId1" Type="http://schemas.openxmlformats.org/officeDocument/2006/relationships/slideLayout" Target="../slideLayouts/slideLayout40.xml"/><Relationship Id="rId4" Type="http://schemas.openxmlformats.org/officeDocument/2006/relationships/image" Target="../media/image2.png"/></Relationships>
</file>

<file path=ppt/slideMasters/_rels/slideMaster9.xml.rels><?xml version="1.0" encoding="UTF-8" standalone="yes"?>
<Relationships xmlns="http://schemas.openxmlformats.org/package/2006/relationships"><Relationship Id="rId3" Type="http://schemas.openxmlformats.org/officeDocument/2006/relationships/theme" Target="../theme/theme9.xml"/><Relationship Id="rId2" Type="http://schemas.openxmlformats.org/officeDocument/2006/relationships/slideLayout" Target="../slideLayouts/slideLayout43.xml"/><Relationship Id="rId1"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60960" tIns="30480" rIns="60960" bIns="3048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60960" tIns="30480" rIns="60960" bIns="3048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60960" tIns="30480" rIns="60960" bIns="30480" rtlCol="0" anchor="ctr"/>
          <a:lstStyle>
            <a:lvl1pPr algn="l">
              <a:defRPr sz="800">
                <a:solidFill>
                  <a:schemeClr val="tx1">
                    <a:tint val="75000"/>
                  </a:schemeClr>
                </a:solidFill>
              </a:defRPr>
            </a:lvl1pPr>
          </a:lstStyle>
          <a:p>
            <a:fld id="{1D8BD707-D9CF-40AE-B4C6-C98DA3205C09}" type="datetimeFigureOut">
              <a:rPr lang="en-US" smtClean="0"/>
              <a:pPr/>
              <a:t>9/15/2026</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60960" tIns="30480" rIns="60960" bIns="3048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60960" tIns="30480" rIns="60960" bIns="3048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txStyles>
    <p:titleStyle>
      <a:lvl1pPr algn="ctr" defTabSz="914400" rtl="0" eaLnBrk="1" latinLnBrk="0" hangingPunct="1">
        <a:spcBef>
          <a:spcPct val="0"/>
        </a:spcBef>
        <a:buNone/>
        <a:defRPr sz="2933"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60960" tIns="30480" rIns="60960" bIns="3048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60960" tIns="30480" rIns="60960" bIns="3048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60960" tIns="30480" rIns="60960" bIns="30480" rtlCol="0" anchor="ctr"/>
          <a:lstStyle>
            <a:lvl1pPr algn="l">
              <a:defRPr sz="800">
                <a:solidFill>
                  <a:schemeClr val="tx1">
                    <a:tint val="75000"/>
                  </a:schemeClr>
                </a:solidFill>
              </a:defRPr>
            </a:lvl1pPr>
          </a:lstStyle>
          <a:p>
            <a:fld id="{1D8BD707-D9CF-40AE-B4C6-C98DA3205C09}" type="datetimeFigureOut">
              <a:rPr lang="en-US" smtClean="0"/>
              <a:pPr/>
              <a:t>9/15/2026</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60960" tIns="30480" rIns="60960" bIns="3048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60960" tIns="30480" rIns="60960" bIns="3048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
        <p:nvSpPr>
          <p:cNvPr id="8" name="TextBox 7">
            <a:extLst>
              <a:ext uri="{FF2B5EF4-FFF2-40B4-BE49-F238E27FC236}">
                <a16:creationId xmlns:a16="http://schemas.microsoft.com/office/drawing/2014/main" id="{FF6E1CF7-18A9-7E9B-3C6B-0916B906A469}"/>
              </a:ext>
            </a:extLst>
          </p:cNvPr>
          <p:cNvSpPr txBox="1"/>
          <p:nvPr userDrawn="1">
            <p:extLst>
              <p:ext uri="{1162E1C5-73C7-4A58-AE30-91384D911F3F}">
                <p184:classification xmlns:p184="http://schemas.microsoft.com/office/powerpoint/2018/4/main" val="hdr"/>
              </p:ext>
            </p:extLst>
          </p:nvPr>
        </p:nvSpPr>
        <p:spPr>
          <a:xfrm>
            <a:off x="5756275" y="42333"/>
            <a:ext cx="700617" cy="121920"/>
          </a:xfrm>
          <a:prstGeom prst="rect">
            <a:avLst/>
          </a:prstGeom>
        </p:spPr>
        <p:txBody>
          <a:bodyPr horzOverflow="overflow" lIns="0" tIns="0" rIns="0" bIns="0">
            <a:spAutoFit/>
          </a:bodyPr>
          <a:lstStyle/>
          <a:p>
            <a:pPr algn="l"/>
            <a:r>
              <a:rPr lang="en-GB" sz="800">
                <a:solidFill>
                  <a:srgbClr val="000000">
                    <a:alpha val="50000"/>
                  </a:srgbClr>
                </a:solidFill>
                <a:latin typeface="Aptos" panose="020B0004020202020204" pitchFamily="34" charset="0"/>
              </a:rPr>
              <a:t>CONFIDENTIAL</a:t>
            </a:r>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xStyles>
    <p:titleStyle>
      <a:lvl1pPr algn="ctr" defTabSz="914400" rtl="0" eaLnBrk="1" latinLnBrk="0" hangingPunct="1">
        <a:spcBef>
          <a:spcPct val="0"/>
        </a:spcBef>
        <a:buNone/>
        <a:defRPr sz="2933"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73952"/>
            <a:ext cx="320040" cy="182880"/>
          </a:xfrm>
          <a:prstGeom prst="rect">
            <a:avLst/>
          </a:prstGeom>
          <a:extLst>
            <a:ext uri="{C572A759-6A51-4108-AA02-DFA0A04FC94B}">
              <ma14:wrappingTextBoxFlag xmlns:ma14="http://schemas.microsoft.com/office/mac/drawingml/2011/main" xmlns="" val="0"/>
            </a:ext>
          </a:extLst>
        </p:spPr>
        <p:txBody>
          <a:bodyPr/>
          <a:lstStyle>
            <a:lvl1pPr>
              <a:defRPr sz="800">
                <a:solidFill>
                  <a:srgbClr val="C6B9E5"/>
                </a:solidFill>
              </a:defRPr>
            </a:lvl1pPr>
          </a:lstStyle>
          <a:p>
            <a:pPr algn="l"/>
            <a:fld id="{F7021451-1387-4CA6-816F-3879F97B5CBC}" type="slidenum">
              <a:rPr lang="en-US" b="0"/>
              <a:t>‹#›</a:t>
            </a:fld>
            <a:endParaRPr lang="en-US"/>
          </a:p>
        </p:txBody>
      </p:sp>
    </p:spTree>
    <p:extLst>
      <p:ext uri="{BB962C8B-B14F-4D97-AF65-F5344CB8AC3E}">
        <p14:creationId xmlns:p14="http://schemas.microsoft.com/office/powerpoint/2010/main" val="804926493"/>
      </p:ext>
    </p:extLst>
  </p:cSld>
  <p:clrMap bg1="lt1" tx1="dk1" bg2="lt2" tx2="dk2" accent1="accent1" accent2="accent2" accent3="accent3" accent4="accent4" accent5="accent5" accent6="accent6" hlink="hlink" folHlink="folHlink"/>
  <p:sldLayoutIdLst>
    <p:sldLayoutId id="2147483675" r:id="rId1"/>
    <p:sldLayoutId id="2147483676" r:id="rId2"/>
  </p:sldLayoutIdLst>
  <p:hf sldNum="0" hdr="0" ftr="0" dt="0"/>
  <p:txStyles>
    <p:titleStyle>
      <a:lvl1pPr algn="ctr" defTabSz="1371600" rtl="0" eaLnBrk="1" latinLnBrk="0" hangingPunct="1">
        <a:spcBef>
          <a:spcPct val="0"/>
        </a:spcBef>
        <a:buNone/>
        <a:defRPr sz="4400" kern="1200">
          <a:solidFill>
            <a:schemeClr val="tx1"/>
          </a:solidFill>
          <a:latin typeface="+mj-lt"/>
          <a:ea typeface="+mj-ea"/>
          <a:cs typeface="+mj-cs"/>
        </a:defRPr>
      </a:lvl1pPr>
    </p:titleStyle>
    <p:bodyStyle>
      <a:lvl1pPr marL="514350" indent="-514350" algn="l" defTabSz="13716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1114425" indent="-428625" algn="l" defTabSz="13716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714500" indent="-342900" algn="l" defTabSz="13716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2400300" indent="-342900" algn="l" defTabSz="13716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3086100" indent="-342900" algn="l" defTabSz="13716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3771900" indent="-342900" algn="l" defTabSz="13716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4457700" indent="-342900" algn="l" defTabSz="13716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5143500" indent="-342900" algn="l" defTabSz="13716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5829300" indent="-342900" algn="l" defTabSz="13716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1371600" rtl="0" eaLnBrk="1" latinLnBrk="0" hangingPunct="1">
        <a:defRPr sz="1800" kern="1200">
          <a:solidFill>
            <a:schemeClr val="tx1"/>
          </a:solidFill>
          <a:latin typeface="+mn-lt"/>
          <a:ea typeface="+mn-ea"/>
          <a:cs typeface="+mn-cs"/>
        </a:defRPr>
      </a:lvl1pPr>
      <a:lvl2pPr marL="685800" algn="l" defTabSz="1371600" rtl="0" eaLnBrk="1" latinLnBrk="0" hangingPunct="1">
        <a:defRPr sz="1800" kern="1200">
          <a:solidFill>
            <a:schemeClr val="tx1"/>
          </a:solidFill>
          <a:latin typeface="+mn-lt"/>
          <a:ea typeface="+mn-ea"/>
          <a:cs typeface="+mn-cs"/>
        </a:defRPr>
      </a:lvl2pPr>
      <a:lvl3pPr marL="1371600" algn="l" defTabSz="1371600" rtl="0" eaLnBrk="1" latinLnBrk="0" hangingPunct="1">
        <a:defRPr sz="1800" kern="1200">
          <a:solidFill>
            <a:schemeClr val="tx1"/>
          </a:solidFill>
          <a:latin typeface="+mn-lt"/>
          <a:ea typeface="+mn-ea"/>
          <a:cs typeface="+mn-cs"/>
        </a:defRPr>
      </a:lvl3pPr>
      <a:lvl4pPr marL="2057400" algn="l" defTabSz="1371600" rtl="0" eaLnBrk="1" latinLnBrk="0" hangingPunct="1">
        <a:defRPr sz="1800" kern="1200">
          <a:solidFill>
            <a:schemeClr val="tx1"/>
          </a:solidFill>
          <a:latin typeface="+mn-lt"/>
          <a:ea typeface="+mn-ea"/>
          <a:cs typeface="+mn-cs"/>
        </a:defRPr>
      </a:lvl4pPr>
      <a:lvl5pPr marL="2743200" algn="l" defTabSz="1371600" rtl="0" eaLnBrk="1" latinLnBrk="0" hangingPunct="1">
        <a:defRPr sz="1800" kern="1200">
          <a:solidFill>
            <a:schemeClr val="tx1"/>
          </a:solidFill>
          <a:latin typeface="+mn-lt"/>
          <a:ea typeface="+mn-ea"/>
          <a:cs typeface="+mn-cs"/>
        </a:defRPr>
      </a:lvl5pPr>
      <a:lvl6pPr marL="3429000" algn="l" defTabSz="1371600" rtl="0" eaLnBrk="1" latinLnBrk="0" hangingPunct="1">
        <a:defRPr sz="1800" kern="1200">
          <a:solidFill>
            <a:schemeClr val="tx1"/>
          </a:solidFill>
          <a:latin typeface="+mn-lt"/>
          <a:ea typeface="+mn-ea"/>
          <a:cs typeface="+mn-cs"/>
        </a:defRPr>
      </a:lvl6pPr>
      <a:lvl7pPr marL="4114800" algn="l" defTabSz="1371600" rtl="0" eaLnBrk="1" latinLnBrk="0" hangingPunct="1">
        <a:defRPr sz="1800" kern="1200">
          <a:solidFill>
            <a:schemeClr val="tx1"/>
          </a:solidFill>
          <a:latin typeface="+mn-lt"/>
          <a:ea typeface="+mn-ea"/>
          <a:cs typeface="+mn-cs"/>
        </a:defRPr>
      </a:lvl7pPr>
      <a:lvl8pPr marL="4800600" algn="l" defTabSz="1371600" rtl="0" eaLnBrk="1" latinLnBrk="0" hangingPunct="1">
        <a:defRPr sz="1800" kern="1200">
          <a:solidFill>
            <a:schemeClr val="tx1"/>
          </a:solidFill>
          <a:latin typeface="+mn-lt"/>
          <a:ea typeface="+mn-ea"/>
          <a:cs typeface="+mn-cs"/>
        </a:defRPr>
      </a:lvl8pPr>
      <a:lvl9pPr marL="5486400" algn="l" defTabSz="13716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43941B13-33D8-384F-ADA7-44EEFA2E3570}"/>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42047"/>
            <a:ext cx="12192000" cy="533400"/>
          </a:xfrm>
          <a:prstGeom prst="rect">
            <a:avLst/>
          </a:prstGeom>
        </p:spPr>
      </p:pic>
      <p:sp>
        <p:nvSpPr>
          <p:cNvPr id="2" name="Title Placeholder 1">
            <a:extLst>
              <a:ext uri="{FF2B5EF4-FFF2-40B4-BE49-F238E27FC236}">
                <a16:creationId xmlns:a16="http://schemas.microsoft.com/office/drawing/2014/main" id="{FFF446CB-CF43-844C-BC41-06C5165D8F8B}"/>
              </a:ext>
            </a:extLst>
          </p:cNvPr>
          <p:cNvSpPr>
            <a:spLocks noGrp="1"/>
          </p:cNvSpPr>
          <p:nvPr>
            <p:ph type="title"/>
          </p:nvPr>
        </p:nvSpPr>
        <p:spPr>
          <a:xfrm>
            <a:off x="335360" y="620688"/>
            <a:ext cx="11018440" cy="93610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ACD120C-BBBA-E546-99F2-C96C509168C6}"/>
              </a:ext>
            </a:extLst>
          </p:cNvPr>
          <p:cNvSpPr>
            <a:spLocks noGrp="1"/>
          </p:cNvSpPr>
          <p:nvPr>
            <p:ph type="body" idx="1"/>
          </p:nvPr>
        </p:nvSpPr>
        <p:spPr>
          <a:xfrm>
            <a:off x="335360" y="1700807"/>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BDC52C47-5E1B-6240-BA2F-348D69DE3B0E}"/>
              </a:ext>
            </a:extLst>
          </p:cNvPr>
          <p:cNvSpPr>
            <a:spLocks noGrp="1"/>
          </p:cNvSpPr>
          <p:nvPr>
            <p:ph type="sldNum" sz="quarter" idx="4"/>
          </p:nvPr>
        </p:nvSpPr>
        <p:spPr>
          <a:xfrm>
            <a:off x="10992544" y="29758"/>
            <a:ext cx="1081336"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83CE489A-05AF-1B45-A5A9-ACC3B6E265EE}" type="slidenum">
              <a:rPr lang="en-US" smtClean="0"/>
              <a:pPr/>
              <a:t>‹#›</a:t>
            </a:fld>
            <a:endParaRPr lang="en-US" dirty="0"/>
          </a:p>
        </p:txBody>
      </p:sp>
      <p:sp>
        <p:nvSpPr>
          <p:cNvPr id="8" name="TextBox 7">
            <a:extLst>
              <a:ext uri="{FF2B5EF4-FFF2-40B4-BE49-F238E27FC236}">
                <a16:creationId xmlns:a16="http://schemas.microsoft.com/office/drawing/2014/main" id="{9DDAB9DC-2DAD-AC45-BDED-47670768ED5F}"/>
              </a:ext>
            </a:extLst>
          </p:cNvPr>
          <p:cNvSpPr txBox="1"/>
          <p:nvPr userDrawn="1"/>
        </p:nvSpPr>
        <p:spPr>
          <a:xfrm>
            <a:off x="1703512" y="86153"/>
            <a:ext cx="11233248" cy="276999"/>
          </a:xfrm>
          <a:prstGeom prst="rect">
            <a:avLst/>
          </a:prstGeom>
          <a:noFill/>
        </p:spPr>
        <p:txBody>
          <a:bodyPr wrap="square" rtlCol="0">
            <a:spAutoFit/>
          </a:bodyPr>
          <a:lstStyle/>
          <a:p>
            <a:r>
              <a:rPr lang="en-GB" sz="1200" b="1" kern="1200" dirty="0">
                <a:solidFill>
                  <a:schemeClr val="tx1"/>
                </a:solidFill>
                <a:effectLst/>
                <a:latin typeface="Arial" charset="0"/>
                <a:ea typeface="+mn-ea"/>
                <a:cs typeface="+mn-cs"/>
              </a:rPr>
              <a:t>Digital services, expertise and accessible property information that unlock a better, faster and less stressful property market</a:t>
            </a:r>
            <a:endParaRPr lang="en-GB" sz="1200" kern="1200" dirty="0">
              <a:solidFill>
                <a:schemeClr val="tx1"/>
              </a:solidFill>
              <a:effectLst/>
              <a:latin typeface="Arial" charset="0"/>
              <a:ea typeface="+mn-ea"/>
              <a:cs typeface="+mn-cs"/>
            </a:endParaRPr>
          </a:p>
        </p:txBody>
      </p:sp>
      <p:cxnSp>
        <p:nvCxnSpPr>
          <p:cNvPr id="10" name="Straight Connector 9">
            <a:extLst>
              <a:ext uri="{FF2B5EF4-FFF2-40B4-BE49-F238E27FC236}">
                <a16:creationId xmlns:a16="http://schemas.microsoft.com/office/drawing/2014/main" id="{55EE7F3C-4FAD-4D41-A4A3-ED0F5FF919C1}"/>
              </a:ext>
            </a:extLst>
          </p:cNvPr>
          <p:cNvCxnSpPr/>
          <p:nvPr userDrawn="1"/>
        </p:nvCxnSpPr>
        <p:spPr>
          <a:xfrm>
            <a:off x="0" y="493001"/>
            <a:ext cx="12192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49062302"/>
      </p:ext>
    </p:extLst>
  </p:cSld>
  <p:clrMap bg1="lt1" tx1="dk1" bg2="lt2" tx2="dk2" accent1="accent1" accent2="accent2" accent3="accent3" accent4="accent4" accent5="accent5" accent6="accent6" hlink="hlink" folHlink="folHlink"/>
  <p:sldLayoutIdLst>
    <p:sldLayoutId id="2147483678" r:id="rId1"/>
    <p:sldLayoutId id="2147483679" r:id="rId2"/>
  </p:sldLayoutIdLst>
  <p:txStyles>
    <p:titleStyle>
      <a:lvl1pPr algn="l" defTabSz="914400" rtl="0" eaLnBrk="1" latinLnBrk="0" hangingPunct="1">
        <a:lnSpc>
          <a:spcPct val="90000"/>
        </a:lnSpc>
        <a:spcBef>
          <a:spcPct val="0"/>
        </a:spcBef>
        <a:buNone/>
        <a:defRPr sz="4400" b="1" i="0"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4400" b="1" i="0" kern="1200">
          <a:solidFill>
            <a:schemeClr val="bg1">
              <a:lumMod val="50000"/>
            </a:schemeClr>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bg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bg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99394691"/>
      </p:ext>
    </p:extLst>
  </p:cSld>
  <p:clrMap bg1="lt1" tx1="dk1" bg2="lt2" tx2="dk2" accent1="accent1" accent2="accent2" accent3="accent3" accent4="accent4" accent5="accent5" accent6="accent6" hlink="hlink" folHlink="folHlink"/>
  <p:sldLayoutIdLst>
    <p:sldLayoutId id="2147483681"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578CFD7-57E6-A4E4-47D7-3501BDB3D8D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98FDB76-29D3-379E-C152-36EE20F3494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A7ED489-45C2-19A9-68E6-A4870A78A5E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1EA2635-0B0C-4D43-BF91-B243235CA5F3}" type="datetimeFigureOut">
              <a:rPr lang="en-GB" smtClean="0"/>
              <a:t>15/09/2026</a:t>
            </a:fld>
            <a:endParaRPr lang="en-GB"/>
          </a:p>
        </p:txBody>
      </p:sp>
      <p:sp>
        <p:nvSpPr>
          <p:cNvPr id="5" name="Footer Placeholder 4">
            <a:extLst>
              <a:ext uri="{FF2B5EF4-FFF2-40B4-BE49-F238E27FC236}">
                <a16:creationId xmlns:a16="http://schemas.microsoft.com/office/drawing/2014/main" id="{3A930B74-2DB1-C6D6-060C-194ABC18E17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9A5EB57E-B598-3B88-182E-A0BA54FCCBF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5517FFB-34AA-4BC5-AAC7-4F1589F4FC74}" type="slidenum">
              <a:rPr lang="en-GB" smtClean="0"/>
              <a:t>‹#›</a:t>
            </a:fld>
            <a:endParaRPr lang="en-GB"/>
          </a:p>
        </p:txBody>
      </p:sp>
    </p:spTree>
    <p:extLst>
      <p:ext uri="{BB962C8B-B14F-4D97-AF65-F5344CB8AC3E}">
        <p14:creationId xmlns:p14="http://schemas.microsoft.com/office/powerpoint/2010/main" val="3790578274"/>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43941B13-33D8-384F-ADA7-44EEFA2E357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42047"/>
            <a:ext cx="12192000" cy="533400"/>
          </a:xfrm>
          <a:prstGeom prst="rect">
            <a:avLst/>
          </a:prstGeom>
        </p:spPr>
      </p:pic>
      <p:sp>
        <p:nvSpPr>
          <p:cNvPr id="2" name="Title Placeholder 1">
            <a:extLst>
              <a:ext uri="{FF2B5EF4-FFF2-40B4-BE49-F238E27FC236}">
                <a16:creationId xmlns:a16="http://schemas.microsoft.com/office/drawing/2014/main" id="{FFF446CB-CF43-844C-BC41-06C5165D8F8B}"/>
              </a:ext>
            </a:extLst>
          </p:cNvPr>
          <p:cNvSpPr>
            <a:spLocks noGrp="1"/>
          </p:cNvSpPr>
          <p:nvPr>
            <p:ph type="title"/>
          </p:nvPr>
        </p:nvSpPr>
        <p:spPr>
          <a:xfrm>
            <a:off x="335360" y="620688"/>
            <a:ext cx="11018440" cy="93610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EACD120C-BBBA-E546-99F2-C96C509168C6}"/>
              </a:ext>
            </a:extLst>
          </p:cNvPr>
          <p:cNvSpPr>
            <a:spLocks noGrp="1"/>
          </p:cNvSpPr>
          <p:nvPr>
            <p:ph type="body" idx="1"/>
          </p:nvPr>
        </p:nvSpPr>
        <p:spPr>
          <a:xfrm>
            <a:off x="335360" y="1700807"/>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BDC52C47-5E1B-6240-BA2F-348D69DE3B0E}"/>
              </a:ext>
            </a:extLst>
          </p:cNvPr>
          <p:cNvSpPr>
            <a:spLocks noGrp="1"/>
          </p:cNvSpPr>
          <p:nvPr>
            <p:ph type="sldNum" sz="quarter" idx="4"/>
          </p:nvPr>
        </p:nvSpPr>
        <p:spPr>
          <a:xfrm>
            <a:off x="10992544" y="29758"/>
            <a:ext cx="1081336"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83CE489A-05AF-1B45-A5A9-ACC3B6E265EE}" type="slidenum">
              <a:rPr lang="en-US" smtClean="0"/>
              <a:pPr/>
              <a:t>‹#›</a:t>
            </a:fld>
            <a:endParaRPr lang="en-US" dirty="0"/>
          </a:p>
        </p:txBody>
      </p:sp>
    </p:spTree>
    <p:extLst>
      <p:ext uri="{BB962C8B-B14F-4D97-AF65-F5344CB8AC3E}">
        <p14:creationId xmlns:p14="http://schemas.microsoft.com/office/powerpoint/2010/main" val="3770614101"/>
      </p:ext>
    </p:extLst>
  </p:cSld>
  <p:clrMap bg1="lt1" tx1="dk1" bg2="lt2" tx2="dk2" accent1="accent1" accent2="accent2" accent3="accent3" accent4="accent4" accent5="accent5" accent6="accent6" hlink="hlink" folHlink="folHlink"/>
  <p:sldLayoutIdLst>
    <p:sldLayoutId id="2147483695" r:id="rId1"/>
    <p:sldLayoutId id="2147483696" r:id="rId2"/>
  </p:sldLayoutIdLst>
  <p:txStyles>
    <p:titleStyle>
      <a:lvl1pPr algn="l" defTabSz="914400" rtl="0" eaLnBrk="1" latinLnBrk="0" hangingPunct="1">
        <a:lnSpc>
          <a:spcPct val="90000"/>
        </a:lnSpc>
        <a:spcBef>
          <a:spcPct val="0"/>
        </a:spcBef>
        <a:buNone/>
        <a:defRPr sz="4400" b="1" i="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98" r:id="rId1"/>
    <p:sldLayoutId id="2147483699"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svg"/><Relationship Id="rId7"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8.xml"/><Relationship Id="rId6" Type="http://schemas.openxmlformats.org/officeDocument/2006/relationships/image" Target="../media/image6.jpe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png"/><Relationship Id="rId9" Type="http://schemas.openxmlformats.org/officeDocument/2006/relationships/image" Target="../media/image9.jpeg"/></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1.png"/><Relationship Id="rId7"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 Id="rId9" Type="http://schemas.openxmlformats.org/officeDocument/2006/relationships/image" Target="../media/image22.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3.svg"/><Relationship Id="rId1" Type="http://schemas.openxmlformats.org/officeDocument/2006/relationships/slideLayout" Target="../slideLayouts/slideLayout8.xml"/><Relationship Id="rId5" Type="http://schemas.openxmlformats.org/officeDocument/2006/relationships/image" Target="../media/image4.png"/><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3.svg"/><Relationship Id="rId1" Type="http://schemas.openxmlformats.org/officeDocument/2006/relationships/slideLayout" Target="../slideLayouts/slideLayout8.xml"/><Relationship Id="rId5" Type="http://schemas.openxmlformats.org/officeDocument/2006/relationships/image" Target="../media/image4.pn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3.svg"/><Relationship Id="rId1" Type="http://schemas.openxmlformats.org/officeDocument/2006/relationships/slideLayout" Target="../slideLayouts/slideLayout8.xml"/><Relationship Id="rId5" Type="http://schemas.openxmlformats.org/officeDocument/2006/relationships/image" Target="../media/image4.png"/><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3.svg"/><Relationship Id="rId1" Type="http://schemas.openxmlformats.org/officeDocument/2006/relationships/slideLayout" Target="../slideLayouts/slideLayout8.xml"/><Relationship Id="rId5" Type="http://schemas.openxmlformats.org/officeDocument/2006/relationships/image" Target="../media/image4.png"/><Relationship Id="rId4" Type="http://schemas.openxmlformats.org/officeDocument/2006/relationships/image" Target="../media/image6.jpeg"/></Relationships>
</file>

<file path=ppt/slides/_rels/slide18.xml.rels><?xml version="1.0" encoding="UTF-8" standalone="yes"?>
<Relationships xmlns="http://schemas.openxmlformats.org/package/2006/relationships"><Relationship Id="rId3" Type="http://schemas.openxmlformats.org/officeDocument/2006/relationships/image" Target="../media/image26.svg"/><Relationship Id="rId7" Type="http://schemas.openxmlformats.org/officeDocument/2006/relationships/image" Target="../media/image30.jpg"/><Relationship Id="rId2" Type="http://schemas.openxmlformats.org/officeDocument/2006/relationships/image" Target="../media/image25.svg"/><Relationship Id="rId1" Type="http://schemas.openxmlformats.org/officeDocument/2006/relationships/slideLayout" Target="../slideLayouts/slideLayout19.xml"/><Relationship Id="rId6" Type="http://schemas.openxmlformats.org/officeDocument/2006/relationships/image" Target="../media/image29.jpeg"/><Relationship Id="rId5" Type="http://schemas.openxmlformats.org/officeDocument/2006/relationships/image" Target="../media/image28.png"/><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svg"/><Relationship Id="rId1" Type="http://schemas.openxmlformats.org/officeDocument/2006/relationships/slideLayout" Target="../slideLayouts/slideLayout19.xml"/><Relationship Id="rId4" Type="http://schemas.openxmlformats.org/officeDocument/2006/relationships/image" Target="../media/image27.png"/></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3.svg"/><Relationship Id="rId1" Type="http://schemas.openxmlformats.org/officeDocument/2006/relationships/slideLayout" Target="../slideLayouts/slideLayout19.xml"/><Relationship Id="rId5" Type="http://schemas.openxmlformats.org/officeDocument/2006/relationships/image" Target="../media/image30.jpg"/><Relationship Id="rId4" Type="http://schemas.openxmlformats.org/officeDocument/2006/relationships/image" Target="../media/image33.png"/></Relationships>
</file>

<file path=ppt/slides/_rels/slide2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4.xml"/><Relationship Id="rId1" Type="http://schemas.openxmlformats.org/officeDocument/2006/relationships/slideLayout" Target="../slideLayouts/slideLayout25.xml"/><Relationship Id="rId5" Type="http://schemas.openxmlformats.org/officeDocument/2006/relationships/image" Target="../media/image34.jpeg"/><Relationship Id="rId4" Type="http://schemas.openxmlformats.org/officeDocument/2006/relationships/image" Target="../media/image27.png"/></Relationships>
</file>

<file path=ppt/slides/_rels/slide2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5.xml"/><Relationship Id="rId1" Type="http://schemas.openxmlformats.org/officeDocument/2006/relationships/slideLayout" Target="../slideLayouts/slideLayout25.xml"/><Relationship Id="rId6" Type="http://schemas.openxmlformats.org/officeDocument/2006/relationships/image" Target="../media/image27.png"/><Relationship Id="rId5" Type="http://schemas.openxmlformats.org/officeDocument/2006/relationships/image" Target="../media/image36.jpg"/><Relationship Id="rId4" Type="http://schemas.openxmlformats.org/officeDocument/2006/relationships/image" Target="../media/image30.jpg"/></Relationships>
</file>

<file path=ppt/slides/_rels/slide2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6.xml"/><Relationship Id="rId1" Type="http://schemas.openxmlformats.org/officeDocument/2006/relationships/slideLayout" Target="../slideLayouts/slideLayout25.xml"/><Relationship Id="rId5" Type="http://schemas.openxmlformats.org/officeDocument/2006/relationships/image" Target="../media/image27.png"/><Relationship Id="rId4" Type="http://schemas.openxmlformats.org/officeDocument/2006/relationships/image" Target="../media/image30.jpg"/></Relationships>
</file>

<file path=ppt/slides/_rels/slide2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7.xml"/><Relationship Id="rId1" Type="http://schemas.openxmlformats.org/officeDocument/2006/relationships/slideLayout" Target="../slideLayouts/slideLayout25.xml"/><Relationship Id="rId5" Type="http://schemas.openxmlformats.org/officeDocument/2006/relationships/image" Target="../media/image27.png"/><Relationship Id="rId4" Type="http://schemas.openxmlformats.org/officeDocument/2006/relationships/image" Target="../media/image30.jpg"/></Relationships>
</file>

<file path=ppt/slides/_rels/slide2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8.xml"/><Relationship Id="rId1" Type="http://schemas.openxmlformats.org/officeDocument/2006/relationships/slideLayout" Target="../slideLayouts/slideLayout25.xml"/><Relationship Id="rId5" Type="http://schemas.openxmlformats.org/officeDocument/2006/relationships/image" Target="../media/image27.png"/><Relationship Id="rId4" Type="http://schemas.openxmlformats.org/officeDocument/2006/relationships/image" Target="../media/image30.jpg"/></Relationships>
</file>

<file path=ppt/slides/_rels/slide2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9.xml"/><Relationship Id="rId1" Type="http://schemas.openxmlformats.org/officeDocument/2006/relationships/slideLayout" Target="../slideLayouts/slideLayout25.xml"/><Relationship Id="rId5" Type="http://schemas.openxmlformats.org/officeDocument/2006/relationships/image" Target="../media/image27.png"/><Relationship Id="rId4" Type="http://schemas.openxmlformats.org/officeDocument/2006/relationships/image" Target="../media/image30.jpg"/></Relationships>
</file>

<file path=ppt/slides/_rels/slide2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0.xml"/><Relationship Id="rId1" Type="http://schemas.openxmlformats.org/officeDocument/2006/relationships/slideLayout" Target="../slideLayouts/slideLayout25.xml"/><Relationship Id="rId5" Type="http://schemas.openxmlformats.org/officeDocument/2006/relationships/image" Target="../media/image27.png"/><Relationship Id="rId4" Type="http://schemas.openxmlformats.org/officeDocument/2006/relationships/image" Target="../media/image30.jpg"/></Relationships>
</file>

<file path=ppt/slides/_rels/slide2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1.xml"/><Relationship Id="rId1" Type="http://schemas.openxmlformats.org/officeDocument/2006/relationships/slideLayout" Target="../slideLayouts/slideLayout25.xml"/><Relationship Id="rId5" Type="http://schemas.openxmlformats.org/officeDocument/2006/relationships/image" Target="../media/image27.png"/><Relationship Id="rId4" Type="http://schemas.openxmlformats.org/officeDocument/2006/relationships/image" Target="../media/image30.jpg"/></Relationships>
</file>

<file path=ppt/slides/_rels/slide29.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2.xml"/><Relationship Id="rId1" Type="http://schemas.openxmlformats.org/officeDocument/2006/relationships/slideLayout" Target="../slideLayouts/slideLayout25.xml"/><Relationship Id="rId5" Type="http://schemas.openxmlformats.org/officeDocument/2006/relationships/image" Target="../media/image43.jpeg"/><Relationship Id="rId4" Type="http://schemas.openxmlformats.org/officeDocument/2006/relationships/image" Target="../media/image27.png"/></Relationships>
</file>

<file path=ppt/slides/_rels/slide3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3.xml"/><Relationship Id="rId1" Type="http://schemas.openxmlformats.org/officeDocument/2006/relationships/slideLayout" Target="../slideLayouts/slideLayout25.xml"/><Relationship Id="rId4" Type="http://schemas.openxmlformats.org/officeDocument/2006/relationships/image" Target="../media/image27.png"/></Relationships>
</file>

<file path=ppt/slides/_rels/slide3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4.xml"/><Relationship Id="rId1" Type="http://schemas.openxmlformats.org/officeDocument/2006/relationships/slideLayout" Target="../slideLayouts/slideLayout24.xml"/><Relationship Id="rId6" Type="http://schemas.openxmlformats.org/officeDocument/2006/relationships/image" Target="../media/image29.jpeg"/><Relationship Id="rId5" Type="http://schemas.openxmlformats.org/officeDocument/2006/relationships/image" Target="../media/image27.png"/><Relationship Id="rId4" Type="http://schemas.openxmlformats.org/officeDocument/2006/relationships/image" Target="../media/image30.jpg"/></Relationships>
</file>

<file path=ppt/slides/_rels/slide3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3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3.svg"/><Relationship Id="rId1" Type="http://schemas.openxmlformats.org/officeDocument/2006/relationships/slideLayout" Target="../slideLayouts/slideLayout8.xml"/><Relationship Id="rId5" Type="http://schemas.openxmlformats.org/officeDocument/2006/relationships/image" Target="../media/image4.png"/><Relationship Id="rId4" Type="http://schemas.openxmlformats.org/officeDocument/2006/relationships/image" Target="../media/image7.jpeg"/></Relationships>
</file>

<file path=ppt/slides/_rels/slide3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0.xml"/><Relationship Id="rId1" Type="http://schemas.openxmlformats.org/officeDocument/2006/relationships/slideLayout" Target="../slideLayouts/slideLayout28.xml"/></Relationships>
</file>

<file path=ppt/slides/_rels/slide3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1.xml"/><Relationship Id="rId1" Type="http://schemas.openxmlformats.org/officeDocument/2006/relationships/slideLayout" Target="../slideLayouts/slideLayout28.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0.xml"/></Relationships>
</file>

<file path=ppt/slides/_rels/slide4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3.xml"/><Relationship Id="rId1" Type="http://schemas.openxmlformats.org/officeDocument/2006/relationships/slideLayout" Target="../slideLayouts/slideLayout40.xml"/><Relationship Id="rId5" Type="http://schemas.openxmlformats.org/officeDocument/2006/relationships/image" Target="../media/image49.png"/><Relationship Id="rId4" Type="http://schemas.openxmlformats.org/officeDocument/2006/relationships/image" Target="../media/image48.png"/></Relationships>
</file>

<file path=ppt/slides/_rels/slide4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4.xml"/><Relationship Id="rId1" Type="http://schemas.openxmlformats.org/officeDocument/2006/relationships/slideLayout" Target="../slideLayouts/slideLayout40.xml"/></Relationships>
</file>

<file path=ppt/slides/_rels/slide4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5.xml"/><Relationship Id="rId1" Type="http://schemas.openxmlformats.org/officeDocument/2006/relationships/slideLayout" Target="../slideLayouts/slideLayout40.xml"/></Relationships>
</file>

<file path=ppt/slides/_rels/slide4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6.xml"/><Relationship Id="rId1" Type="http://schemas.openxmlformats.org/officeDocument/2006/relationships/slideLayout" Target="../slideLayouts/slideLayout40.xml"/><Relationship Id="rId5" Type="http://schemas.openxmlformats.org/officeDocument/2006/relationships/image" Target="../media/image54.png"/><Relationship Id="rId4" Type="http://schemas.openxmlformats.org/officeDocument/2006/relationships/image" Target="../media/image53.png"/></Relationships>
</file>

<file path=ppt/slides/_rels/slide4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7.xml"/><Relationship Id="rId1" Type="http://schemas.openxmlformats.org/officeDocument/2006/relationships/slideLayout" Target="../slideLayouts/slideLayout40.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2.png"/></Relationships>
</file>

<file path=ppt/slides/_rels/slide4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8.xml"/><Relationship Id="rId1" Type="http://schemas.openxmlformats.org/officeDocument/2006/relationships/slideLayout" Target="../slideLayouts/slideLayout40.xml"/><Relationship Id="rId5" Type="http://schemas.openxmlformats.org/officeDocument/2006/relationships/image" Target="../media/image60.png"/><Relationship Id="rId4" Type="http://schemas.openxmlformats.org/officeDocument/2006/relationships/image" Target="../media/image59.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0.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1.xml"/></Relationships>
</file>

<file path=ppt/slides/_rels/slide4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3.svg"/><Relationship Id="rId1" Type="http://schemas.openxmlformats.org/officeDocument/2006/relationships/slideLayout" Target="../slideLayouts/slideLayout8.xml"/><Relationship Id="rId5" Type="http://schemas.openxmlformats.org/officeDocument/2006/relationships/image" Target="../media/image4.png"/><Relationship Id="rId4" Type="http://schemas.openxmlformats.org/officeDocument/2006/relationships/image" Target="../media/image8.jpeg"/></Relationships>
</file>

<file path=ppt/slides/_rels/slide52.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svg"/><Relationship Id="rId1" Type="http://schemas.openxmlformats.org/officeDocument/2006/relationships/slideLayout" Target="../slideLayouts/slideLayout43.xml"/><Relationship Id="rId5" Type="http://schemas.openxmlformats.org/officeDocument/2006/relationships/image" Target="../media/image61.jpeg"/><Relationship Id="rId4" Type="http://schemas.openxmlformats.org/officeDocument/2006/relationships/image" Target="../media/image27.png"/></Relationships>
</file>

<file path=ppt/slides/_rels/slide5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3.xml"/><Relationship Id="rId1" Type="http://schemas.openxmlformats.org/officeDocument/2006/relationships/slideLayout" Target="../slideLayouts/slideLayout42.xml"/></Relationships>
</file>

<file path=ppt/slides/_rels/slide5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4.xml"/><Relationship Id="rId1" Type="http://schemas.openxmlformats.org/officeDocument/2006/relationships/slideLayout" Target="../slideLayouts/slideLayout42.xml"/></Relationships>
</file>

<file path=ppt/slides/_rels/slide5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5.xml"/><Relationship Id="rId1" Type="http://schemas.openxmlformats.org/officeDocument/2006/relationships/slideLayout" Target="../slideLayouts/slideLayout42.xml"/></Relationships>
</file>

<file path=ppt/slides/_rels/slide5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6.xml"/><Relationship Id="rId1" Type="http://schemas.openxmlformats.org/officeDocument/2006/relationships/slideLayout" Target="../slideLayouts/slideLayout42.xml"/></Relationships>
</file>

<file path=ppt/slides/_rels/slide5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7.xml"/><Relationship Id="rId1" Type="http://schemas.openxmlformats.org/officeDocument/2006/relationships/slideLayout" Target="../slideLayouts/slideLayout42.xml"/></Relationships>
</file>

<file path=ppt/slides/_rels/slide5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8.xml"/><Relationship Id="rId1" Type="http://schemas.openxmlformats.org/officeDocument/2006/relationships/slideLayout" Target="../slideLayouts/slideLayout42.xml"/></Relationships>
</file>

<file path=ppt/slides/_rels/slide5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9.xml"/><Relationship Id="rId1" Type="http://schemas.openxmlformats.org/officeDocument/2006/relationships/slideLayout" Target="../slideLayouts/slideLayout42.xml"/></Relationships>
</file>

<file path=ppt/slides/_rels/slide6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50.xml"/><Relationship Id="rId1" Type="http://schemas.openxmlformats.org/officeDocument/2006/relationships/slideLayout" Target="../slideLayouts/slideLayout42.xml"/></Relationships>
</file>

<file path=ppt/slides/_rels/slide6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51.xml"/><Relationship Id="rId1" Type="http://schemas.openxmlformats.org/officeDocument/2006/relationships/slideLayout" Target="../slideLayouts/slideLayout42.xml"/></Relationships>
</file>

<file path=ppt/slides/_rels/slide6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52.xml"/><Relationship Id="rId1" Type="http://schemas.openxmlformats.org/officeDocument/2006/relationships/slideLayout" Target="../slideLayouts/slideLayout42.xml"/></Relationships>
</file>

<file path=ppt/slides/_rels/slide6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53.xml"/><Relationship Id="rId1" Type="http://schemas.openxmlformats.org/officeDocument/2006/relationships/slideLayout" Target="../slideLayouts/slideLayout42.xml"/></Relationships>
</file>

<file path=ppt/slides/_rels/slide6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54.xml"/><Relationship Id="rId1" Type="http://schemas.openxmlformats.org/officeDocument/2006/relationships/slideLayout" Target="../slideLayouts/slideLayout42.xml"/></Relationships>
</file>

<file path=ppt/slides/_rels/slide6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55.xml"/><Relationship Id="rId1" Type="http://schemas.openxmlformats.org/officeDocument/2006/relationships/slideLayout" Target="../slideLayouts/slideLayout42.xml"/></Relationships>
</file>

<file path=ppt/slides/_rels/slide6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56.xml"/><Relationship Id="rId1" Type="http://schemas.openxmlformats.org/officeDocument/2006/relationships/slideLayout" Target="../slideLayouts/slideLayout42.xml"/></Relationships>
</file>

<file path=ppt/slides/_rels/slide6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57.xml"/><Relationship Id="rId1" Type="http://schemas.openxmlformats.org/officeDocument/2006/relationships/slideLayout" Target="../slideLayouts/slideLayout42.xml"/></Relationships>
</file>

<file path=ppt/slides/_rels/slide6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58.xml"/><Relationship Id="rId1" Type="http://schemas.openxmlformats.org/officeDocument/2006/relationships/slideLayout" Target="../slideLayouts/slideLayout42.xml"/></Relationships>
</file>

<file path=ppt/slides/_rels/slide6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59.xml"/><Relationship Id="rId1" Type="http://schemas.openxmlformats.org/officeDocument/2006/relationships/slideLayout" Target="../slideLayouts/slideLayout42.xml"/></Relationships>
</file>

<file path=ppt/slides/_rels/slide7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1.xml"/><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A1A1A"/>
        </a:solidFill>
        <a:effectLst/>
      </p:bgPr>
    </p:bg>
    <p:spTree>
      <p:nvGrpSpPr>
        <p:cNvPr id="1" name=""/>
        <p:cNvGrpSpPr/>
        <p:nvPr/>
      </p:nvGrpSpPr>
      <p:grpSpPr>
        <a:xfrm>
          <a:off x="0" y="0"/>
          <a:ext cx="0" cy="0"/>
          <a:chOff x="0" y="0"/>
          <a:chExt cx="0" cy="0"/>
        </a:xfrm>
      </p:grpSpPr>
      <p:sp>
        <p:nvSpPr>
          <p:cNvPr id="2" name="Freeform 2"/>
          <p:cNvSpPr/>
          <p:nvPr/>
        </p:nvSpPr>
        <p:spPr>
          <a:xfrm flipH="1">
            <a:off x="-663340" y="-1606550"/>
            <a:ext cx="16707043" cy="9406413"/>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68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3" name="TextBox 3"/>
          <p:cNvSpPr txBox="1"/>
          <p:nvPr/>
        </p:nvSpPr>
        <p:spPr>
          <a:xfrm>
            <a:off x="685800" y="2768797"/>
            <a:ext cx="6954700" cy="1905000"/>
          </a:xfrm>
          <a:prstGeom prst="rect">
            <a:avLst/>
          </a:prstGeom>
        </p:spPr>
        <p:txBody>
          <a:bodyPr lIns="0" tIns="0" rIns="0" bIns="0" rtlCol="0" anchor="t">
            <a:spAutoFit/>
          </a:bodyPr>
          <a:lstStyle/>
          <a:p>
            <a:pPr algn="l">
              <a:lnSpc>
                <a:spcPts val="5040"/>
              </a:lnSpc>
            </a:pPr>
            <a:r>
              <a:rPr lang="en-US" sz="4200" b="1">
                <a:solidFill>
                  <a:srgbClr val="FAFAFA"/>
                </a:solidFill>
                <a:latin typeface="Aptos Bold"/>
                <a:ea typeface="Aptos Bold"/>
                <a:cs typeface="Aptos Bold"/>
                <a:sym typeface="Aptos Bold"/>
              </a:rPr>
              <a:t>Welcome to the Conveyancing &amp; Residential Property Conference 2026</a:t>
            </a:r>
          </a:p>
        </p:txBody>
      </p:sp>
      <p:sp>
        <p:nvSpPr>
          <p:cNvPr id="4" name="TextBox 4"/>
          <p:cNvSpPr txBox="1"/>
          <p:nvPr/>
        </p:nvSpPr>
        <p:spPr>
          <a:xfrm>
            <a:off x="685800" y="4912106"/>
            <a:ext cx="1927350" cy="270510"/>
          </a:xfrm>
          <a:prstGeom prst="rect">
            <a:avLst/>
          </a:prstGeom>
        </p:spPr>
        <p:txBody>
          <a:bodyPr lIns="0" tIns="0" rIns="0" bIns="0" rtlCol="0" anchor="t">
            <a:spAutoFit/>
          </a:bodyPr>
          <a:lstStyle/>
          <a:p>
            <a:pPr algn="l">
              <a:lnSpc>
                <a:spcPts val="2239"/>
              </a:lnSpc>
            </a:pPr>
            <a:r>
              <a:rPr lang="en-US" sz="1600" spc="-24">
                <a:solidFill>
                  <a:srgbClr val="ECEEE3"/>
                </a:solidFill>
                <a:latin typeface="Aptos"/>
                <a:ea typeface="Aptos"/>
                <a:cs typeface="Aptos"/>
                <a:sym typeface="Aptos"/>
              </a:rPr>
              <a:t>Presented by</a:t>
            </a:r>
          </a:p>
        </p:txBody>
      </p:sp>
      <p:sp>
        <p:nvSpPr>
          <p:cNvPr id="5" name="TextBox 5"/>
          <p:cNvSpPr txBox="1"/>
          <p:nvPr/>
        </p:nvSpPr>
        <p:spPr>
          <a:xfrm>
            <a:off x="685800" y="5343319"/>
            <a:ext cx="4846669" cy="235374"/>
          </a:xfrm>
          <a:prstGeom prst="rect">
            <a:avLst/>
          </a:prstGeom>
        </p:spPr>
        <p:txBody>
          <a:bodyPr lIns="0" tIns="0" rIns="0" bIns="0" rtlCol="0" anchor="t">
            <a:spAutoFit/>
          </a:bodyPr>
          <a:lstStyle/>
          <a:p>
            <a:pPr marL="0" lvl="0" indent="0" algn="l">
              <a:lnSpc>
                <a:spcPts val="1707"/>
              </a:lnSpc>
            </a:pPr>
            <a:r>
              <a:rPr lang="en-US" sz="2133" b="1" spc="-32">
                <a:solidFill>
                  <a:srgbClr val="F5F6F6"/>
                </a:solidFill>
                <a:latin typeface="Aptos Bold"/>
                <a:ea typeface="Aptos Bold"/>
                <a:cs typeface="Aptos Bold"/>
                <a:sym typeface="Aptos Bold"/>
              </a:rPr>
              <a:t>Datalaw</a:t>
            </a:r>
          </a:p>
        </p:txBody>
      </p:sp>
      <p:sp>
        <p:nvSpPr>
          <p:cNvPr id="6" name="Freeform 6"/>
          <p:cNvSpPr/>
          <p:nvPr/>
        </p:nvSpPr>
        <p:spPr>
          <a:xfrm>
            <a:off x="685800" y="685800"/>
            <a:ext cx="1300015" cy="240503"/>
          </a:xfrm>
          <a:custGeom>
            <a:avLst/>
            <a:gdLst/>
            <a:ahLst/>
            <a:cxnLst/>
            <a:rect l="l" t="t" r="r" b="b"/>
            <a:pathLst>
              <a:path w="1950023" h="360754">
                <a:moveTo>
                  <a:pt x="0" y="0"/>
                </a:moveTo>
                <a:lnTo>
                  <a:pt x="1950023" y="0"/>
                </a:lnTo>
                <a:lnTo>
                  <a:pt x="1950023" y="360754"/>
                </a:lnTo>
                <a:lnTo>
                  <a:pt x="0" y="360754"/>
                </a:lnTo>
                <a:lnTo>
                  <a:pt x="0" y="0"/>
                </a:lnTo>
                <a:close/>
              </a:path>
            </a:pathLst>
          </a:custGeom>
          <a:blipFill>
            <a:blip r:embed="rId4"/>
            <a:stretch>
              <a:fillRect/>
            </a:stretch>
          </a:blipFill>
        </p:spPr>
        <p:txBody>
          <a:bodyPr/>
          <a:lstStyle/>
          <a:p>
            <a:endParaRPr lang="en-GB"/>
          </a:p>
        </p:txBody>
      </p:sp>
      <p:grpSp>
        <p:nvGrpSpPr>
          <p:cNvPr id="7" name="Group 7"/>
          <p:cNvGrpSpPr/>
          <p:nvPr/>
        </p:nvGrpSpPr>
        <p:grpSpPr>
          <a:xfrm>
            <a:off x="10224682" y="1152817"/>
            <a:ext cx="912267" cy="912267"/>
            <a:chOff x="0" y="0"/>
            <a:chExt cx="541867" cy="541867"/>
          </a:xfrm>
        </p:grpSpPr>
        <p:sp>
          <p:nvSpPr>
            <p:cNvPr id="8" name="Freeform 8"/>
            <p:cNvSpPr/>
            <p:nvPr/>
          </p:nvSpPr>
          <p:spPr>
            <a:xfrm>
              <a:off x="0" y="0"/>
              <a:ext cx="541867" cy="541867"/>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t="-1886" b="-1886"/>
              </a:stretch>
            </a:blipFill>
          </p:spPr>
          <p:txBody>
            <a:bodyPr/>
            <a:lstStyle/>
            <a:p>
              <a:endParaRPr lang="en-GB"/>
            </a:p>
          </p:txBody>
        </p:sp>
      </p:grpSp>
      <p:grpSp>
        <p:nvGrpSpPr>
          <p:cNvPr id="9" name="Group 9"/>
          <p:cNvGrpSpPr/>
          <p:nvPr/>
        </p:nvGrpSpPr>
        <p:grpSpPr>
          <a:xfrm>
            <a:off x="8627149" y="3055947"/>
            <a:ext cx="912267" cy="912267"/>
            <a:chOff x="0" y="0"/>
            <a:chExt cx="541867" cy="541867"/>
          </a:xfrm>
        </p:grpSpPr>
        <p:sp>
          <p:nvSpPr>
            <p:cNvPr id="10" name="Freeform 10"/>
            <p:cNvSpPr/>
            <p:nvPr/>
          </p:nvSpPr>
          <p:spPr>
            <a:xfrm>
              <a:off x="0" y="0"/>
              <a:ext cx="541867" cy="541867"/>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6"/>
              <a:stretch>
                <a:fillRect/>
              </a:stretch>
            </a:blipFill>
          </p:spPr>
          <p:txBody>
            <a:bodyPr/>
            <a:lstStyle/>
            <a:p>
              <a:endParaRPr lang="en-GB"/>
            </a:p>
          </p:txBody>
        </p:sp>
      </p:grpSp>
      <p:grpSp>
        <p:nvGrpSpPr>
          <p:cNvPr id="11" name="Group 11"/>
          <p:cNvGrpSpPr/>
          <p:nvPr/>
        </p:nvGrpSpPr>
        <p:grpSpPr>
          <a:xfrm>
            <a:off x="10240315" y="3055943"/>
            <a:ext cx="912267" cy="912267"/>
            <a:chOff x="0" y="0"/>
            <a:chExt cx="541867" cy="541867"/>
          </a:xfrm>
        </p:grpSpPr>
        <p:sp>
          <p:nvSpPr>
            <p:cNvPr id="12" name="Freeform 12"/>
            <p:cNvSpPr/>
            <p:nvPr/>
          </p:nvSpPr>
          <p:spPr>
            <a:xfrm>
              <a:off x="0" y="0"/>
              <a:ext cx="541867" cy="541867"/>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7"/>
              <a:stretch>
                <a:fillRect t="-7053" b="-7053"/>
              </a:stretch>
            </a:blipFill>
          </p:spPr>
          <p:txBody>
            <a:bodyPr/>
            <a:lstStyle/>
            <a:p>
              <a:endParaRPr lang="en-GB"/>
            </a:p>
          </p:txBody>
        </p:sp>
      </p:grpSp>
      <p:grpSp>
        <p:nvGrpSpPr>
          <p:cNvPr id="13" name="Group 13"/>
          <p:cNvGrpSpPr/>
          <p:nvPr/>
        </p:nvGrpSpPr>
        <p:grpSpPr>
          <a:xfrm>
            <a:off x="8653515" y="4703917"/>
            <a:ext cx="912267" cy="912267"/>
            <a:chOff x="0" y="0"/>
            <a:chExt cx="541867" cy="541867"/>
          </a:xfrm>
        </p:grpSpPr>
        <p:sp>
          <p:nvSpPr>
            <p:cNvPr id="14" name="Freeform 14"/>
            <p:cNvSpPr/>
            <p:nvPr/>
          </p:nvSpPr>
          <p:spPr>
            <a:xfrm>
              <a:off x="0" y="0"/>
              <a:ext cx="541867" cy="541867"/>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8"/>
              <a:stretch>
                <a:fillRect/>
              </a:stretch>
            </a:blipFill>
          </p:spPr>
          <p:txBody>
            <a:bodyPr/>
            <a:lstStyle/>
            <a:p>
              <a:endParaRPr lang="en-GB"/>
            </a:p>
          </p:txBody>
        </p:sp>
      </p:grpSp>
      <p:grpSp>
        <p:nvGrpSpPr>
          <p:cNvPr id="15" name="Group 15"/>
          <p:cNvGrpSpPr/>
          <p:nvPr/>
        </p:nvGrpSpPr>
        <p:grpSpPr>
          <a:xfrm>
            <a:off x="8635455" y="1152817"/>
            <a:ext cx="912267" cy="912267"/>
            <a:chOff x="0" y="0"/>
            <a:chExt cx="541867" cy="541867"/>
          </a:xfrm>
        </p:grpSpPr>
        <p:sp>
          <p:nvSpPr>
            <p:cNvPr id="16" name="Freeform 16"/>
            <p:cNvSpPr/>
            <p:nvPr/>
          </p:nvSpPr>
          <p:spPr>
            <a:xfrm>
              <a:off x="0" y="0"/>
              <a:ext cx="541867" cy="541867"/>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9"/>
              <a:stretch>
                <a:fillRect/>
              </a:stretch>
            </a:blipFill>
          </p:spPr>
          <p:txBody>
            <a:bodyPr/>
            <a:lstStyle/>
            <a:p>
              <a:endParaRPr lang="en-GB"/>
            </a:p>
          </p:txBody>
        </p:sp>
      </p:grpSp>
      <p:sp>
        <p:nvSpPr>
          <p:cNvPr id="17" name="Freeform 17"/>
          <p:cNvSpPr/>
          <p:nvPr/>
        </p:nvSpPr>
        <p:spPr>
          <a:xfrm>
            <a:off x="10224682" y="1152817"/>
            <a:ext cx="912267" cy="912267"/>
          </a:xfrm>
          <a:custGeom>
            <a:avLst/>
            <a:gdLst/>
            <a:ahLst/>
            <a:cxnLst/>
            <a:rect l="l" t="t" r="r" b="b"/>
            <a:pathLst>
              <a:path w="1368401" h="1368401">
                <a:moveTo>
                  <a:pt x="0" y="0"/>
                </a:moveTo>
                <a:lnTo>
                  <a:pt x="1368402" y="0"/>
                </a:lnTo>
                <a:lnTo>
                  <a:pt x="1368402" y="1368402"/>
                </a:lnTo>
                <a:lnTo>
                  <a:pt x="0" y="1368402"/>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GB"/>
          </a:p>
        </p:txBody>
      </p:sp>
      <p:grpSp>
        <p:nvGrpSpPr>
          <p:cNvPr id="18" name="Group 18"/>
          <p:cNvGrpSpPr/>
          <p:nvPr/>
        </p:nvGrpSpPr>
        <p:grpSpPr>
          <a:xfrm>
            <a:off x="10224682" y="1152817"/>
            <a:ext cx="912267" cy="912267"/>
            <a:chOff x="0" y="0"/>
            <a:chExt cx="541867" cy="541867"/>
          </a:xfrm>
        </p:grpSpPr>
        <p:sp>
          <p:nvSpPr>
            <p:cNvPr id="19" name="Freeform 19"/>
            <p:cNvSpPr/>
            <p:nvPr/>
          </p:nvSpPr>
          <p:spPr>
            <a:xfrm>
              <a:off x="0" y="0"/>
              <a:ext cx="541867" cy="541867"/>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t="-1886" b="-1886"/>
              </a:stretch>
            </a:blipFill>
          </p:spPr>
          <p:txBody>
            <a:bodyPr/>
            <a:lstStyle/>
            <a:p>
              <a:endParaRPr lang="en-GB"/>
            </a:p>
          </p:txBody>
        </p:sp>
      </p:grpSp>
      <p:sp>
        <p:nvSpPr>
          <p:cNvPr id="20" name="TextBox 20"/>
          <p:cNvSpPr txBox="1"/>
          <p:nvPr/>
        </p:nvSpPr>
        <p:spPr>
          <a:xfrm>
            <a:off x="9925793" y="2215263"/>
            <a:ext cx="1510045" cy="674281"/>
          </a:xfrm>
          <a:prstGeom prst="rect">
            <a:avLst/>
          </a:prstGeom>
        </p:spPr>
        <p:txBody>
          <a:bodyPr lIns="0" tIns="0" rIns="0" bIns="0" rtlCol="0" anchor="t">
            <a:spAutoFit/>
          </a:bodyPr>
          <a:lstStyle/>
          <a:p>
            <a:pPr algn="ctr">
              <a:lnSpc>
                <a:spcPts val="1866"/>
              </a:lnSpc>
            </a:pPr>
            <a:r>
              <a:rPr lang="en-US" sz="1712">
                <a:solidFill>
                  <a:srgbClr val="FFFFFF"/>
                </a:solidFill>
                <a:latin typeface="Open Sans"/>
                <a:ea typeface="Open Sans"/>
                <a:cs typeface="Open Sans"/>
                <a:sym typeface="Open Sans"/>
              </a:rPr>
              <a:t>Richard Snape, Davitt Jones Bould</a:t>
            </a:r>
          </a:p>
        </p:txBody>
      </p:sp>
      <p:sp>
        <p:nvSpPr>
          <p:cNvPr id="21" name="TextBox 21"/>
          <p:cNvSpPr txBox="1"/>
          <p:nvPr/>
        </p:nvSpPr>
        <p:spPr>
          <a:xfrm>
            <a:off x="8213732" y="4074023"/>
            <a:ext cx="1682461" cy="451144"/>
          </a:xfrm>
          <a:prstGeom prst="rect">
            <a:avLst/>
          </a:prstGeom>
        </p:spPr>
        <p:txBody>
          <a:bodyPr lIns="0" tIns="0" rIns="0" bIns="0" rtlCol="0" anchor="t">
            <a:spAutoFit/>
          </a:bodyPr>
          <a:lstStyle/>
          <a:p>
            <a:pPr algn="ctr">
              <a:lnSpc>
                <a:spcPts val="1866"/>
              </a:lnSpc>
            </a:pPr>
            <a:r>
              <a:rPr lang="en-US" sz="1712">
                <a:solidFill>
                  <a:srgbClr val="FFFFFF"/>
                </a:solidFill>
                <a:latin typeface="Lato"/>
                <a:ea typeface="Lato"/>
                <a:cs typeface="Lato"/>
                <a:sym typeface="Lato"/>
              </a:rPr>
              <a:t>Natalie Moore, AConveyancing</a:t>
            </a:r>
          </a:p>
        </p:txBody>
      </p:sp>
      <p:sp>
        <p:nvSpPr>
          <p:cNvPr id="22" name="TextBox 22"/>
          <p:cNvSpPr txBox="1"/>
          <p:nvPr/>
        </p:nvSpPr>
        <p:spPr>
          <a:xfrm>
            <a:off x="9896193" y="4074019"/>
            <a:ext cx="1610007" cy="451144"/>
          </a:xfrm>
          <a:prstGeom prst="rect">
            <a:avLst/>
          </a:prstGeom>
        </p:spPr>
        <p:txBody>
          <a:bodyPr lIns="0" tIns="0" rIns="0" bIns="0" rtlCol="0" anchor="t">
            <a:spAutoFit/>
          </a:bodyPr>
          <a:lstStyle/>
          <a:p>
            <a:pPr algn="ctr">
              <a:lnSpc>
                <a:spcPts val="1866"/>
              </a:lnSpc>
            </a:pPr>
            <a:r>
              <a:rPr lang="en-US" sz="1712">
                <a:solidFill>
                  <a:srgbClr val="FFFFFF"/>
                </a:solidFill>
                <a:latin typeface="Open Sans"/>
                <a:ea typeface="Open Sans"/>
                <a:cs typeface="Open Sans"/>
                <a:sym typeface="Open Sans"/>
              </a:rPr>
              <a:t>DR Roger Holdom, HMLR</a:t>
            </a:r>
          </a:p>
        </p:txBody>
      </p:sp>
      <p:sp>
        <p:nvSpPr>
          <p:cNvPr id="23" name="TextBox 23"/>
          <p:cNvSpPr txBox="1"/>
          <p:nvPr/>
        </p:nvSpPr>
        <p:spPr>
          <a:xfrm>
            <a:off x="8237797" y="5721056"/>
            <a:ext cx="1794386" cy="451144"/>
          </a:xfrm>
          <a:prstGeom prst="rect">
            <a:avLst/>
          </a:prstGeom>
        </p:spPr>
        <p:txBody>
          <a:bodyPr lIns="0" tIns="0" rIns="0" bIns="0" rtlCol="0" anchor="t">
            <a:spAutoFit/>
          </a:bodyPr>
          <a:lstStyle/>
          <a:p>
            <a:pPr algn="ctr">
              <a:lnSpc>
                <a:spcPts val="1866"/>
              </a:lnSpc>
            </a:pPr>
            <a:r>
              <a:rPr lang="en-US" sz="1712">
                <a:solidFill>
                  <a:srgbClr val="FFFFFF"/>
                </a:solidFill>
                <a:latin typeface="Open Sans"/>
                <a:ea typeface="Open Sans"/>
                <a:cs typeface="Open Sans"/>
                <a:sym typeface="Open Sans"/>
              </a:rPr>
              <a:t>Tracy Thompson, TT Associates</a:t>
            </a:r>
          </a:p>
        </p:txBody>
      </p:sp>
      <p:sp>
        <p:nvSpPr>
          <p:cNvPr id="24" name="TextBox 24"/>
          <p:cNvSpPr txBox="1"/>
          <p:nvPr/>
        </p:nvSpPr>
        <p:spPr>
          <a:xfrm>
            <a:off x="8401171" y="2215263"/>
            <a:ext cx="1380835" cy="674281"/>
          </a:xfrm>
          <a:prstGeom prst="rect">
            <a:avLst/>
          </a:prstGeom>
        </p:spPr>
        <p:txBody>
          <a:bodyPr lIns="0" tIns="0" rIns="0" bIns="0" rtlCol="0" anchor="t">
            <a:spAutoFit/>
          </a:bodyPr>
          <a:lstStyle/>
          <a:p>
            <a:pPr algn="ctr">
              <a:lnSpc>
                <a:spcPts val="1866"/>
              </a:lnSpc>
            </a:pPr>
            <a:r>
              <a:rPr lang="en-US" sz="1712">
                <a:solidFill>
                  <a:srgbClr val="FFFFFF"/>
                </a:solidFill>
                <a:latin typeface="Open Sans"/>
                <a:ea typeface="Open Sans"/>
                <a:cs typeface="Open Sans"/>
                <a:sym typeface="Open Sans"/>
              </a:rPr>
              <a:t>Stephen Ward, </a:t>
            </a:r>
          </a:p>
          <a:p>
            <a:pPr algn="ctr">
              <a:lnSpc>
                <a:spcPts val="1866"/>
              </a:lnSpc>
            </a:pPr>
            <a:r>
              <a:rPr lang="en-US" sz="1712">
                <a:solidFill>
                  <a:srgbClr val="FFFFFF"/>
                </a:solidFill>
                <a:latin typeface="Open Sans"/>
                <a:ea typeface="Open Sans"/>
                <a:cs typeface="Open Sans"/>
                <a:sym typeface="Open Sans"/>
              </a:rPr>
              <a:t>CLC</a:t>
            </a:r>
          </a:p>
        </p:txBody>
      </p:sp>
      <p:sp>
        <p:nvSpPr>
          <p:cNvPr id="25" name="TextBox 25"/>
          <p:cNvSpPr txBox="1"/>
          <p:nvPr/>
        </p:nvSpPr>
        <p:spPr>
          <a:xfrm>
            <a:off x="8578812" y="647700"/>
            <a:ext cx="2634762" cy="285855"/>
          </a:xfrm>
          <a:prstGeom prst="rect">
            <a:avLst/>
          </a:prstGeom>
        </p:spPr>
        <p:txBody>
          <a:bodyPr lIns="0" tIns="0" rIns="0" bIns="0" rtlCol="0" anchor="t">
            <a:spAutoFit/>
          </a:bodyPr>
          <a:lstStyle/>
          <a:p>
            <a:pPr algn="ctr">
              <a:lnSpc>
                <a:spcPts val="2427"/>
              </a:lnSpc>
            </a:pPr>
            <a:r>
              <a:rPr lang="en-US" sz="1733" b="1">
                <a:solidFill>
                  <a:srgbClr val="FFFFFF"/>
                </a:solidFill>
                <a:latin typeface="Open Sans Bold"/>
                <a:ea typeface="Open Sans Bold"/>
                <a:cs typeface="Open Sans Bold"/>
                <a:sym typeface="Open Sans Bold"/>
              </a:rPr>
              <a:t>SPEAKER LINEUP</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a:blip r:embed="rId3"/>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685800" y="548640"/>
            <a:ext cx="6858000" cy="237744"/>
          </a:xfrm>
          <a:prstGeom prst="rect">
            <a:avLst/>
          </a:prstGeom>
          <a:noFill/>
          <a:ln/>
        </p:spPr>
        <p:txBody>
          <a:bodyPr wrap="square" lIns="0" tIns="0" rIns="0" bIns="0" rtlCol="0" anchor="ctr"/>
          <a:lstStyle/>
          <a:p>
            <a:pPr marL="0" indent="0">
              <a:buNone/>
            </a:pPr>
            <a:r>
              <a:rPr lang="en-US" sz="1050" b="1" kern="0" spc="220" dirty="0">
                <a:solidFill>
                  <a:srgbClr val="00E988"/>
                </a:solidFill>
                <a:latin typeface="Calibri" pitchFamily="34" charset="0"/>
                <a:ea typeface="Calibri" pitchFamily="34" charset="-122"/>
                <a:cs typeface="Calibri" pitchFamily="34" charset="-120"/>
              </a:rPr>
              <a:t>WHO WE ARE</a:t>
            </a:r>
            <a:endParaRPr lang="en-US" sz="1050" dirty="0"/>
          </a:p>
        </p:txBody>
      </p:sp>
      <p:sp>
        <p:nvSpPr>
          <p:cNvPr id="3" name="Text 1"/>
          <p:cNvSpPr txBox="1"/>
          <p:nvPr/>
        </p:nvSpPr>
        <p:spPr>
          <a:xfrm>
            <a:off x="685800" y="868680"/>
            <a:ext cx="10789920" cy="594360"/>
          </a:xfrm>
          <a:prstGeom prst="rect">
            <a:avLst/>
          </a:prstGeom>
          <a:noFill/>
          <a:ln/>
        </p:spPr>
        <p:txBody>
          <a:bodyPr wrap="square" lIns="0" tIns="0" rIns="0" bIns="0" rtlCol="0" anchor="ctr"/>
          <a:lstStyle/>
          <a:p>
            <a:pPr marL="0" indent="0">
              <a:buNone/>
            </a:pPr>
            <a:r>
              <a:rPr lang="en-US" sz="3300" b="1" dirty="0">
                <a:solidFill>
                  <a:srgbClr val="FFFFFF"/>
                </a:solidFill>
                <a:latin typeface="Cambria" pitchFamily="34" charset="0"/>
                <a:ea typeface="Cambria" pitchFamily="34" charset="-122"/>
                <a:cs typeface="Cambria" pitchFamily="34" charset="-120"/>
              </a:rPr>
              <a:t>Built on CPD. Now training the next generation.</a:t>
            </a:r>
            <a:endParaRPr lang="en-US" sz="3300" dirty="0"/>
          </a:p>
        </p:txBody>
      </p:sp>
      <p:sp>
        <p:nvSpPr>
          <p:cNvPr id="4" name="Shape 2"/>
          <p:cNvSpPr/>
          <p:nvPr/>
        </p:nvSpPr>
        <p:spPr>
          <a:xfrm>
            <a:off x="685800" y="1691640"/>
            <a:ext cx="3438144" cy="3063240"/>
          </a:xfrm>
          <a:prstGeom prst="roundRect">
            <a:avLst>
              <a:gd name="adj" fmla="val 1194"/>
            </a:avLst>
          </a:prstGeom>
          <a:solidFill>
            <a:srgbClr val="F3F2F8"/>
          </a:solidFill>
          <a:ln w="12700">
            <a:solidFill>
              <a:srgbClr val="F3F2F8"/>
            </a:solidFill>
            <a:prstDash val="solid"/>
          </a:ln>
        </p:spPr>
        <p:txBody>
          <a:bodyPr/>
          <a:lstStyle/>
          <a:p>
            <a:endParaRPr lang="en-GB"/>
          </a:p>
        </p:txBody>
      </p:sp>
      <p:pic>
        <p:nvPicPr>
          <p:cNvPr id="5" name="Image 0" descr="preencoded.png"/>
          <p:cNvPicPr>
            <a:picLocks noChangeAspect="1"/>
          </p:cNvPicPr>
          <p:nvPr/>
        </p:nvPicPr>
        <p:blipFill>
          <a:blip r:embed="rId4"/>
          <a:stretch>
            <a:fillRect/>
          </a:stretch>
        </p:blipFill>
        <p:spPr>
          <a:xfrm>
            <a:off x="996696" y="1993392"/>
            <a:ext cx="384048" cy="384048"/>
          </a:xfrm>
          <a:prstGeom prst="rect">
            <a:avLst/>
          </a:prstGeom>
        </p:spPr>
      </p:pic>
      <p:sp>
        <p:nvSpPr>
          <p:cNvPr id="6" name="Text 3"/>
          <p:cNvSpPr txBox="1"/>
          <p:nvPr/>
        </p:nvSpPr>
        <p:spPr>
          <a:xfrm>
            <a:off x="1527048" y="2029968"/>
            <a:ext cx="2340864" cy="310896"/>
          </a:xfrm>
          <a:prstGeom prst="rect">
            <a:avLst/>
          </a:prstGeom>
          <a:noFill/>
          <a:ln/>
        </p:spPr>
        <p:txBody>
          <a:bodyPr wrap="square" lIns="0" tIns="0" rIns="0" bIns="0" rtlCol="0" anchor="ctr"/>
          <a:lstStyle/>
          <a:p>
            <a:pPr marL="0" indent="0">
              <a:buNone/>
            </a:pPr>
            <a:r>
              <a:rPr lang="en-US" sz="1200" b="1" kern="0" spc="160" dirty="0">
                <a:solidFill>
                  <a:srgbClr val="4B22C7"/>
                </a:solidFill>
                <a:latin typeface="Calibri" pitchFamily="34" charset="0"/>
                <a:ea typeface="Calibri" pitchFamily="34" charset="-122"/>
                <a:cs typeface="Calibri" pitchFamily="34" charset="-120"/>
              </a:rPr>
              <a:t>1998</a:t>
            </a:r>
            <a:endParaRPr lang="en-US" sz="1200" dirty="0"/>
          </a:p>
        </p:txBody>
      </p:sp>
      <p:sp>
        <p:nvSpPr>
          <p:cNvPr id="7" name="Text 4"/>
          <p:cNvSpPr txBox="1"/>
          <p:nvPr/>
        </p:nvSpPr>
        <p:spPr>
          <a:xfrm>
            <a:off x="996696" y="2578608"/>
            <a:ext cx="2816352" cy="731520"/>
          </a:xfrm>
          <a:prstGeom prst="rect">
            <a:avLst/>
          </a:prstGeom>
          <a:noFill/>
          <a:ln/>
        </p:spPr>
        <p:txBody>
          <a:bodyPr wrap="square" lIns="0" tIns="0" rIns="0" bIns="0" rtlCol="0" anchor="b"/>
          <a:lstStyle/>
          <a:p>
            <a:r>
              <a:rPr lang="en-US" sz="1600" b="1" dirty="0">
                <a:solidFill>
                  <a:srgbClr val="140342"/>
                </a:solidFill>
                <a:latin typeface="Cambria"/>
                <a:ea typeface="Cambria"/>
                <a:cs typeface="Cambria" pitchFamily="34" charset="-120"/>
              </a:rPr>
              <a:t>A CPD company, founded in Liverpool</a:t>
            </a:r>
            <a:endParaRPr lang="en-US" sz="1600">
              <a:latin typeface="Calibri"/>
              <a:ea typeface="Calibri"/>
              <a:cs typeface="Calibri"/>
            </a:endParaRPr>
          </a:p>
        </p:txBody>
      </p:sp>
      <p:sp>
        <p:nvSpPr>
          <p:cNvPr id="8" name="Text 5"/>
          <p:cNvSpPr txBox="1"/>
          <p:nvPr/>
        </p:nvSpPr>
        <p:spPr>
          <a:xfrm>
            <a:off x="996696" y="3346704"/>
            <a:ext cx="2816352" cy="1234440"/>
          </a:xfrm>
          <a:prstGeom prst="rect">
            <a:avLst/>
          </a:prstGeom>
          <a:noFill/>
          <a:ln/>
        </p:spPr>
        <p:txBody>
          <a:bodyPr wrap="square" lIns="0" tIns="0" rIns="0" bIns="0" rtlCol="0" anchor="ctr"/>
          <a:lstStyle/>
          <a:p>
            <a:pPr marL="0" indent="0">
              <a:lnSpc>
                <a:spcPts val="1500"/>
              </a:lnSpc>
              <a:buNone/>
            </a:pPr>
            <a:r>
              <a:rPr lang="en-US" sz="1150" dirty="0">
                <a:solidFill>
                  <a:srgbClr val="5B5470"/>
                </a:solidFill>
                <a:latin typeface="Calibri" pitchFamily="34" charset="0"/>
                <a:ea typeface="Calibri" pitchFamily="34" charset="-122"/>
                <a:cs typeface="Calibri" pitchFamily="34" charset="-120"/>
              </a:rPr>
              <a:t>Datalaw was established to deliver high-quality, SRA-accredited legal CPD online to legal professionals nationally and internationally. Nearly three decades on, we are still a Liverpool business.</a:t>
            </a:r>
            <a:endParaRPr lang="en-US" sz="1150" dirty="0"/>
          </a:p>
        </p:txBody>
      </p:sp>
      <p:sp>
        <p:nvSpPr>
          <p:cNvPr id="9" name="Shape 6"/>
          <p:cNvSpPr/>
          <p:nvPr/>
        </p:nvSpPr>
        <p:spPr>
          <a:xfrm>
            <a:off x="4361688" y="1691640"/>
            <a:ext cx="3438144" cy="3063240"/>
          </a:xfrm>
          <a:prstGeom prst="roundRect">
            <a:avLst>
              <a:gd name="adj" fmla="val 1194"/>
            </a:avLst>
          </a:prstGeom>
          <a:solidFill>
            <a:srgbClr val="F3F2F8"/>
          </a:solidFill>
          <a:ln w="12700">
            <a:solidFill>
              <a:srgbClr val="F3F2F8"/>
            </a:solidFill>
            <a:prstDash val="solid"/>
          </a:ln>
        </p:spPr>
        <p:txBody>
          <a:bodyPr/>
          <a:lstStyle/>
          <a:p>
            <a:endParaRPr lang="en-GB"/>
          </a:p>
        </p:txBody>
      </p:sp>
      <p:pic>
        <p:nvPicPr>
          <p:cNvPr id="10" name="Image 1" descr="preencoded.png"/>
          <p:cNvPicPr>
            <a:picLocks noChangeAspect="1"/>
          </p:cNvPicPr>
          <p:nvPr/>
        </p:nvPicPr>
        <p:blipFill>
          <a:blip r:embed="rId5"/>
          <a:stretch>
            <a:fillRect/>
          </a:stretch>
        </p:blipFill>
        <p:spPr>
          <a:xfrm>
            <a:off x="4672584" y="1993392"/>
            <a:ext cx="384048" cy="384048"/>
          </a:xfrm>
          <a:prstGeom prst="rect">
            <a:avLst/>
          </a:prstGeom>
        </p:spPr>
      </p:pic>
      <p:sp>
        <p:nvSpPr>
          <p:cNvPr id="11" name="Text 7"/>
          <p:cNvSpPr txBox="1"/>
          <p:nvPr/>
        </p:nvSpPr>
        <p:spPr>
          <a:xfrm>
            <a:off x="5202936" y="2029968"/>
            <a:ext cx="2340864" cy="310896"/>
          </a:xfrm>
          <a:prstGeom prst="rect">
            <a:avLst/>
          </a:prstGeom>
          <a:noFill/>
          <a:ln/>
        </p:spPr>
        <p:txBody>
          <a:bodyPr wrap="square" lIns="0" tIns="0" rIns="0" bIns="0" rtlCol="0" anchor="ctr"/>
          <a:lstStyle/>
          <a:p>
            <a:pPr marL="0" indent="0">
              <a:buNone/>
            </a:pPr>
            <a:r>
              <a:rPr lang="en-US" sz="1200" b="1" kern="0" spc="160" dirty="0">
                <a:solidFill>
                  <a:srgbClr val="4B22C7"/>
                </a:solidFill>
                <a:latin typeface="Calibri" pitchFamily="34" charset="0"/>
                <a:ea typeface="Calibri" pitchFamily="34" charset="-122"/>
                <a:cs typeface="Calibri" pitchFamily="34" charset="-120"/>
              </a:rPr>
              <a:t>Today</a:t>
            </a:r>
            <a:endParaRPr lang="en-US" sz="1200" dirty="0"/>
          </a:p>
        </p:txBody>
      </p:sp>
      <p:sp>
        <p:nvSpPr>
          <p:cNvPr id="12" name="Text 8"/>
          <p:cNvSpPr txBox="1"/>
          <p:nvPr/>
        </p:nvSpPr>
        <p:spPr>
          <a:xfrm>
            <a:off x="4672584" y="2578608"/>
            <a:ext cx="2816352" cy="731520"/>
          </a:xfrm>
          <a:prstGeom prst="rect">
            <a:avLst/>
          </a:prstGeom>
          <a:noFill/>
          <a:ln/>
        </p:spPr>
        <p:txBody>
          <a:bodyPr wrap="square" lIns="0" tIns="0" rIns="0" bIns="0" rtlCol="0" anchor="b"/>
          <a:lstStyle/>
          <a:p>
            <a:pPr marL="0" indent="0">
              <a:buNone/>
            </a:pPr>
            <a:r>
              <a:rPr lang="en-US" sz="1600" b="1" dirty="0">
                <a:solidFill>
                  <a:srgbClr val="140342"/>
                </a:solidFill>
                <a:latin typeface="Cambria" pitchFamily="34" charset="0"/>
                <a:ea typeface="Cambria" pitchFamily="34" charset="-122"/>
                <a:cs typeface="Cambria" pitchFamily="34" charset="-120"/>
              </a:rPr>
              <a:t>One of the largest legal CPD libraries in the UK</a:t>
            </a:r>
            <a:endParaRPr lang="en-US" sz="1600" dirty="0"/>
          </a:p>
        </p:txBody>
      </p:sp>
      <p:sp>
        <p:nvSpPr>
          <p:cNvPr id="13" name="Text 9"/>
          <p:cNvSpPr txBox="1"/>
          <p:nvPr/>
        </p:nvSpPr>
        <p:spPr>
          <a:xfrm>
            <a:off x="4672584" y="3346704"/>
            <a:ext cx="2816352" cy="1234440"/>
          </a:xfrm>
          <a:prstGeom prst="rect">
            <a:avLst/>
          </a:prstGeom>
          <a:noFill/>
          <a:ln/>
        </p:spPr>
        <p:txBody>
          <a:bodyPr wrap="square" lIns="0" tIns="0" rIns="0" bIns="0" rtlCol="0" anchor="ctr"/>
          <a:lstStyle/>
          <a:p>
            <a:pPr marL="0" indent="0">
              <a:lnSpc>
                <a:spcPts val="1500"/>
              </a:lnSpc>
              <a:buNone/>
            </a:pPr>
            <a:r>
              <a:rPr lang="en-US" sz="1150" dirty="0">
                <a:solidFill>
                  <a:srgbClr val="5B5470"/>
                </a:solidFill>
                <a:latin typeface="Calibri" pitchFamily="34" charset="0"/>
                <a:ea typeface="Calibri" pitchFamily="34" charset="-122"/>
                <a:cs typeface="Calibri" pitchFamily="34" charset="-120"/>
              </a:rPr>
              <a:t>More than 300 hours of live and recorded webinar training across every major practice area, delivered by leading practitioners — and trusted by over 27,000 solicitors.</a:t>
            </a:r>
            <a:endParaRPr lang="en-US" sz="1150" dirty="0"/>
          </a:p>
        </p:txBody>
      </p:sp>
      <p:sp>
        <p:nvSpPr>
          <p:cNvPr id="14" name="Shape 10"/>
          <p:cNvSpPr/>
          <p:nvPr/>
        </p:nvSpPr>
        <p:spPr>
          <a:xfrm>
            <a:off x="8037576" y="1691640"/>
            <a:ext cx="3438144" cy="3063240"/>
          </a:xfrm>
          <a:prstGeom prst="roundRect">
            <a:avLst>
              <a:gd name="adj" fmla="val 1194"/>
            </a:avLst>
          </a:prstGeom>
          <a:solidFill>
            <a:srgbClr val="F3F2F8"/>
          </a:solidFill>
          <a:ln w="12700">
            <a:solidFill>
              <a:srgbClr val="F3F2F8"/>
            </a:solidFill>
            <a:prstDash val="solid"/>
          </a:ln>
        </p:spPr>
        <p:txBody>
          <a:bodyPr/>
          <a:lstStyle/>
          <a:p>
            <a:endParaRPr lang="en-GB"/>
          </a:p>
        </p:txBody>
      </p:sp>
      <p:pic>
        <p:nvPicPr>
          <p:cNvPr id="15" name="Image 2" descr="preencoded.png"/>
          <p:cNvPicPr>
            <a:picLocks noChangeAspect="1"/>
          </p:cNvPicPr>
          <p:nvPr/>
        </p:nvPicPr>
        <p:blipFill>
          <a:blip r:embed="rId6"/>
          <a:stretch>
            <a:fillRect/>
          </a:stretch>
        </p:blipFill>
        <p:spPr>
          <a:xfrm>
            <a:off x="8348472" y="1993392"/>
            <a:ext cx="384048" cy="384048"/>
          </a:xfrm>
          <a:prstGeom prst="rect">
            <a:avLst/>
          </a:prstGeom>
        </p:spPr>
      </p:pic>
      <p:sp>
        <p:nvSpPr>
          <p:cNvPr id="16" name="Text 11"/>
          <p:cNvSpPr txBox="1"/>
          <p:nvPr/>
        </p:nvSpPr>
        <p:spPr>
          <a:xfrm>
            <a:off x="8878824" y="2029968"/>
            <a:ext cx="2340864" cy="310896"/>
          </a:xfrm>
          <a:prstGeom prst="rect">
            <a:avLst/>
          </a:prstGeom>
          <a:noFill/>
          <a:ln/>
        </p:spPr>
        <p:txBody>
          <a:bodyPr wrap="square" lIns="0" tIns="0" rIns="0" bIns="0" rtlCol="0" anchor="ctr"/>
          <a:lstStyle/>
          <a:p>
            <a:pPr marL="0" indent="0">
              <a:buNone/>
            </a:pPr>
            <a:r>
              <a:rPr lang="en-US" sz="1200" b="1" kern="0" spc="160" dirty="0">
                <a:solidFill>
                  <a:srgbClr val="4B22C7"/>
                </a:solidFill>
                <a:latin typeface="Calibri" pitchFamily="34" charset="0"/>
                <a:ea typeface="Calibri" pitchFamily="34" charset="-122"/>
                <a:cs typeface="Calibri" pitchFamily="34" charset="-120"/>
              </a:rPr>
              <a:t>Now</a:t>
            </a:r>
            <a:endParaRPr lang="en-US" sz="1200" dirty="0"/>
          </a:p>
        </p:txBody>
      </p:sp>
      <p:sp>
        <p:nvSpPr>
          <p:cNvPr id="17" name="Text 12"/>
          <p:cNvSpPr txBox="1"/>
          <p:nvPr/>
        </p:nvSpPr>
        <p:spPr>
          <a:xfrm>
            <a:off x="8348472" y="2578608"/>
            <a:ext cx="2816352" cy="731520"/>
          </a:xfrm>
          <a:prstGeom prst="rect">
            <a:avLst/>
          </a:prstGeom>
          <a:noFill/>
          <a:ln/>
        </p:spPr>
        <p:txBody>
          <a:bodyPr wrap="square" lIns="0" tIns="0" rIns="0" bIns="0" rtlCol="0" anchor="b"/>
          <a:lstStyle/>
          <a:p>
            <a:pPr marL="0" indent="0">
              <a:buNone/>
            </a:pPr>
            <a:r>
              <a:rPr lang="en-US" sz="1600" b="1" dirty="0">
                <a:solidFill>
                  <a:srgbClr val="140342"/>
                </a:solidFill>
                <a:latin typeface="Cambria" pitchFamily="34" charset="0"/>
                <a:ea typeface="Cambria" pitchFamily="34" charset="-122"/>
                <a:cs typeface="Cambria" pitchFamily="34" charset="-120"/>
              </a:rPr>
              <a:t>A DfE-funded apprenticeship provider</a:t>
            </a:r>
            <a:endParaRPr lang="en-US" sz="1600" dirty="0"/>
          </a:p>
        </p:txBody>
      </p:sp>
      <p:sp>
        <p:nvSpPr>
          <p:cNvPr id="18" name="Text 13"/>
          <p:cNvSpPr txBox="1"/>
          <p:nvPr/>
        </p:nvSpPr>
        <p:spPr>
          <a:xfrm>
            <a:off x="8348472" y="3346704"/>
            <a:ext cx="2816352" cy="1234440"/>
          </a:xfrm>
          <a:prstGeom prst="rect">
            <a:avLst/>
          </a:prstGeom>
          <a:noFill/>
          <a:ln/>
        </p:spPr>
        <p:txBody>
          <a:bodyPr wrap="square" lIns="0" tIns="0" rIns="0" bIns="0" rtlCol="0" anchor="ctr"/>
          <a:lstStyle/>
          <a:p>
            <a:pPr marL="0" indent="0">
              <a:lnSpc>
                <a:spcPts val="1500"/>
              </a:lnSpc>
              <a:buNone/>
            </a:pPr>
            <a:r>
              <a:rPr lang="en-US" sz="1150" dirty="0">
                <a:solidFill>
                  <a:srgbClr val="5B5470"/>
                </a:solidFill>
                <a:latin typeface="Calibri" pitchFamily="34" charset="0"/>
                <a:ea typeface="Calibri" pitchFamily="34" charset="-122"/>
                <a:cs typeface="Calibri" pitchFamily="34" charset="-120"/>
              </a:rPr>
              <a:t>We now deliver legal apprenticeships from Level 3 Paralegal upwards — including Conveyancing Technician, Licensed Conveyancer, Chartered Legal Executive and Solicitor.</a:t>
            </a:r>
            <a:endParaRPr lang="en-US" sz="1150" dirty="0"/>
          </a:p>
        </p:txBody>
      </p:sp>
      <p:sp>
        <p:nvSpPr>
          <p:cNvPr id="19" name="Shape 14"/>
          <p:cNvSpPr/>
          <p:nvPr/>
        </p:nvSpPr>
        <p:spPr>
          <a:xfrm>
            <a:off x="685800" y="4983480"/>
            <a:ext cx="10817352" cy="1188720"/>
          </a:xfrm>
          <a:prstGeom prst="roundRect">
            <a:avLst>
              <a:gd name="adj" fmla="val 3077"/>
            </a:avLst>
          </a:prstGeom>
          <a:solidFill>
            <a:srgbClr val="4B22C7"/>
          </a:solidFill>
          <a:ln w="12700">
            <a:solidFill>
              <a:srgbClr val="4B22C7"/>
            </a:solidFill>
            <a:prstDash val="solid"/>
          </a:ln>
        </p:spPr>
        <p:txBody>
          <a:bodyPr/>
          <a:lstStyle/>
          <a:p>
            <a:endParaRPr lang="en-GB"/>
          </a:p>
        </p:txBody>
      </p:sp>
      <p:sp>
        <p:nvSpPr>
          <p:cNvPr id="20" name="Text 15"/>
          <p:cNvSpPr txBox="1"/>
          <p:nvPr/>
        </p:nvSpPr>
        <p:spPr>
          <a:xfrm>
            <a:off x="1097280" y="5230368"/>
            <a:ext cx="6949440" cy="347472"/>
          </a:xfrm>
          <a:prstGeom prst="rect">
            <a:avLst/>
          </a:prstGeom>
          <a:noFill/>
          <a:ln/>
        </p:spPr>
        <p:txBody>
          <a:bodyPr wrap="square" lIns="0" tIns="0" rIns="0" bIns="0" rtlCol="0" anchor="ctr"/>
          <a:lstStyle/>
          <a:p>
            <a:pPr marL="0" indent="0">
              <a:buNone/>
            </a:pPr>
            <a:r>
              <a:rPr lang="en-US" sz="1900" b="1" dirty="0">
                <a:solidFill>
                  <a:srgbClr val="FFFFFF"/>
                </a:solidFill>
                <a:latin typeface="Cambria" pitchFamily="34" charset="0"/>
                <a:ea typeface="Cambria" pitchFamily="34" charset="-122"/>
                <a:cs typeface="Cambria" pitchFamily="34" charset="-120"/>
              </a:rPr>
              <a:t>CPD is still the core of everything we offer.</a:t>
            </a:r>
            <a:endParaRPr lang="en-US" sz="1900" dirty="0"/>
          </a:p>
        </p:txBody>
      </p:sp>
      <p:sp>
        <p:nvSpPr>
          <p:cNvPr id="21" name="Text 16"/>
          <p:cNvSpPr txBox="1"/>
          <p:nvPr/>
        </p:nvSpPr>
        <p:spPr>
          <a:xfrm>
            <a:off x="1097280" y="5596128"/>
            <a:ext cx="6949440" cy="457200"/>
          </a:xfrm>
          <a:prstGeom prst="rect">
            <a:avLst/>
          </a:prstGeom>
          <a:noFill/>
          <a:ln/>
        </p:spPr>
        <p:txBody>
          <a:bodyPr wrap="square" lIns="0" tIns="0" rIns="0" bIns="0" rtlCol="0" anchor="ctr"/>
          <a:lstStyle/>
          <a:p>
            <a:pPr marL="0" indent="0">
              <a:buNone/>
            </a:pPr>
            <a:r>
              <a:rPr lang="en-US" sz="1150" dirty="0">
                <a:solidFill>
                  <a:srgbClr val="CFC8EA"/>
                </a:solidFill>
                <a:latin typeface="Calibri" pitchFamily="34" charset="0"/>
                <a:ea typeface="Calibri" pitchFamily="34" charset="-122"/>
                <a:cs typeface="Calibri" pitchFamily="34" charset="-120"/>
              </a:rPr>
              <a:t>Every apprenticeship we deliver sits on top of the same training engine — which is why our apprentices learn from the people who lecture to the profession.</a:t>
            </a:r>
            <a:endParaRPr lang="en-US" sz="1150" dirty="0"/>
          </a:p>
        </p:txBody>
      </p:sp>
      <p:sp>
        <p:nvSpPr>
          <p:cNvPr id="22" name="Text 17"/>
          <p:cNvSpPr txBox="1"/>
          <p:nvPr/>
        </p:nvSpPr>
        <p:spPr>
          <a:xfrm>
            <a:off x="8778240" y="5193792"/>
            <a:ext cx="2468880" cy="502920"/>
          </a:xfrm>
          <a:prstGeom prst="rect">
            <a:avLst/>
          </a:prstGeom>
          <a:noFill/>
          <a:ln/>
        </p:spPr>
        <p:txBody>
          <a:bodyPr wrap="square" lIns="0" tIns="0" rIns="0" bIns="0" rtlCol="0" anchor="ctr"/>
          <a:lstStyle/>
          <a:p>
            <a:pPr marL="0" indent="0" algn="r">
              <a:buNone/>
            </a:pPr>
            <a:r>
              <a:rPr lang="en-US" sz="3400" b="1" dirty="0">
                <a:solidFill>
                  <a:srgbClr val="00E988"/>
                </a:solidFill>
                <a:latin typeface="Cambria" pitchFamily="34" charset="0"/>
                <a:ea typeface="Cambria" pitchFamily="34" charset="-122"/>
                <a:cs typeface="Cambria" pitchFamily="34" charset="-120"/>
              </a:rPr>
              <a:t>27,000+</a:t>
            </a:r>
            <a:endParaRPr lang="en-US" sz="3400" dirty="0"/>
          </a:p>
        </p:txBody>
      </p:sp>
      <p:sp>
        <p:nvSpPr>
          <p:cNvPr id="23" name="Text 18"/>
          <p:cNvSpPr txBox="1"/>
          <p:nvPr/>
        </p:nvSpPr>
        <p:spPr>
          <a:xfrm>
            <a:off x="8778240" y="5705856"/>
            <a:ext cx="2468880" cy="274320"/>
          </a:xfrm>
          <a:prstGeom prst="rect">
            <a:avLst/>
          </a:prstGeom>
          <a:noFill/>
          <a:ln/>
        </p:spPr>
        <p:txBody>
          <a:bodyPr wrap="square" lIns="0" tIns="0" rIns="0" bIns="0" rtlCol="0" anchor="ctr"/>
          <a:lstStyle/>
          <a:p>
            <a:pPr marL="0" indent="0" algn="r">
              <a:buNone/>
            </a:pPr>
            <a:r>
              <a:rPr lang="en-US" sz="1100" dirty="0">
                <a:solidFill>
                  <a:srgbClr val="CFC8EA"/>
                </a:solidFill>
                <a:latin typeface="Calibri" pitchFamily="34" charset="0"/>
                <a:ea typeface="Calibri" pitchFamily="34" charset="-122"/>
                <a:cs typeface="Calibri" pitchFamily="34" charset="-120"/>
              </a:rPr>
              <a:t>solicitors trained</a:t>
            </a:r>
            <a:endParaRPr lang="en-US" sz="1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blipFill>
          <a:blip r:embed="rId3"/>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685800" y="548640"/>
            <a:ext cx="6858000" cy="237744"/>
          </a:xfrm>
          <a:prstGeom prst="rect">
            <a:avLst/>
          </a:prstGeom>
          <a:noFill/>
          <a:ln/>
        </p:spPr>
        <p:txBody>
          <a:bodyPr wrap="square" lIns="0" tIns="0" rIns="0" bIns="0" rtlCol="0" anchor="ctr"/>
          <a:lstStyle/>
          <a:p>
            <a:pPr marL="0" indent="0">
              <a:buNone/>
            </a:pPr>
            <a:r>
              <a:rPr lang="en-US" sz="1050" b="1" kern="0" spc="220" dirty="0">
                <a:solidFill>
                  <a:srgbClr val="00E988"/>
                </a:solidFill>
                <a:latin typeface="Calibri" pitchFamily="34" charset="0"/>
                <a:ea typeface="Calibri" pitchFamily="34" charset="-122"/>
                <a:cs typeface="Calibri" pitchFamily="34" charset="-120"/>
              </a:rPr>
              <a:t>YOUR CHAIR FOR TODAY</a:t>
            </a:r>
            <a:endParaRPr lang="en-US" sz="1050" dirty="0"/>
          </a:p>
        </p:txBody>
      </p:sp>
      <p:sp>
        <p:nvSpPr>
          <p:cNvPr id="3" name="Shape 1"/>
          <p:cNvSpPr/>
          <p:nvPr/>
        </p:nvSpPr>
        <p:spPr>
          <a:xfrm>
            <a:off x="685800" y="1024128"/>
            <a:ext cx="1234440" cy="1234440"/>
          </a:xfrm>
          <a:prstGeom prst="ellipse">
            <a:avLst/>
          </a:prstGeom>
          <a:solidFill>
            <a:srgbClr val="4B22C7"/>
          </a:solidFill>
          <a:ln w="12700">
            <a:solidFill>
              <a:srgbClr val="4B22C7"/>
            </a:solidFill>
            <a:prstDash val="solid"/>
          </a:ln>
        </p:spPr>
        <p:txBody>
          <a:bodyPr/>
          <a:lstStyle/>
          <a:p>
            <a:endParaRPr lang="en-GB"/>
          </a:p>
        </p:txBody>
      </p:sp>
      <p:sp>
        <p:nvSpPr>
          <p:cNvPr id="4" name="Text 2"/>
          <p:cNvSpPr txBox="1"/>
          <p:nvPr/>
        </p:nvSpPr>
        <p:spPr>
          <a:xfrm>
            <a:off x="685800" y="1024128"/>
            <a:ext cx="1234440" cy="1234440"/>
          </a:xfrm>
          <a:prstGeom prst="rect">
            <a:avLst/>
          </a:prstGeom>
          <a:noFill/>
          <a:ln/>
        </p:spPr>
        <p:txBody>
          <a:bodyPr wrap="square" lIns="0" tIns="0" rIns="0" bIns="0" rtlCol="0" anchor="ctr"/>
          <a:lstStyle/>
          <a:p>
            <a:pPr marL="0" indent="0" algn="ctr">
              <a:buNone/>
            </a:pPr>
            <a:r>
              <a:rPr lang="en-US" sz="2600" b="1" kern="0" spc="100" dirty="0">
                <a:solidFill>
                  <a:srgbClr val="00E988"/>
                </a:solidFill>
                <a:latin typeface="Cambria" pitchFamily="34" charset="0"/>
                <a:ea typeface="Cambria" pitchFamily="34" charset="-122"/>
                <a:cs typeface="Cambria" pitchFamily="34" charset="-120"/>
              </a:rPr>
              <a:t>PC</a:t>
            </a:r>
            <a:endParaRPr lang="en-US" sz="2600" dirty="0"/>
          </a:p>
        </p:txBody>
      </p:sp>
      <p:sp>
        <p:nvSpPr>
          <p:cNvPr id="5" name="Text 3"/>
          <p:cNvSpPr txBox="1"/>
          <p:nvPr/>
        </p:nvSpPr>
        <p:spPr>
          <a:xfrm>
            <a:off x="685800" y="2487168"/>
            <a:ext cx="4754880" cy="566928"/>
          </a:xfrm>
          <a:prstGeom prst="rect">
            <a:avLst/>
          </a:prstGeom>
          <a:noFill/>
          <a:ln/>
        </p:spPr>
        <p:txBody>
          <a:bodyPr wrap="square" lIns="0" tIns="0" rIns="0" bIns="0" rtlCol="0" anchor="ctr"/>
          <a:lstStyle/>
          <a:p>
            <a:pPr marL="0" indent="0">
              <a:buNone/>
            </a:pPr>
            <a:r>
              <a:rPr lang="en-US" sz="3800" b="1" dirty="0">
                <a:solidFill>
                  <a:srgbClr val="FFFFFF"/>
                </a:solidFill>
                <a:latin typeface="Cambria" pitchFamily="34" charset="0"/>
                <a:ea typeface="Cambria" pitchFamily="34" charset="-122"/>
                <a:cs typeface="Cambria" pitchFamily="34" charset="-120"/>
              </a:rPr>
              <a:t>Phil Cass</a:t>
            </a:r>
            <a:endParaRPr lang="en-US" sz="3800" dirty="0"/>
          </a:p>
        </p:txBody>
      </p:sp>
      <p:sp>
        <p:nvSpPr>
          <p:cNvPr id="6" name="Text 4"/>
          <p:cNvSpPr txBox="1"/>
          <p:nvPr/>
        </p:nvSpPr>
        <p:spPr>
          <a:xfrm>
            <a:off x="685800" y="3108960"/>
            <a:ext cx="4754880" cy="292608"/>
          </a:xfrm>
          <a:prstGeom prst="rect">
            <a:avLst/>
          </a:prstGeom>
          <a:noFill/>
          <a:ln/>
        </p:spPr>
        <p:txBody>
          <a:bodyPr wrap="square" lIns="0" tIns="0" rIns="0" bIns="0" rtlCol="0" anchor="ctr"/>
          <a:lstStyle/>
          <a:p>
            <a:pPr marL="0" indent="0">
              <a:buNone/>
            </a:pPr>
            <a:r>
              <a:rPr lang="en-US" sz="1450" b="1" dirty="0">
                <a:solidFill>
                  <a:srgbClr val="00E988"/>
                </a:solidFill>
                <a:latin typeface="Calibri" pitchFamily="34" charset="0"/>
                <a:ea typeface="Calibri" pitchFamily="34" charset="-122"/>
                <a:cs typeface="Calibri" pitchFamily="34" charset="-120"/>
              </a:rPr>
              <a:t>Head of Apprenticeship Business Development</a:t>
            </a:r>
            <a:endParaRPr lang="en-US" sz="1450" dirty="0"/>
          </a:p>
        </p:txBody>
      </p:sp>
      <p:sp>
        <p:nvSpPr>
          <p:cNvPr id="7" name="Text 5"/>
          <p:cNvSpPr txBox="1"/>
          <p:nvPr/>
        </p:nvSpPr>
        <p:spPr>
          <a:xfrm>
            <a:off x="685800" y="3410712"/>
            <a:ext cx="4754880" cy="274320"/>
          </a:xfrm>
          <a:prstGeom prst="rect">
            <a:avLst/>
          </a:prstGeom>
          <a:noFill/>
          <a:ln/>
        </p:spPr>
        <p:txBody>
          <a:bodyPr wrap="square" lIns="0" tIns="0" rIns="0" bIns="0" rtlCol="0" anchor="ctr"/>
          <a:lstStyle/>
          <a:p>
            <a:pPr marL="0" indent="0">
              <a:buNone/>
            </a:pPr>
            <a:r>
              <a:rPr lang="en-US" sz="1300" dirty="0">
                <a:solidFill>
                  <a:srgbClr val="A79FC4"/>
                </a:solidFill>
                <a:latin typeface="Calibri" pitchFamily="34" charset="0"/>
                <a:ea typeface="Calibri" pitchFamily="34" charset="-122"/>
                <a:cs typeface="Calibri" pitchFamily="34" charset="-120"/>
              </a:rPr>
              <a:t>Datalaw</a:t>
            </a:r>
            <a:endParaRPr lang="en-US" sz="1300" dirty="0"/>
          </a:p>
        </p:txBody>
      </p:sp>
      <p:sp>
        <p:nvSpPr>
          <p:cNvPr id="8" name="Text 6"/>
          <p:cNvSpPr txBox="1"/>
          <p:nvPr/>
        </p:nvSpPr>
        <p:spPr>
          <a:xfrm>
            <a:off x="685800" y="3977640"/>
            <a:ext cx="4754880" cy="822960"/>
          </a:xfrm>
          <a:prstGeom prst="rect">
            <a:avLst/>
          </a:prstGeom>
          <a:noFill/>
          <a:ln/>
        </p:spPr>
        <p:txBody>
          <a:bodyPr wrap="square" lIns="0" tIns="0" rIns="0" bIns="0" rtlCol="0" anchor="ctr"/>
          <a:lstStyle/>
          <a:p>
            <a:pPr marL="0" indent="0">
              <a:lnSpc>
                <a:spcPts val="1800"/>
              </a:lnSpc>
              <a:buNone/>
            </a:pPr>
            <a:r>
              <a:rPr lang="en-US" sz="1300" i="1" dirty="0">
                <a:solidFill>
                  <a:srgbClr val="A79FC4"/>
                </a:solidFill>
                <a:latin typeface="Calibri" pitchFamily="34" charset="0"/>
                <a:ea typeface="Calibri" pitchFamily="34" charset="-122"/>
                <a:cs typeface="Calibri" pitchFamily="34" charset="-120"/>
              </a:rPr>
              <a:t>I'll be keeping us to time, introducing each of our speakers and closing the day at around 3.10pm.</a:t>
            </a:r>
            <a:endParaRPr lang="en-US" sz="1300" dirty="0"/>
          </a:p>
        </p:txBody>
      </p:sp>
      <p:sp>
        <p:nvSpPr>
          <p:cNvPr id="9" name="Shape 7"/>
          <p:cNvSpPr/>
          <p:nvPr/>
        </p:nvSpPr>
        <p:spPr>
          <a:xfrm>
            <a:off x="685800" y="4937760"/>
            <a:ext cx="4937760" cy="1234440"/>
          </a:xfrm>
          <a:prstGeom prst="roundRect">
            <a:avLst>
              <a:gd name="adj" fmla="val 2963"/>
            </a:avLst>
          </a:prstGeom>
          <a:solidFill>
            <a:srgbClr val="4B22C7"/>
          </a:solidFill>
          <a:ln w="12700">
            <a:solidFill>
              <a:srgbClr val="4B22C7"/>
            </a:solidFill>
            <a:prstDash val="solid"/>
          </a:ln>
        </p:spPr>
        <p:txBody>
          <a:bodyPr/>
          <a:lstStyle/>
          <a:p>
            <a:endParaRPr lang="en-GB"/>
          </a:p>
        </p:txBody>
      </p:sp>
      <p:sp>
        <p:nvSpPr>
          <p:cNvPr id="10" name="Text 8"/>
          <p:cNvSpPr txBox="1"/>
          <p:nvPr/>
        </p:nvSpPr>
        <p:spPr>
          <a:xfrm>
            <a:off x="996696" y="5138928"/>
            <a:ext cx="4297680" cy="237744"/>
          </a:xfrm>
          <a:prstGeom prst="rect">
            <a:avLst/>
          </a:prstGeom>
          <a:noFill/>
          <a:ln/>
        </p:spPr>
        <p:txBody>
          <a:bodyPr wrap="square" lIns="0" tIns="0" rIns="0" bIns="0" rtlCol="0" anchor="ctr"/>
          <a:lstStyle/>
          <a:p>
            <a:pPr marL="0" indent="0">
              <a:buNone/>
            </a:pPr>
            <a:r>
              <a:rPr lang="en-US" sz="950" b="1" kern="0" spc="200" dirty="0">
                <a:solidFill>
                  <a:srgbClr val="00E988"/>
                </a:solidFill>
                <a:latin typeface="Calibri" pitchFamily="34" charset="0"/>
                <a:ea typeface="Calibri" pitchFamily="34" charset="-122"/>
                <a:cs typeface="Calibri" pitchFamily="34" charset="-120"/>
              </a:rPr>
              <a:t>TODAY AT A GLANCE</a:t>
            </a:r>
            <a:endParaRPr lang="en-US" sz="950" dirty="0"/>
          </a:p>
        </p:txBody>
      </p:sp>
      <p:sp>
        <p:nvSpPr>
          <p:cNvPr id="11" name="Text 9"/>
          <p:cNvSpPr txBox="1"/>
          <p:nvPr/>
        </p:nvSpPr>
        <p:spPr>
          <a:xfrm>
            <a:off x="996696" y="5449824"/>
            <a:ext cx="4297680" cy="502920"/>
          </a:xfrm>
          <a:prstGeom prst="rect">
            <a:avLst/>
          </a:prstGeom>
          <a:noFill/>
          <a:ln/>
        </p:spPr>
        <p:txBody>
          <a:bodyPr wrap="square" lIns="0" tIns="0" rIns="0" bIns="0" rtlCol="0" anchor="ctr"/>
          <a:lstStyle/>
          <a:p>
            <a:pPr marL="0" indent="0">
              <a:lnSpc>
                <a:spcPts val="1800"/>
              </a:lnSpc>
              <a:buNone/>
            </a:pPr>
            <a:r>
              <a:rPr lang="en-US" sz="1300" dirty="0">
                <a:solidFill>
                  <a:srgbClr val="FFFFFF"/>
                </a:solidFill>
                <a:latin typeface="Calibri" pitchFamily="34" charset="0"/>
                <a:ea typeface="Calibri" pitchFamily="34" charset="-122"/>
                <a:cs typeface="Calibri" pitchFamily="34" charset="-120"/>
              </a:rPr>
              <a:t>7 sessions  ·  Comfort break 11.00  ·  Lunch 1.00  ·  Close 3.10</a:t>
            </a:r>
            <a:endParaRPr lang="en-US" sz="1300" dirty="0"/>
          </a:p>
        </p:txBody>
      </p:sp>
      <p:sp>
        <p:nvSpPr>
          <p:cNvPr id="12" name="Shape 10"/>
          <p:cNvSpPr/>
          <p:nvPr/>
        </p:nvSpPr>
        <p:spPr>
          <a:xfrm>
            <a:off x="6263640" y="1024128"/>
            <a:ext cx="5239512" cy="2331720"/>
          </a:xfrm>
          <a:prstGeom prst="roundRect">
            <a:avLst>
              <a:gd name="adj" fmla="val 1569"/>
            </a:avLst>
          </a:prstGeom>
          <a:solidFill>
            <a:srgbClr val="F3F2F8"/>
          </a:solidFill>
          <a:ln w="12700">
            <a:solidFill>
              <a:srgbClr val="F3F2F8"/>
            </a:solidFill>
            <a:prstDash val="solid"/>
          </a:ln>
        </p:spPr>
        <p:txBody>
          <a:bodyPr/>
          <a:lstStyle/>
          <a:p>
            <a:endParaRPr lang="en-GB"/>
          </a:p>
        </p:txBody>
      </p:sp>
      <p:pic>
        <p:nvPicPr>
          <p:cNvPr id="13" name="Image 0" descr="preencoded.png"/>
          <p:cNvPicPr>
            <a:picLocks noChangeAspect="1"/>
          </p:cNvPicPr>
          <p:nvPr/>
        </p:nvPicPr>
        <p:blipFill>
          <a:blip r:embed="rId4"/>
          <a:stretch>
            <a:fillRect/>
          </a:stretch>
        </p:blipFill>
        <p:spPr>
          <a:xfrm>
            <a:off x="6647688" y="1371600"/>
            <a:ext cx="329184" cy="329184"/>
          </a:xfrm>
          <a:prstGeom prst="rect">
            <a:avLst/>
          </a:prstGeom>
        </p:spPr>
      </p:pic>
      <p:sp>
        <p:nvSpPr>
          <p:cNvPr id="14" name="Text 11"/>
          <p:cNvSpPr txBox="1"/>
          <p:nvPr/>
        </p:nvSpPr>
        <p:spPr>
          <a:xfrm>
            <a:off x="7159752" y="1371600"/>
            <a:ext cx="3959352" cy="329184"/>
          </a:xfrm>
          <a:prstGeom prst="rect">
            <a:avLst/>
          </a:prstGeom>
          <a:noFill/>
          <a:ln/>
        </p:spPr>
        <p:txBody>
          <a:bodyPr wrap="square" lIns="0" tIns="0" rIns="0" bIns="0" rtlCol="0" anchor="ctr"/>
          <a:lstStyle/>
          <a:p>
            <a:pPr marL="0" indent="0">
              <a:buNone/>
            </a:pPr>
            <a:r>
              <a:rPr lang="en-US" sz="1700" b="1" dirty="0">
                <a:solidFill>
                  <a:srgbClr val="140342"/>
                </a:solidFill>
                <a:latin typeface="Cambria" pitchFamily="34" charset="0"/>
                <a:ea typeface="Cambria" pitchFamily="34" charset="-122"/>
                <a:cs typeface="Cambria" pitchFamily="34" charset="-120"/>
              </a:rPr>
              <a:t>What I do at Datalaw</a:t>
            </a:r>
            <a:endParaRPr lang="en-US" sz="1700" dirty="0"/>
          </a:p>
        </p:txBody>
      </p:sp>
      <p:sp>
        <p:nvSpPr>
          <p:cNvPr id="15" name="Text 12"/>
          <p:cNvSpPr txBox="1"/>
          <p:nvPr/>
        </p:nvSpPr>
        <p:spPr>
          <a:xfrm>
            <a:off x="6647688" y="1874520"/>
            <a:ext cx="4471416" cy="1280160"/>
          </a:xfrm>
          <a:prstGeom prst="rect">
            <a:avLst/>
          </a:prstGeom>
          <a:noFill/>
          <a:ln/>
        </p:spPr>
        <p:txBody>
          <a:bodyPr wrap="square" lIns="0" tIns="0" rIns="0" bIns="0" rtlCol="0" anchor="t"/>
          <a:lstStyle/>
          <a:p>
            <a:pPr marL="177800" indent="-177800">
              <a:spcAft>
                <a:spcPts val="700"/>
              </a:spcAft>
              <a:buSzPct val="100000"/>
              <a:buChar char="•"/>
            </a:pPr>
            <a:r>
              <a:rPr lang="en-US" sz="1250" dirty="0">
                <a:solidFill>
                  <a:srgbClr val="5B5470"/>
                </a:solidFill>
                <a:latin typeface="Calibri" pitchFamily="34" charset="0"/>
                <a:ea typeface="Calibri" pitchFamily="34" charset="-122"/>
                <a:cs typeface="Calibri" pitchFamily="34" charset="-120"/>
              </a:rPr>
              <a:t>Working with law firms to build apprenticeship routes into their teams</a:t>
            </a:r>
            <a:endParaRPr lang="en-US" sz="1250" dirty="0"/>
          </a:p>
          <a:p>
            <a:pPr marL="177800" indent="-177800">
              <a:spcAft>
                <a:spcPts val="700"/>
              </a:spcAft>
              <a:buSzPct val="100000"/>
              <a:buChar char="•"/>
            </a:pPr>
            <a:r>
              <a:rPr lang="en-US" sz="1250" dirty="0">
                <a:solidFill>
                  <a:srgbClr val="5B5470"/>
                </a:solidFill>
                <a:latin typeface="Calibri" pitchFamily="34" charset="0"/>
                <a:ea typeface="Calibri" pitchFamily="34" charset="-122"/>
                <a:cs typeface="Calibri" pitchFamily="34" charset="-120"/>
              </a:rPr>
              <a:t>Helping firms use the levy — and levy transfer — to fund legal training</a:t>
            </a:r>
            <a:endParaRPr lang="en-US" sz="1250" dirty="0"/>
          </a:p>
          <a:p>
            <a:pPr marL="177800" indent="-177800">
              <a:spcAft>
                <a:spcPts val="700"/>
              </a:spcAft>
              <a:buSzPct val="100000"/>
              <a:buChar char="•"/>
            </a:pPr>
            <a:r>
              <a:rPr lang="en-US" sz="1250" dirty="0">
                <a:solidFill>
                  <a:srgbClr val="5B5470"/>
                </a:solidFill>
                <a:latin typeface="Calibri" pitchFamily="34" charset="0"/>
                <a:ea typeface="Calibri" pitchFamily="34" charset="-122"/>
                <a:cs typeface="Calibri" pitchFamily="34" charset="-120"/>
              </a:rPr>
              <a:t>Growing our conveyancing and residential property apprenticeship provision</a:t>
            </a:r>
            <a:endParaRPr lang="en-US" sz="1250" dirty="0"/>
          </a:p>
        </p:txBody>
      </p:sp>
      <p:sp>
        <p:nvSpPr>
          <p:cNvPr id="16" name="Shape 13"/>
          <p:cNvSpPr/>
          <p:nvPr/>
        </p:nvSpPr>
        <p:spPr>
          <a:xfrm>
            <a:off x="6263640" y="3566160"/>
            <a:ext cx="5239512" cy="2606040"/>
          </a:xfrm>
          <a:prstGeom prst="roundRect">
            <a:avLst>
              <a:gd name="adj" fmla="val 1404"/>
            </a:avLst>
          </a:prstGeom>
          <a:solidFill>
            <a:srgbClr val="F3F2F8"/>
          </a:solidFill>
          <a:ln w="12700">
            <a:solidFill>
              <a:srgbClr val="F3F2F8"/>
            </a:solidFill>
            <a:prstDash val="solid"/>
          </a:ln>
        </p:spPr>
        <p:txBody>
          <a:bodyPr/>
          <a:lstStyle/>
          <a:p>
            <a:endParaRPr lang="en-GB"/>
          </a:p>
        </p:txBody>
      </p:sp>
      <p:pic>
        <p:nvPicPr>
          <p:cNvPr id="17" name="Image 1" descr="preencoded.png"/>
          <p:cNvPicPr>
            <a:picLocks noChangeAspect="1"/>
          </p:cNvPicPr>
          <p:nvPr/>
        </p:nvPicPr>
        <p:blipFill>
          <a:blip r:embed="rId5"/>
          <a:stretch>
            <a:fillRect/>
          </a:stretch>
        </p:blipFill>
        <p:spPr>
          <a:xfrm>
            <a:off x="6647688" y="3913632"/>
            <a:ext cx="329184" cy="329184"/>
          </a:xfrm>
          <a:prstGeom prst="rect">
            <a:avLst/>
          </a:prstGeom>
        </p:spPr>
      </p:pic>
      <p:sp>
        <p:nvSpPr>
          <p:cNvPr id="18" name="Text 14"/>
          <p:cNvSpPr txBox="1"/>
          <p:nvPr/>
        </p:nvSpPr>
        <p:spPr>
          <a:xfrm>
            <a:off x="7159752" y="3913632"/>
            <a:ext cx="3959352" cy="329184"/>
          </a:xfrm>
          <a:prstGeom prst="rect">
            <a:avLst/>
          </a:prstGeom>
          <a:noFill/>
          <a:ln/>
        </p:spPr>
        <p:txBody>
          <a:bodyPr wrap="square" lIns="0" tIns="0" rIns="0" bIns="0" rtlCol="0" anchor="ctr"/>
          <a:lstStyle/>
          <a:p>
            <a:pPr marL="0" indent="0">
              <a:buNone/>
            </a:pPr>
            <a:r>
              <a:rPr lang="en-US" sz="1700" b="1" dirty="0">
                <a:solidFill>
                  <a:srgbClr val="140342"/>
                </a:solidFill>
                <a:latin typeface="Cambria" pitchFamily="34" charset="0"/>
                <a:ea typeface="Cambria" pitchFamily="34" charset="-122"/>
                <a:cs typeface="Cambria" pitchFamily="34" charset="-120"/>
              </a:rPr>
              <a:t>Come and find me today</a:t>
            </a:r>
            <a:endParaRPr lang="en-US" sz="1700" dirty="0"/>
          </a:p>
        </p:txBody>
      </p:sp>
      <p:sp>
        <p:nvSpPr>
          <p:cNvPr id="19" name="Text 15"/>
          <p:cNvSpPr txBox="1"/>
          <p:nvPr/>
        </p:nvSpPr>
        <p:spPr>
          <a:xfrm>
            <a:off x="6647688" y="4416552"/>
            <a:ext cx="4471416" cy="1554480"/>
          </a:xfrm>
          <a:prstGeom prst="rect">
            <a:avLst/>
          </a:prstGeom>
          <a:noFill/>
          <a:ln/>
        </p:spPr>
        <p:txBody>
          <a:bodyPr wrap="square" lIns="0" tIns="0" rIns="0" bIns="0" rtlCol="0" anchor="t"/>
          <a:lstStyle/>
          <a:p>
            <a:pPr marL="177800" indent="-177800">
              <a:spcAft>
                <a:spcPts val="700"/>
              </a:spcAft>
              <a:buSzPct val="100000"/>
              <a:buChar char="•"/>
            </a:pPr>
            <a:r>
              <a:rPr lang="en-US" sz="1250" dirty="0">
                <a:solidFill>
                  <a:srgbClr val="5B5470"/>
                </a:solidFill>
                <a:latin typeface="Calibri" pitchFamily="34" charset="0"/>
                <a:ea typeface="Calibri" pitchFamily="34" charset="-122"/>
                <a:cs typeface="Calibri" pitchFamily="34" charset="-120"/>
              </a:rPr>
              <a:t>Recruiting or upskilling conveyancers — and how an apprenticeship fits</a:t>
            </a:r>
            <a:endParaRPr lang="en-US" sz="1250" dirty="0"/>
          </a:p>
          <a:p>
            <a:pPr marL="177800" indent="-177800">
              <a:spcAft>
                <a:spcPts val="700"/>
              </a:spcAft>
              <a:buSzPct val="100000"/>
              <a:buChar char="•"/>
            </a:pPr>
            <a:r>
              <a:rPr lang="en-US" sz="1250" dirty="0">
                <a:solidFill>
                  <a:srgbClr val="5B5470"/>
                </a:solidFill>
                <a:latin typeface="Calibri" pitchFamily="34" charset="0"/>
                <a:ea typeface="Calibri" pitchFamily="34" charset="-122"/>
                <a:cs typeface="Calibri" pitchFamily="34" charset="-120"/>
              </a:rPr>
              <a:t>The Level 6 Licensed Conveyancer route and our December 2026 cohort</a:t>
            </a:r>
            <a:endParaRPr lang="en-US" sz="1250" dirty="0"/>
          </a:p>
          <a:p>
            <a:pPr marL="177800" indent="-177800">
              <a:spcAft>
                <a:spcPts val="700"/>
              </a:spcAft>
              <a:buSzPct val="100000"/>
              <a:buChar char="•"/>
            </a:pPr>
            <a:r>
              <a:rPr lang="en-US" sz="1250" dirty="0">
                <a:solidFill>
                  <a:srgbClr val="5B5470"/>
                </a:solidFill>
                <a:latin typeface="Calibri" pitchFamily="34" charset="0"/>
                <a:ea typeface="Calibri" pitchFamily="34" charset="-122"/>
                <a:cs typeface="Calibri" pitchFamily="34" charset="-120"/>
              </a:rPr>
              <a:t>Whether apprenticeship funding could cover training you already pay for</a:t>
            </a:r>
            <a:endParaRPr lang="en-US" sz="12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a:blip r:embed="rId3"/>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685800" y="548640"/>
            <a:ext cx="6858000" cy="237744"/>
          </a:xfrm>
          <a:prstGeom prst="rect">
            <a:avLst/>
          </a:prstGeom>
          <a:noFill/>
          <a:ln/>
        </p:spPr>
        <p:txBody>
          <a:bodyPr wrap="square" lIns="0" tIns="0" rIns="0" bIns="0" rtlCol="0" anchor="ctr"/>
          <a:lstStyle/>
          <a:p>
            <a:pPr marL="0" indent="0">
              <a:buNone/>
            </a:pPr>
            <a:r>
              <a:rPr lang="en-US" sz="1050" b="1" kern="0" spc="220" dirty="0">
                <a:solidFill>
                  <a:srgbClr val="00E988"/>
                </a:solidFill>
                <a:latin typeface="Calibri" pitchFamily="34" charset="0"/>
                <a:ea typeface="Calibri" pitchFamily="34" charset="-122"/>
                <a:cs typeface="Calibri" pitchFamily="34" charset="-120"/>
              </a:rPr>
              <a:t>BEFORE WE BEGIN</a:t>
            </a:r>
            <a:endParaRPr lang="en-US" sz="1050" dirty="0"/>
          </a:p>
        </p:txBody>
      </p:sp>
      <p:sp>
        <p:nvSpPr>
          <p:cNvPr id="3" name="Text 1"/>
          <p:cNvSpPr txBox="1"/>
          <p:nvPr/>
        </p:nvSpPr>
        <p:spPr>
          <a:xfrm>
            <a:off x="685800" y="868680"/>
            <a:ext cx="10789920" cy="566928"/>
          </a:xfrm>
          <a:prstGeom prst="rect">
            <a:avLst/>
          </a:prstGeom>
          <a:noFill/>
          <a:ln/>
        </p:spPr>
        <p:txBody>
          <a:bodyPr wrap="square" lIns="0" tIns="0" rIns="0" bIns="0" rtlCol="0" anchor="ctr"/>
          <a:lstStyle/>
          <a:p>
            <a:pPr marL="0" indent="0">
              <a:buNone/>
            </a:pPr>
            <a:r>
              <a:rPr lang="en-US" sz="3300" b="1" dirty="0">
                <a:solidFill>
                  <a:srgbClr val="FFFFFF"/>
                </a:solidFill>
                <a:latin typeface="Cambria" pitchFamily="34" charset="0"/>
                <a:ea typeface="Cambria" pitchFamily="34" charset="-122"/>
                <a:cs typeface="Cambria" pitchFamily="34" charset="-120"/>
              </a:rPr>
              <a:t>Housekeeping</a:t>
            </a:r>
            <a:endParaRPr lang="en-US" sz="3300" dirty="0"/>
          </a:p>
        </p:txBody>
      </p:sp>
      <p:sp>
        <p:nvSpPr>
          <p:cNvPr id="4" name="Shape 2"/>
          <p:cNvSpPr/>
          <p:nvPr/>
        </p:nvSpPr>
        <p:spPr>
          <a:xfrm>
            <a:off x="685800" y="1719072"/>
            <a:ext cx="3438144" cy="2057400"/>
          </a:xfrm>
          <a:prstGeom prst="roundRect">
            <a:avLst>
              <a:gd name="adj" fmla="val 1778"/>
            </a:avLst>
          </a:prstGeom>
          <a:solidFill>
            <a:srgbClr val="F3F2F8"/>
          </a:solidFill>
          <a:ln w="12700">
            <a:solidFill>
              <a:srgbClr val="F3F2F8"/>
            </a:solidFill>
            <a:prstDash val="solid"/>
          </a:ln>
        </p:spPr>
        <p:txBody>
          <a:bodyPr/>
          <a:lstStyle/>
          <a:p>
            <a:endParaRPr lang="en-GB"/>
          </a:p>
        </p:txBody>
      </p:sp>
      <p:pic>
        <p:nvPicPr>
          <p:cNvPr id="5" name="Image 0" descr="preencoded.png"/>
          <p:cNvPicPr>
            <a:picLocks noChangeAspect="1"/>
          </p:cNvPicPr>
          <p:nvPr/>
        </p:nvPicPr>
        <p:blipFill>
          <a:blip r:embed="rId4"/>
          <a:stretch>
            <a:fillRect/>
          </a:stretch>
        </p:blipFill>
        <p:spPr>
          <a:xfrm>
            <a:off x="978408" y="1993392"/>
            <a:ext cx="347472" cy="347472"/>
          </a:xfrm>
          <a:prstGeom prst="rect">
            <a:avLst/>
          </a:prstGeom>
        </p:spPr>
      </p:pic>
      <p:sp>
        <p:nvSpPr>
          <p:cNvPr id="6" name="Text 3"/>
          <p:cNvSpPr txBox="1"/>
          <p:nvPr/>
        </p:nvSpPr>
        <p:spPr>
          <a:xfrm>
            <a:off x="978408" y="2468880"/>
            <a:ext cx="2852928" cy="548640"/>
          </a:xfrm>
          <a:prstGeom prst="rect">
            <a:avLst/>
          </a:prstGeom>
          <a:noFill/>
          <a:ln/>
        </p:spPr>
        <p:txBody>
          <a:bodyPr wrap="square" lIns="0" tIns="0" rIns="0" bIns="0" rtlCol="0" anchor="ctr"/>
          <a:lstStyle/>
          <a:p>
            <a:pPr marL="0" indent="0">
              <a:buNone/>
            </a:pPr>
            <a:r>
              <a:rPr lang="en-US" sz="1500" b="1" dirty="0">
                <a:solidFill>
                  <a:srgbClr val="140342"/>
                </a:solidFill>
                <a:latin typeface="Cambria" pitchFamily="34" charset="0"/>
                <a:ea typeface="Cambria" pitchFamily="34" charset="-122"/>
                <a:cs typeface="Cambria" pitchFamily="34" charset="-120"/>
              </a:rPr>
              <a:t>Fire alarm</a:t>
            </a:r>
            <a:endParaRPr lang="en-US" sz="1500" dirty="0"/>
          </a:p>
        </p:txBody>
      </p:sp>
      <p:sp>
        <p:nvSpPr>
          <p:cNvPr id="7" name="Text 4"/>
          <p:cNvSpPr txBox="1"/>
          <p:nvPr/>
        </p:nvSpPr>
        <p:spPr>
          <a:xfrm>
            <a:off x="978408" y="2889504"/>
            <a:ext cx="2852928" cy="777240"/>
          </a:xfrm>
          <a:prstGeom prst="rect">
            <a:avLst/>
          </a:prstGeom>
          <a:noFill/>
          <a:ln/>
        </p:spPr>
        <p:txBody>
          <a:bodyPr wrap="square" lIns="0" tIns="0" rIns="0" bIns="0" rtlCol="0" anchor="ctr"/>
          <a:lstStyle/>
          <a:p>
            <a:pPr marL="0" indent="0">
              <a:lnSpc>
                <a:spcPts val="1400"/>
              </a:lnSpc>
              <a:buNone/>
            </a:pPr>
            <a:r>
              <a:rPr lang="en-US" sz="1100" dirty="0">
                <a:solidFill>
                  <a:srgbClr val="5B5470"/>
                </a:solidFill>
                <a:latin typeface="Calibri" pitchFamily="34" charset="0"/>
                <a:ea typeface="Calibri" pitchFamily="34" charset="-122"/>
                <a:cs typeface="Calibri" pitchFamily="34" charset="-120"/>
              </a:rPr>
              <a:t>There is no planned fire alarm test or drill today. If the alarm sounds, please treat it as real — follow venue staff, leave by the nearest exit and do not use the lifts.</a:t>
            </a:r>
            <a:endParaRPr lang="en-US" sz="1100" dirty="0"/>
          </a:p>
        </p:txBody>
      </p:sp>
      <p:sp>
        <p:nvSpPr>
          <p:cNvPr id="8" name="Shape 5"/>
          <p:cNvSpPr/>
          <p:nvPr/>
        </p:nvSpPr>
        <p:spPr>
          <a:xfrm>
            <a:off x="4361688" y="1719072"/>
            <a:ext cx="3438144" cy="2057400"/>
          </a:xfrm>
          <a:prstGeom prst="roundRect">
            <a:avLst>
              <a:gd name="adj" fmla="val 1778"/>
            </a:avLst>
          </a:prstGeom>
          <a:solidFill>
            <a:srgbClr val="F3F2F8"/>
          </a:solidFill>
          <a:ln w="12700">
            <a:solidFill>
              <a:srgbClr val="F3F2F8"/>
            </a:solidFill>
            <a:prstDash val="solid"/>
          </a:ln>
        </p:spPr>
        <p:txBody>
          <a:bodyPr/>
          <a:lstStyle/>
          <a:p>
            <a:endParaRPr lang="en-GB"/>
          </a:p>
        </p:txBody>
      </p:sp>
      <p:pic>
        <p:nvPicPr>
          <p:cNvPr id="9" name="Image 1" descr="preencoded.png"/>
          <p:cNvPicPr>
            <a:picLocks noChangeAspect="1"/>
          </p:cNvPicPr>
          <p:nvPr/>
        </p:nvPicPr>
        <p:blipFill>
          <a:blip r:embed="rId5"/>
          <a:stretch>
            <a:fillRect/>
          </a:stretch>
        </p:blipFill>
        <p:spPr>
          <a:xfrm>
            <a:off x="4654296" y="1993392"/>
            <a:ext cx="347472" cy="347472"/>
          </a:xfrm>
          <a:prstGeom prst="rect">
            <a:avLst/>
          </a:prstGeom>
        </p:spPr>
      </p:pic>
      <p:sp>
        <p:nvSpPr>
          <p:cNvPr id="10" name="Text 6"/>
          <p:cNvSpPr txBox="1"/>
          <p:nvPr/>
        </p:nvSpPr>
        <p:spPr>
          <a:xfrm>
            <a:off x="4654296" y="2468880"/>
            <a:ext cx="2852928" cy="548640"/>
          </a:xfrm>
          <a:prstGeom prst="rect">
            <a:avLst/>
          </a:prstGeom>
          <a:noFill/>
          <a:ln/>
        </p:spPr>
        <p:txBody>
          <a:bodyPr wrap="square" lIns="0" tIns="0" rIns="0" bIns="0" rtlCol="0" anchor="ctr"/>
          <a:lstStyle/>
          <a:p>
            <a:pPr marL="0" indent="0">
              <a:buNone/>
            </a:pPr>
            <a:r>
              <a:rPr lang="en-US" sz="1500" b="1" dirty="0">
                <a:solidFill>
                  <a:srgbClr val="140342"/>
                </a:solidFill>
                <a:latin typeface="Cambria" pitchFamily="34" charset="0"/>
                <a:ea typeface="Cambria" pitchFamily="34" charset="-122"/>
                <a:cs typeface="Cambria" pitchFamily="34" charset="-120"/>
              </a:rPr>
              <a:t>Comfort break — 11.00 to 11.30</a:t>
            </a:r>
            <a:endParaRPr lang="en-US" sz="1500" dirty="0"/>
          </a:p>
        </p:txBody>
      </p:sp>
      <p:sp>
        <p:nvSpPr>
          <p:cNvPr id="11" name="Text 7"/>
          <p:cNvSpPr txBox="1"/>
          <p:nvPr/>
        </p:nvSpPr>
        <p:spPr>
          <a:xfrm>
            <a:off x="4654296" y="2889504"/>
            <a:ext cx="2852928" cy="777240"/>
          </a:xfrm>
          <a:prstGeom prst="rect">
            <a:avLst/>
          </a:prstGeom>
          <a:noFill/>
          <a:ln/>
        </p:spPr>
        <p:txBody>
          <a:bodyPr wrap="square" lIns="0" tIns="0" rIns="0" bIns="0" rtlCol="0" anchor="ctr"/>
          <a:lstStyle/>
          <a:p>
            <a:pPr marL="0" indent="0">
              <a:lnSpc>
                <a:spcPts val="1400"/>
              </a:lnSpc>
              <a:buNone/>
            </a:pPr>
            <a:r>
              <a:rPr lang="en-US" sz="1100" dirty="0">
                <a:solidFill>
                  <a:srgbClr val="5B5470"/>
                </a:solidFill>
                <a:latin typeface="Calibri" pitchFamily="34" charset="0"/>
                <a:ea typeface="Calibri" pitchFamily="34" charset="-122"/>
                <a:cs typeface="Calibri" pitchFamily="34" charset="-120"/>
              </a:rPr>
              <a:t>A full half hour, with refreshments provided. Please be back in your seats for 11.30 so we can start on time.</a:t>
            </a:r>
            <a:endParaRPr lang="en-US" sz="1100" dirty="0"/>
          </a:p>
        </p:txBody>
      </p:sp>
      <p:sp>
        <p:nvSpPr>
          <p:cNvPr id="12" name="Shape 8"/>
          <p:cNvSpPr/>
          <p:nvPr/>
        </p:nvSpPr>
        <p:spPr>
          <a:xfrm>
            <a:off x="8037576" y="1719072"/>
            <a:ext cx="3438144" cy="2057400"/>
          </a:xfrm>
          <a:prstGeom prst="roundRect">
            <a:avLst>
              <a:gd name="adj" fmla="val 1778"/>
            </a:avLst>
          </a:prstGeom>
          <a:solidFill>
            <a:srgbClr val="F3F2F8"/>
          </a:solidFill>
          <a:ln w="12700">
            <a:solidFill>
              <a:srgbClr val="F3F2F8"/>
            </a:solidFill>
            <a:prstDash val="solid"/>
          </a:ln>
        </p:spPr>
        <p:txBody>
          <a:bodyPr/>
          <a:lstStyle/>
          <a:p>
            <a:endParaRPr lang="en-GB"/>
          </a:p>
        </p:txBody>
      </p:sp>
      <p:pic>
        <p:nvPicPr>
          <p:cNvPr id="13" name="Image 2" descr="preencoded.png"/>
          <p:cNvPicPr>
            <a:picLocks noChangeAspect="1"/>
          </p:cNvPicPr>
          <p:nvPr/>
        </p:nvPicPr>
        <p:blipFill>
          <a:blip r:embed="rId6"/>
          <a:stretch>
            <a:fillRect/>
          </a:stretch>
        </p:blipFill>
        <p:spPr>
          <a:xfrm>
            <a:off x="8330184" y="1993392"/>
            <a:ext cx="347472" cy="347472"/>
          </a:xfrm>
          <a:prstGeom prst="rect">
            <a:avLst/>
          </a:prstGeom>
        </p:spPr>
      </p:pic>
      <p:sp>
        <p:nvSpPr>
          <p:cNvPr id="14" name="Text 9"/>
          <p:cNvSpPr txBox="1"/>
          <p:nvPr/>
        </p:nvSpPr>
        <p:spPr>
          <a:xfrm>
            <a:off x="8330184" y="2468880"/>
            <a:ext cx="2852928" cy="548640"/>
          </a:xfrm>
          <a:prstGeom prst="rect">
            <a:avLst/>
          </a:prstGeom>
          <a:noFill/>
          <a:ln/>
        </p:spPr>
        <p:txBody>
          <a:bodyPr wrap="square" lIns="0" tIns="0" rIns="0" bIns="0" rtlCol="0" anchor="ctr"/>
          <a:lstStyle/>
          <a:p>
            <a:pPr marL="0" indent="0">
              <a:buNone/>
            </a:pPr>
            <a:r>
              <a:rPr lang="en-US" sz="1500" b="1" dirty="0">
                <a:solidFill>
                  <a:srgbClr val="140342"/>
                </a:solidFill>
                <a:latin typeface="Cambria" pitchFamily="34" charset="0"/>
                <a:ea typeface="Cambria" pitchFamily="34" charset="-122"/>
                <a:cs typeface="Cambria" pitchFamily="34" charset="-120"/>
              </a:rPr>
              <a:t>Lunch — 1.00 to 1.45</a:t>
            </a:r>
            <a:endParaRPr lang="en-US" sz="1500" dirty="0"/>
          </a:p>
        </p:txBody>
      </p:sp>
      <p:sp>
        <p:nvSpPr>
          <p:cNvPr id="15" name="Text 10"/>
          <p:cNvSpPr txBox="1"/>
          <p:nvPr/>
        </p:nvSpPr>
        <p:spPr>
          <a:xfrm>
            <a:off x="8330184" y="2889504"/>
            <a:ext cx="2852928" cy="777240"/>
          </a:xfrm>
          <a:prstGeom prst="rect">
            <a:avLst/>
          </a:prstGeom>
          <a:noFill/>
          <a:ln/>
        </p:spPr>
        <p:txBody>
          <a:bodyPr wrap="square" lIns="0" tIns="0" rIns="0" bIns="0" rtlCol="0" anchor="ctr"/>
          <a:lstStyle/>
          <a:p>
            <a:pPr marL="0" indent="0">
              <a:lnSpc>
                <a:spcPts val="1400"/>
              </a:lnSpc>
              <a:buNone/>
            </a:pPr>
            <a:r>
              <a:rPr lang="en-US" sz="1100" dirty="0">
                <a:solidFill>
                  <a:srgbClr val="5B5470"/>
                </a:solidFill>
                <a:latin typeface="Calibri" pitchFamily="34" charset="0"/>
                <a:ea typeface="Calibri" pitchFamily="34" charset="-122"/>
                <a:cs typeface="Calibri" pitchFamily="34" charset="-120"/>
              </a:rPr>
              <a:t>A Gino's buffet lunch is provided, with time for networking. Back in the room for 1.45 for HM Land Registry.</a:t>
            </a:r>
            <a:endParaRPr lang="en-US" sz="1100" dirty="0"/>
          </a:p>
        </p:txBody>
      </p:sp>
      <p:sp>
        <p:nvSpPr>
          <p:cNvPr id="16" name="Shape 11"/>
          <p:cNvSpPr/>
          <p:nvPr/>
        </p:nvSpPr>
        <p:spPr>
          <a:xfrm>
            <a:off x="685800" y="4032504"/>
            <a:ext cx="3438144" cy="2057400"/>
          </a:xfrm>
          <a:prstGeom prst="roundRect">
            <a:avLst>
              <a:gd name="adj" fmla="val 1778"/>
            </a:avLst>
          </a:prstGeom>
          <a:solidFill>
            <a:srgbClr val="F3F2F8"/>
          </a:solidFill>
          <a:ln w="12700">
            <a:solidFill>
              <a:srgbClr val="F3F2F8"/>
            </a:solidFill>
            <a:prstDash val="solid"/>
          </a:ln>
        </p:spPr>
        <p:txBody>
          <a:bodyPr/>
          <a:lstStyle/>
          <a:p>
            <a:endParaRPr lang="en-GB"/>
          </a:p>
        </p:txBody>
      </p:sp>
      <p:pic>
        <p:nvPicPr>
          <p:cNvPr id="17" name="Image 3" descr="preencoded.png"/>
          <p:cNvPicPr>
            <a:picLocks noChangeAspect="1"/>
          </p:cNvPicPr>
          <p:nvPr/>
        </p:nvPicPr>
        <p:blipFill>
          <a:blip r:embed="rId7"/>
          <a:stretch>
            <a:fillRect/>
          </a:stretch>
        </p:blipFill>
        <p:spPr>
          <a:xfrm>
            <a:off x="978408" y="4306824"/>
            <a:ext cx="347472" cy="347472"/>
          </a:xfrm>
          <a:prstGeom prst="rect">
            <a:avLst/>
          </a:prstGeom>
        </p:spPr>
      </p:pic>
      <p:sp>
        <p:nvSpPr>
          <p:cNvPr id="18" name="Text 12"/>
          <p:cNvSpPr txBox="1"/>
          <p:nvPr/>
        </p:nvSpPr>
        <p:spPr>
          <a:xfrm>
            <a:off x="978408" y="4782312"/>
            <a:ext cx="2852928" cy="548640"/>
          </a:xfrm>
          <a:prstGeom prst="rect">
            <a:avLst/>
          </a:prstGeom>
          <a:noFill/>
          <a:ln/>
        </p:spPr>
        <p:txBody>
          <a:bodyPr wrap="square" lIns="0" tIns="0" rIns="0" bIns="0" rtlCol="0" anchor="ctr"/>
          <a:lstStyle/>
          <a:p>
            <a:pPr marL="0" indent="0">
              <a:buNone/>
            </a:pPr>
            <a:r>
              <a:rPr lang="en-US" sz="1500" b="1" dirty="0">
                <a:solidFill>
                  <a:srgbClr val="140342"/>
                </a:solidFill>
                <a:latin typeface="Cambria" pitchFamily="34" charset="0"/>
                <a:ea typeface="Cambria" pitchFamily="34" charset="-122"/>
                <a:cs typeface="Cambria" pitchFamily="34" charset="-120"/>
              </a:rPr>
              <a:t>Finish — around 3.10pm</a:t>
            </a:r>
            <a:endParaRPr lang="en-US" sz="1500" dirty="0"/>
          </a:p>
        </p:txBody>
      </p:sp>
      <p:sp>
        <p:nvSpPr>
          <p:cNvPr id="19" name="Text 13"/>
          <p:cNvSpPr txBox="1"/>
          <p:nvPr/>
        </p:nvSpPr>
        <p:spPr>
          <a:xfrm>
            <a:off x="978408" y="5202936"/>
            <a:ext cx="2852928" cy="777240"/>
          </a:xfrm>
          <a:prstGeom prst="rect">
            <a:avLst/>
          </a:prstGeom>
          <a:noFill/>
          <a:ln/>
        </p:spPr>
        <p:txBody>
          <a:bodyPr wrap="square" lIns="0" tIns="0" rIns="0" bIns="0" rtlCol="0" anchor="ctr"/>
          <a:lstStyle/>
          <a:p>
            <a:pPr marL="0" indent="0">
              <a:lnSpc>
                <a:spcPts val="1400"/>
              </a:lnSpc>
              <a:buNone/>
            </a:pPr>
            <a:r>
              <a:rPr lang="en-US" sz="1100" dirty="0">
                <a:solidFill>
                  <a:srgbClr val="5B5470"/>
                </a:solidFill>
                <a:latin typeface="Calibri" pitchFamily="34" charset="0"/>
                <a:ea typeface="Calibri" pitchFamily="34" charset="-122"/>
                <a:cs typeface="Calibri" pitchFamily="34" charset="-120"/>
              </a:rPr>
              <a:t>We close with a summary and thanks at 3.05, finishing at approximately 3.10pm. The room is ours until 5pm if you'd like to stay and network.</a:t>
            </a:r>
            <a:endParaRPr lang="en-US" sz="1100" dirty="0"/>
          </a:p>
        </p:txBody>
      </p:sp>
      <p:sp>
        <p:nvSpPr>
          <p:cNvPr id="20" name="Shape 14"/>
          <p:cNvSpPr/>
          <p:nvPr/>
        </p:nvSpPr>
        <p:spPr>
          <a:xfrm>
            <a:off x="4361688" y="4032504"/>
            <a:ext cx="3438144" cy="2057400"/>
          </a:xfrm>
          <a:prstGeom prst="roundRect">
            <a:avLst>
              <a:gd name="adj" fmla="val 1778"/>
            </a:avLst>
          </a:prstGeom>
          <a:solidFill>
            <a:srgbClr val="F3F2F8"/>
          </a:solidFill>
          <a:ln w="12700">
            <a:solidFill>
              <a:srgbClr val="F3F2F8"/>
            </a:solidFill>
            <a:prstDash val="solid"/>
          </a:ln>
        </p:spPr>
        <p:txBody>
          <a:bodyPr/>
          <a:lstStyle/>
          <a:p>
            <a:endParaRPr lang="en-GB"/>
          </a:p>
        </p:txBody>
      </p:sp>
      <p:pic>
        <p:nvPicPr>
          <p:cNvPr id="21" name="Image 4" descr="preencoded.png"/>
          <p:cNvPicPr>
            <a:picLocks noChangeAspect="1"/>
          </p:cNvPicPr>
          <p:nvPr/>
        </p:nvPicPr>
        <p:blipFill>
          <a:blip r:embed="rId8"/>
          <a:stretch>
            <a:fillRect/>
          </a:stretch>
        </p:blipFill>
        <p:spPr>
          <a:xfrm>
            <a:off x="4654296" y="4306824"/>
            <a:ext cx="347472" cy="347472"/>
          </a:xfrm>
          <a:prstGeom prst="rect">
            <a:avLst/>
          </a:prstGeom>
        </p:spPr>
      </p:pic>
      <p:sp>
        <p:nvSpPr>
          <p:cNvPr id="22" name="Text 15"/>
          <p:cNvSpPr txBox="1"/>
          <p:nvPr/>
        </p:nvSpPr>
        <p:spPr>
          <a:xfrm>
            <a:off x="4654296" y="4782312"/>
            <a:ext cx="2852928" cy="548640"/>
          </a:xfrm>
          <a:prstGeom prst="rect">
            <a:avLst/>
          </a:prstGeom>
          <a:noFill/>
          <a:ln/>
        </p:spPr>
        <p:txBody>
          <a:bodyPr wrap="square" lIns="0" tIns="0" rIns="0" bIns="0" rtlCol="0" anchor="ctr"/>
          <a:lstStyle/>
          <a:p>
            <a:pPr marL="0" indent="0">
              <a:buNone/>
            </a:pPr>
            <a:r>
              <a:rPr lang="en-US" sz="1500" b="1" dirty="0">
                <a:solidFill>
                  <a:srgbClr val="140342"/>
                </a:solidFill>
                <a:latin typeface="Cambria" pitchFamily="34" charset="0"/>
                <a:ea typeface="Cambria" pitchFamily="34" charset="-122"/>
                <a:cs typeface="Cambria" pitchFamily="34" charset="-120"/>
              </a:rPr>
              <a:t>Questions</a:t>
            </a:r>
            <a:endParaRPr lang="en-US" sz="1500" dirty="0"/>
          </a:p>
        </p:txBody>
      </p:sp>
      <p:sp>
        <p:nvSpPr>
          <p:cNvPr id="23" name="Text 16"/>
          <p:cNvSpPr txBox="1"/>
          <p:nvPr/>
        </p:nvSpPr>
        <p:spPr>
          <a:xfrm>
            <a:off x="4654296" y="5202936"/>
            <a:ext cx="2852928" cy="777240"/>
          </a:xfrm>
          <a:prstGeom prst="rect">
            <a:avLst/>
          </a:prstGeom>
          <a:noFill/>
          <a:ln/>
        </p:spPr>
        <p:txBody>
          <a:bodyPr wrap="square" lIns="0" tIns="0" rIns="0" bIns="0" rtlCol="0" anchor="ctr"/>
          <a:lstStyle/>
          <a:p>
            <a:pPr marL="0" indent="0">
              <a:lnSpc>
                <a:spcPts val="1400"/>
              </a:lnSpc>
              <a:buNone/>
            </a:pPr>
            <a:r>
              <a:rPr lang="en-US" sz="1100" dirty="0">
                <a:solidFill>
                  <a:srgbClr val="5B5470"/>
                </a:solidFill>
                <a:latin typeface="Calibri" pitchFamily="34" charset="0"/>
                <a:ea typeface="Calibri" pitchFamily="34" charset="-122"/>
                <a:cs typeface="Calibri" pitchFamily="34" charset="-120"/>
              </a:rPr>
              <a:t>Questions are taken at the end of each session. If we run short of time, every speaker is happy to be approached in the breaks.</a:t>
            </a:r>
            <a:endParaRPr lang="en-US" sz="1100" dirty="0"/>
          </a:p>
        </p:txBody>
      </p:sp>
      <p:sp>
        <p:nvSpPr>
          <p:cNvPr id="24" name="Shape 17"/>
          <p:cNvSpPr/>
          <p:nvPr/>
        </p:nvSpPr>
        <p:spPr>
          <a:xfrm>
            <a:off x="8037576" y="4032504"/>
            <a:ext cx="3438144" cy="2057400"/>
          </a:xfrm>
          <a:prstGeom prst="roundRect">
            <a:avLst>
              <a:gd name="adj" fmla="val 1778"/>
            </a:avLst>
          </a:prstGeom>
          <a:solidFill>
            <a:srgbClr val="F3F2F8"/>
          </a:solidFill>
          <a:ln w="12700">
            <a:solidFill>
              <a:srgbClr val="F3F2F8"/>
            </a:solidFill>
            <a:prstDash val="solid"/>
          </a:ln>
        </p:spPr>
        <p:txBody>
          <a:bodyPr/>
          <a:lstStyle/>
          <a:p>
            <a:endParaRPr lang="en-GB"/>
          </a:p>
        </p:txBody>
      </p:sp>
      <p:pic>
        <p:nvPicPr>
          <p:cNvPr id="25" name="Image 5" descr="preencoded.png"/>
          <p:cNvPicPr>
            <a:picLocks noChangeAspect="1"/>
          </p:cNvPicPr>
          <p:nvPr/>
        </p:nvPicPr>
        <p:blipFill>
          <a:blip r:embed="rId9"/>
          <a:stretch>
            <a:fillRect/>
          </a:stretch>
        </p:blipFill>
        <p:spPr>
          <a:xfrm>
            <a:off x="8330184" y="4306824"/>
            <a:ext cx="347472" cy="347472"/>
          </a:xfrm>
          <a:prstGeom prst="rect">
            <a:avLst/>
          </a:prstGeom>
        </p:spPr>
      </p:pic>
      <p:sp>
        <p:nvSpPr>
          <p:cNvPr id="26" name="Text 18"/>
          <p:cNvSpPr txBox="1"/>
          <p:nvPr/>
        </p:nvSpPr>
        <p:spPr>
          <a:xfrm>
            <a:off x="8330184" y="4782312"/>
            <a:ext cx="2852928" cy="548640"/>
          </a:xfrm>
          <a:prstGeom prst="rect">
            <a:avLst/>
          </a:prstGeom>
          <a:noFill/>
          <a:ln/>
        </p:spPr>
        <p:txBody>
          <a:bodyPr wrap="square" lIns="0" tIns="0" rIns="0" bIns="0" rtlCol="0" anchor="ctr"/>
          <a:lstStyle/>
          <a:p>
            <a:pPr marL="0" indent="0">
              <a:buNone/>
            </a:pPr>
            <a:r>
              <a:rPr lang="en-US" sz="1500" b="1" dirty="0">
                <a:solidFill>
                  <a:srgbClr val="140342"/>
                </a:solidFill>
                <a:latin typeface="Cambria" pitchFamily="34" charset="0"/>
                <a:ea typeface="Cambria" pitchFamily="34" charset="-122"/>
                <a:cs typeface="Cambria" pitchFamily="34" charset="-120"/>
              </a:rPr>
              <a:t>The room &amp; your phone</a:t>
            </a:r>
            <a:endParaRPr lang="en-US" sz="1500" dirty="0"/>
          </a:p>
        </p:txBody>
      </p:sp>
      <p:sp>
        <p:nvSpPr>
          <p:cNvPr id="27" name="Text 19"/>
          <p:cNvSpPr txBox="1"/>
          <p:nvPr/>
        </p:nvSpPr>
        <p:spPr>
          <a:xfrm>
            <a:off x="8330184" y="5202936"/>
            <a:ext cx="2852928" cy="777240"/>
          </a:xfrm>
          <a:prstGeom prst="rect">
            <a:avLst/>
          </a:prstGeom>
          <a:noFill/>
          <a:ln/>
        </p:spPr>
        <p:txBody>
          <a:bodyPr wrap="square" lIns="0" tIns="0" rIns="0" bIns="0" rtlCol="0" anchor="ctr"/>
          <a:lstStyle/>
          <a:p>
            <a:pPr marL="0" indent="0">
              <a:lnSpc>
                <a:spcPts val="1400"/>
              </a:lnSpc>
              <a:buNone/>
            </a:pPr>
            <a:r>
              <a:rPr lang="en-US" sz="1100" dirty="0">
                <a:solidFill>
                  <a:srgbClr val="5B5470"/>
                </a:solidFill>
                <a:latin typeface="Calibri" pitchFamily="34" charset="0"/>
                <a:ea typeface="Calibri" pitchFamily="34" charset="-122"/>
                <a:cs typeface="Calibri" pitchFamily="34" charset="-120"/>
              </a:rPr>
              <a:t>Headline 2 &amp; 3 at INNSiDE by Meliá, Old Hall Street, Liverpool. Facilities are just outside. Please switch phones to silent — and if you must take a call, do slip out.</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blipFill>
          <a:blip r:embed="rId3"/>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685800" y="548640"/>
            <a:ext cx="6858000" cy="237744"/>
          </a:xfrm>
          <a:prstGeom prst="rect">
            <a:avLst/>
          </a:prstGeom>
          <a:noFill/>
          <a:ln/>
        </p:spPr>
        <p:txBody>
          <a:bodyPr wrap="square" lIns="0" tIns="0" rIns="0" bIns="0" rtlCol="0" anchor="ctr"/>
          <a:lstStyle/>
          <a:p>
            <a:pPr marL="0" indent="0">
              <a:buNone/>
            </a:pPr>
            <a:r>
              <a:rPr lang="en-US" sz="1050" b="1" kern="0" spc="220" dirty="0">
                <a:solidFill>
                  <a:srgbClr val="00E988"/>
                </a:solidFill>
                <a:latin typeface="Calibri" pitchFamily="34" charset="0"/>
                <a:ea typeface="Calibri" pitchFamily="34" charset="-122"/>
                <a:cs typeface="Calibri" pitchFamily="34" charset="-120"/>
              </a:rPr>
              <a:t>9.40 – 9.45  ·  BEFORE OUR FIRST SPEAKER</a:t>
            </a:r>
            <a:endParaRPr lang="en-US" sz="1050" dirty="0"/>
          </a:p>
        </p:txBody>
      </p:sp>
      <p:sp>
        <p:nvSpPr>
          <p:cNvPr id="3" name="Text 1"/>
          <p:cNvSpPr txBox="1"/>
          <p:nvPr/>
        </p:nvSpPr>
        <p:spPr>
          <a:xfrm>
            <a:off x="685800" y="868680"/>
            <a:ext cx="7863840" cy="1005840"/>
          </a:xfrm>
          <a:prstGeom prst="rect">
            <a:avLst/>
          </a:prstGeom>
          <a:noFill/>
          <a:ln/>
        </p:spPr>
        <p:txBody>
          <a:bodyPr wrap="square" lIns="0" tIns="0" rIns="0" bIns="0" rtlCol="0" anchor="ctr"/>
          <a:lstStyle/>
          <a:p>
            <a:pPr marL="0" indent="0">
              <a:lnSpc>
                <a:spcPts val="3500"/>
              </a:lnSpc>
              <a:buNone/>
            </a:pPr>
            <a:r>
              <a:rPr lang="en-US" sz="3000" b="1" dirty="0">
                <a:solidFill>
                  <a:srgbClr val="FFFFFF"/>
                </a:solidFill>
                <a:latin typeface="Cambria" pitchFamily="34" charset="0"/>
                <a:ea typeface="Cambria" pitchFamily="34" charset="-122"/>
                <a:cs typeface="Cambria" pitchFamily="34" charset="-120"/>
              </a:rPr>
              <a:t>Licensed Conveyancer or</a:t>
            </a:r>
            <a:endParaRPr lang="en-US" sz="3000" dirty="0"/>
          </a:p>
          <a:p>
            <a:pPr marL="0" indent="0">
              <a:lnSpc>
                <a:spcPts val="3500"/>
              </a:lnSpc>
              <a:buNone/>
            </a:pPr>
            <a:r>
              <a:rPr lang="en-US" sz="3000" b="1" dirty="0">
                <a:solidFill>
                  <a:srgbClr val="FFFFFF"/>
                </a:solidFill>
                <a:latin typeface="Cambria" pitchFamily="34" charset="0"/>
                <a:ea typeface="Cambria" pitchFamily="34" charset="-122"/>
                <a:cs typeface="Cambria" pitchFamily="34" charset="-120"/>
              </a:rPr>
              <a:t>Licensed Probate Practitioner</a:t>
            </a:r>
            <a:endParaRPr lang="en-US" sz="3000" dirty="0"/>
          </a:p>
        </p:txBody>
      </p:sp>
      <p:sp>
        <p:nvSpPr>
          <p:cNvPr id="4" name="Text 2"/>
          <p:cNvSpPr txBox="1"/>
          <p:nvPr/>
        </p:nvSpPr>
        <p:spPr>
          <a:xfrm>
            <a:off x="685800" y="1901952"/>
            <a:ext cx="8595360" cy="274320"/>
          </a:xfrm>
          <a:prstGeom prst="rect">
            <a:avLst/>
          </a:prstGeom>
          <a:noFill/>
          <a:ln/>
        </p:spPr>
        <p:txBody>
          <a:bodyPr wrap="square" lIns="0" tIns="0" rIns="0" bIns="0" rtlCol="0" anchor="ctr"/>
          <a:lstStyle/>
          <a:p>
            <a:pPr marL="0" indent="0">
              <a:buNone/>
            </a:pPr>
            <a:r>
              <a:rPr lang="en-US" sz="1300" i="1" dirty="0">
                <a:solidFill>
                  <a:srgbClr val="A79FC4"/>
                </a:solidFill>
                <a:latin typeface="Calibri" pitchFamily="34" charset="0"/>
                <a:ea typeface="Calibri" pitchFamily="34" charset="-122"/>
                <a:cs typeface="Calibri" pitchFamily="34" charset="-120"/>
              </a:rPr>
              <a:t>The Level 6 apprenticeship — standard ST1311, Institute for Apprenticeships / Skills England</a:t>
            </a:r>
            <a:endParaRPr lang="en-US" sz="1300" dirty="0"/>
          </a:p>
        </p:txBody>
      </p:sp>
      <p:sp>
        <p:nvSpPr>
          <p:cNvPr id="5" name="Shape 3"/>
          <p:cNvSpPr/>
          <p:nvPr/>
        </p:nvSpPr>
        <p:spPr>
          <a:xfrm>
            <a:off x="685800" y="2377440"/>
            <a:ext cx="2615184" cy="1371600"/>
          </a:xfrm>
          <a:prstGeom prst="roundRect">
            <a:avLst>
              <a:gd name="adj" fmla="val 2667"/>
            </a:avLst>
          </a:prstGeom>
          <a:solidFill>
            <a:srgbClr val="F3F2F8"/>
          </a:solidFill>
          <a:ln w="12700">
            <a:solidFill>
              <a:srgbClr val="F3F2F8"/>
            </a:solidFill>
            <a:prstDash val="solid"/>
          </a:ln>
        </p:spPr>
        <p:txBody>
          <a:bodyPr/>
          <a:lstStyle/>
          <a:p>
            <a:endParaRPr lang="en-GB"/>
          </a:p>
        </p:txBody>
      </p:sp>
      <p:sp>
        <p:nvSpPr>
          <p:cNvPr id="6" name="Text 4"/>
          <p:cNvSpPr txBox="1"/>
          <p:nvPr/>
        </p:nvSpPr>
        <p:spPr>
          <a:xfrm>
            <a:off x="941832" y="2542032"/>
            <a:ext cx="2103120" cy="566928"/>
          </a:xfrm>
          <a:prstGeom prst="rect">
            <a:avLst/>
          </a:prstGeom>
          <a:noFill/>
          <a:ln/>
        </p:spPr>
        <p:txBody>
          <a:bodyPr wrap="square" lIns="0" tIns="0" rIns="0" bIns="0" rtlCol="0" anchor="ctr"/>
          <a:lstStyle/>
          <a:p>
            <a:pPr marL="0" indent="0">
              <a:buNone/>
            </a:pPr>
            <a:r>
              <a:rPr lang="en-US" sz="3000" b="1" dirty="0">
                <a:solidFill>
                  <a:srgbClr val="4B22C7"/>
                </a:solidFill>
                <a:latin typeface="Cambria" pitchFamily="34" charset="0"/>
                <a:ea typeface="Cambria" pitchFamily="34" charset="-122"/>
                <a:cs typeface="Cambria" pitchFamily="34" charset="-120"/>
              </a:rPr>
              <a:t>3</a:t>
            </a:r>
            <a:endParaRPr lang="en-US" sz="3000" dirty="0"/>
          </a:p>
        </p:txBody>
      </p:sp>
      <p:sp>
        <p:nvSpPr>
          <p:cNvPr id="7" name="Text 5"/>
          <p:cNvSpPr txBox="1"/>
          <p:nvPr/>
        </p:nvSpPr>
        <p:spPr>
          <a:xfrm>
            <a:off x="941832" y="3127248"/>
            <a:ext cx="2103120" cy="548640"/>
          </a:xfrm>
          <a:prstGeom prst="rect">
            <a:avLst/>
          </a:prstGeom>
          <a:noFill/>
          <a:ln/>
        </p:spPr>
        <p:txBody>
          <a:bodyPr wrap="square" lIns="0" tIns="0" rIns="0" bIns="0" rtlCol="0" anchor="ctr"/>
          <a:lstStyle/>
          <a:p>
            <a:pPr marL="0" indent="0">
              <a:lnSpc>
                <a:spcPts val="1300"/>
              </a:lnSpc>
              <a:buNone/>
            </a:pPr>
            <a:r>
              <a:rPr lang="en-US" sz="1100" dirty="0">
                <a:solidFill>
                  <a:srgbClr val="5B5470"/>
                </a:solidFill>
                <a:latin typeface="Calibri" pitchFamily="34" charset="0"/>
                <a:ea typeface="Calibri" pitchFamily="34" charset="-122"/>
                <a:cs typeface="Calibri" pitchFamily="34" charset="-120"/>
              </a:rPr>
              <a:t>training providers</a:t>
            </a:r>
            <a:endParaRPr lang="en-US" sz="1100" dirty="0"/>
          </a:p>
          <a:p>
            <a:pPr marL="0" indent="0">
              <a:lnSpc>
                <a:spcPts val="1300"/>
              </a:lnSpc>
              <a:buNone/>
            </a:pPr>
            <a:r>
              <a:rPr lang="en-US" sz="1100" dirty="0">
                <a:solidFill>
                  <a:srgbClr val="5B5470"/>
                </a:solidFill>
                <a:latin typeface="Calibri" pitchFamily="34" charset="0"/>
                <a:ea typeface="Calibri" pitchFamily="34" charset="-122"/>
                <a:cs typeface="Calibri" pitchFamily="34" charset="-120"/>
              </a:rPr>
              <a:t>in all of England</a:t>
            </a:r>
            <a:endParaRPr lang="en-US" sz="1100" dirty="0"/>
          </a:p>
        </p:txBody>
      </p:sp>
      <p:sp>
        <p:nvSpPr>
          <p:cNvPr id="8" name="Shape 6"/>
          <p:cNvSpPr/>
          <p:nvPr/>
        </p:nvSpPr>
        <p:spPr>
          <a:xfrm>
            <a:off x="3511296" y="2377440"/>
            <a:ext cx="2615184" cy="1371600"/>
          </a:xfrm>
          <a:prstGeom prst="roundRect">
            <a:avLst>
              <a:gd name="adj" fmla="val 2667"/>
            </a:avLst>
          </a:prstGeom>
          <a:solidFill>
            <a:srgbClr val="F3F2F8"/>
          </a:solidFill>
          <a:ln w="12700">
            <a:solidFill>
              <a:srgbClr val="F3F2F8"/>
            </a:solidFill>
            <a:prstDash val="solid"/>
          </a:ln>
        </p:spPr>
        <p:txBody>
          <a:bodyPr/>
          <a:lstStyle/>
          <a:p>
            <a:endParaRPr lang="en-GB"/>
          </a:p>
        </p:txBody>
      </p:sp>
      <p:sp>
        <p:nvSpPr>
          <p:cNvPr id="9" name="Text 7"/>
          <p:cNvSpPr txBox="1"/>
          <p:nvPr/>
        </p:nvSpPr>
        <p:spPr>
          <a:xfrm>
            <a:off x="3767328" y="2542032"/>
            <a:ext cx="2103120" cy="566928"/>
          </a:xfrm>
          <a:prstGeom prst="rect">
            <a:avLst/>
          </a:prstGeom>
          <a:noFill/>
          <a:ln/>
        </p:spPr>
        <p:txBody>
          <a:bodyPr wrap="square" lIns="0" tIns="0" rIns="0" bIns="0" rtlCol="0" anchor="ctr"/>
          <a:lstStyle/>
          <a:p>
            <a:pPr marL="0" indent="0">
              <a:buNone/>
            </a:pPr>
            <a:r>
              <a:rPr lang="en-US" sz="3000" b="1" dirty="0">
                <a:solidFill>
                  <a:srgbClr val="4B22C7"/>
                </a:solidFill>
                <a:latin typeface="Cambria" pitchFamily="34" charset="0"/>
                <a:ea typeface="Cambria" pitchFamily="34" charset="-122"/>
                <a:cs typeface="Cambria" pitchFamily="34" charset="-120"/>
              </a:rPr>
              <a:t>Level 6</a:t>
            </a:r>
            <a:endParaRPr lang="en-US" sz="3000" dirty="0"/>
          </a:p>
        </p:txBody>
      </p:sp>
      <p:sp>
        <p:nvSpPr>
          <p:cNvPr id="10" name="Text 8"/>
          <p:cNvSpPr txBox="1"/>
          <p:nvPr/>
        </p:nvSpPr>
        <p:spPr>
          <a:xfrm>
            <a:off x="3767328" y="3127248"/>
            <a:ext cx="2103120" cy="548640"/>
          </a:xfrm>
          <a:prstGeom prst="rect">
            <a:avLst/>
          </a:prstGeom>
          <a:noFill/>
          <a:ln/>
        </p:spPr>
        <p:txBody>
          <a:bodyPr wrap="square" lIns="0" tIns="0" rIns="0" bIns="0" rtlCol="0" anchor="ctr"/>
          <a:lstStyle/>
          <a:p>
            <a:pPr marL="0" indent="0">
              <a:lnSpc>
                <a:spcPts val="1300"/>
              </a:lnSpc>
              <a:buNone/>
            </a:pPr>
            <a:r>
              <a:rPr lang="en-US" sz="1100" dirty="0">
                <a:solidFill>
                  <a:srgbClr val="5B5470"/>
                </a:solidFill>
                <a:latin typeface="Calibri" pitchFamily="34" charset="0"/>
                <a:ea typeface="Calibri" pitchFamily="34" charset="-122"/>
                <a:cs typeface="Calibri" pitchFamily="34" charset="-120"/>
              </a:rPr>
              <a:t>degree equivalent,</a:t>
            </a:r>
            <a:endParaRPr lang="en-US" sz="1100" dirty="0"/>
          </a:p>
          <a:p>
            <a:pPr marL="0" indent="0">
              <a:lnSpc>
                <a:spcPts val="1300"/>
              </a:lnSpc>
              <a:buNone/>
            </a:pPr>
            <a:r>
              <a:rPr lang="en-US" sz="1100" dirty="0">
                <a:solidFill>
                  <a:srgbClr val="5B5470"/>
                </a:solidFill>
                <a:latin typeface="Calibri" pitchFamily="34" charset="0"/>
                <a:ea typeface="Calibri" pitchFamily="34" charset="-122"/>
                <a:cs typeface="Calibri" pitchFamily="34" charset="-120"/>
              </a:rPr>
              <a:t>regulated by the CLC</a:t>
            </a:r>
            <a:endParaRPr lang="en-US" sz="1100" dirty="0"/>
          </a:p>
        </p:txBody>
      </p:sp>
      <p:sp>
        <p:nvSpPr>
          <p:cNvPr id="11" name="Shape 9"/>
          <p:cNvSpPr/>
          <p:nvPr/>
        </p:nvSpPr>
        <p:spPr>
          <a:xfrm>
            <a:off x="6336792" y="2377440"/>
            <a:ext cx="2615184" cy="1371600"/>
          </a:xfrm>
          <a:prstGeom prst="roundRect">
            <a:avLst>
              <a:gd name="adj" fmla="val 2667"/>
            </a:avLst>
          </a:prstGeom>
          <a:solidFill>
            <a:srgbClr val="F3F2F8"/>
          </a:solidFill>
          <a:ln w="12700">
            <a:solidFill>
              <a:srgbClr val="F3F2F8"/>
            </a:solidFill>
            <a:prstDash val="solid"/>
          </a:ln>
        </p:spPr>
        <p:txBody>
          <a:bodyPr/>
          <a:lstStyle/>
          <a:p>
            <a:endParaRPr lang="en-GB"/>
          </a:p>
        </p:txBody>
      </p:sp>
      <p:sp>
        <p:nvSpPr>
          <p:cNvPr id="12" name="Text 10"/>
          <p:cNvSpPr txBox="1"/>
          <p:nvPr/>
        </p:nvSpPr>
        <p:spPr>
          <a:xfrm>
            <a:off x="6592824" y="2542032"/>
            <a:ext cx="2103120" cy="566928"/>
          </a:xfrm>
          <a:prstGeom prst="rect">
            <a:avLst/>
          </a:prstGeom>
          <a:noFill/>
          <a:ln/>
        </p:spPr>
        <p:txBody>
          <a:bodyPr wrap="square" lIns="0" tIns="0" rIns="0" bIns="0" rtlCol="0" anchor="ctr"/>
          <a:lstStyle/>
          <a:p>
            <a:pPr marL="0" indent="0">
              <a:buNone/>
            </a:pPr>
            <a:r>
              <a:rPr lang="en-US" sz="3000" b="1" dirty="0">
                <a:solidFill>
                  <a:srgbClr val="4B22C7"/>
                </a:solidFill>
                <a:latin typeface="Cambria" pitchFamily="34" charset="0"/>
                <a:ea typeface="Cambria" pitchFamily="34" charset="-122"/>
                <a:cs typeface="Cambria" pitchFamily="34" charset="-120"/>
              </a:rPr>
              <a:t>36</a:t>
            </a:r>
            <a:endParaRPr lang="en-US" sz="3000" dirty="0"/>
          </a:p>
        </p:txBody>
      </p:sp>
      <p:sp>
        <p:nvSpPr>
          <p:cNvPr id="13" name="Text 11"/>
          <p:cNvSpPr txBox="1"/>
          <p:nvPr/>
        </p:nvSpPr>
        <p:spPr>
          <a:xfrm>
            <a:off x="6592824" y="3127248"/>
            <a:ext cx="2103120" cy="548640"/>
          </a:xfrm>
          <a:prstGeom prst="rect">
            <a:avLst/>
          </a:prstGeom>
          <a:noFill/>
          <a:ln/>
        </p:spPr>
        <p:txBody>
          <a:bodyPr wrap="square" lIns="0" tIns="0" rIns="0" bIns="0" rtlCol="0" anchor="ctr"/>
          <a:lstStyle/>
          <a:p>
            <a:pPr marL="0" indent="0">
              <a:lnSpc>
                <a:spcPts val="1300"/>
              </a:lnSpc>
              <a:buNone/>
            </a:pPr>
            <a:r>
              <a:rPr lang="en-US" sz="1100" dirty="0">
                <a:solidFill>
                  <a:srgbClr val="5B5470"/>
                </a:solidFill>
                <a:latin typeface="Calibri" pitchFamily="34" charset="0"/>
                <a:ea typeface="Calibri" pitchFamily="34" charset="-122"/>
                <a:cs typeface="Calibri" pitchFamily="34" charset="-120"/>
              </a:rPr>
              <a:t>months typical duration,</a:t>
            </a:r>
            <a:endParaRPr lang="en-US" sz="1100" dirty="0"/>
          </a:p>
          <a:p>
            <a:pPr marL="0" indent="0">
              <a:lnSpc>
                <a:spcPts val="1300"/>
              </a:lnSpc>
              <a:buNone/>
            </a:pPr>
            <a:r>
              <a:rPr lang="en-US" sz="1100" dirty="0">
                <a:solidFill>
                  <a:srgbClr val="5B5470"/>
                </a:solidFill>
                <a:latin typeface="Calibri" pitchFamily="34" charset="0"/>
                <a:ea typeface="Calibri" pitchFamily="34" charset="-122"/>
                <a:cs typeface="Calibri" pitchFamily="34" charset="-120"/>
              </a:rPr>
              <a:t>plus 3-month assessment</a:t>
            </a:r>
            <a:endParaRPr lang="en-US" sz="1100" dirty="0"/>
          </a:p>
        </p:txBody>
      </p:sp>
      <p:sp>
        <p:nvSpPr>
          <p:cNvPr id="14" name="Shape 12"/>
          <p:cNvSpPr/>
          <p:nvPr/>
        </p:nvSpPr>
        <p:spPr>
          <a:xfrm>
            <a:off x="9162288" y="2377440"/>
            <a:ext cx="2615184" cy="1371600"/>
          </a:xfrm>
          <a:prstGeom prst="roundRect">
            <a:avLst>
              <a:gd name="adj" fmla="val 2667"/>
            </a:avLst>
          </a:prstGeom>
          <a:solidFill>
            <a:srgbClr val="F3F2F8"/>
          </a:solidFill>
          <a:ln w="12700">
            <a:solidFill>
              <a:srgbClr val="F3F2F8"/>
            </a:solidFill>
            <a:prstDash val="solid"/>
          </a:ln>
        </p:spPr>
        <p:txBody>
          <a:bodyPr/>
          <a:lstStyle/>
          <a:p>
            <a:endParaRPr lang="en-GB"/>
          </a:p>
        </p:txBody>
      </p:sp>
      <p:sp>
        <p:nvSpPr>
          <p:cNvPr id="15" name="Text 13"/>
          <p:cNvSpPr txBox="1"/>
          <p:nvPr/>
        </p:nvSpPr>
        <p:spPr>
          <a:xfrm>
            <a:off x="9418320" y="2542032"/>
            <a:ext cx="2103120" cy="566928"/>
          </a:xfrm>
          <a:prstGeom prst="rect">
            <a:avLst/>
          </a:prstGeom>
          <a:noFill/>
          <a:ln/>
        </p:spPr>
        <p:txBody>
          <a:bodyPr wrap="square" lIns="0" tIns="0" rIns="0" bIns="0" rtlCol="0" anchor="ctr"/>
          <a:lstStyle/>
          <a:p>
            <a:pPr marL="0" indent="0">
              <a:buNone/>
            </a:pPr>
            <a:r>
              <a:rPr lang="en-US" sz="3000" b="1" dirty="0">
                <a:solidFill>
                  <a:srgbClr val="4B22C7"/>
                </a:solidFill>
                <a:latin typeface="Cambria" pitchFamily="34" charset="0"/>
                <a:ea typeface="Cambria" pitchFamily="34" charset="-122"/>
                <a:cs typeface="Cambria" pitchFamily="34" charset="-120"/>
              </a:rPr>
              <a:t>£18,000</a:t>
            </a:r>
            <a:endParaRPr lang="en-US" sz="3000" dirty="0"/>
          </a:p>
        </p:txBody>
      </p:sp>
      <p:sp>
        <p:nvSpPr>
          <p:cNvPr id="16" name="Text 14"/>
          <p:cNvSpPr txBox="1"/>
          <p:nvPr/>
        </p:nvSpPr>
        <p:spPr>
          <a:xfrm>
            <a:off x="9418320" y="3127248"/>
            <a:ext cx="2103120" cy="548640"/>
          </a:xfrm>
          <a:prstGeom prst="rect">
            <a:avLst/>
          </a:prstGeom>
          <a:noFill/>
          <a:ln/>
        </p:spPr>
        <p:txBody>
          <a:bodyPr wrap="square" lIns="0" tIns="0" rIns="0" bIns="0" rtlCol="0" anchor="ctr"/>
          <a:lstStyle/>
          <a:p>
            <a:pPr marL="0" indent="0">
              <a:lnSpc>
                <a:spcPts val="1300"/>
              </a:lnSpc>
              <a:buNone/>
            </a:pPr>
            <a:r>
              <a:rPr lang="en-US" sz="1100" dirty="0">
                <a:solidFill>
                  <a:srgbClr val="5B5470"/>
                </a:solidFill>
                <a:latin typeface="Calibri" pitchFamily="34" charset="0"/>
                <a:ea typeface="Calibri" pitchFamily="34" charset="-122"/>
                <a:cs typeface="Calibri" pitchFamily="34" charset="-120"/>
              </a:rPr>
              <a:t>maximum funding</a:t>
            </a:r>
            <a:endParaRPr lang="en-US" sz="1100" dirty="0"/>
          </a:p>
          <a:p>
            <a:pPr marL="0" indent="0">
              <a:lnSpc>
                <a:spcPts val="1300"/>
              </a:lnSpc>
              <a:buNone/>
            </a:pPr>
            <a:r>
              <a:rPr lang="en-US" sz="1100" dirty="0">
                <a:solidFill>
                  <a:srgbClr val="5B5470"/>
                </a:solidFill>
                <a:latin typeface="Calibri" pitchFamily="34" charset="0"/>
                <a:ea typeface="Calibri" pitchFamily="34" charset="-122"/>
                <a:cs typeface="Calibri" pitchFamily="34" charset="-120"/>
              </a:rPr>
              <a:t>per apprentice</a:t>
            </a:r>
            <a:endParaRPr lang="en-US" sz="1100" dirty="0"/>
          </a:p>
        </p:txBody>
      </p:sp>
      <p:sp>
        <p:nvSpPr>
          <p:cNvPr id="17" name="Shape 15"/>
          <p:cNvSpPr/>
          <p:nvPr/>
        </p:nvSpPr>
        <p:spPr>
          <a:xfrm>
            <a:off x="685800" y="3931920"/>
            <a:ext cx="5294376" cy="1600200"/>
          </a:xfrm>
          <a:prstGeom prst="roundRect">
            <a:avLst>
              <a:gd name="adj" fmla="val 2286"/>
            </a:avLst>
          </a:prstGeom>
          <a:solidFill>
            <a:srgbClr val="F3F2F8"/>
          </a:solidFill>
          <a:ln w="12700">
            <a:solidFill>
              <a:srgbClr val="F3F2F8"/>
            </a:solidFill>
            <a:prstDash val="solid"/>
          </a:ln>
        </p:spPr>
        <p:txBody>
          <a:bodyPr/>
          <a:lstStyle/>
          <a:p>
            <a:endParaRPr lang="en-GB"/>
          </a:p>
        </p:txBody>
      </p:sp>
      <p:sp>
        <p:nvSpPr>
          <p:cNvPr id="18" name="Text 16"/>
          <p:cNvSpPr txBox="1"/>
          <p:nvPr/>
        </p:nvSpPr>
        <p:spPr>
          <a:xfrm>
            <a:off x="996696" y="4160520"/>
            <a:ext cx="4663440" cy="329184"/>
          </a:xfrm>
          <a:prstGeom prst="rect">
            <a:avLst/>
          </a:prstGeom>
          <a:noFill/>
          <a:ln/>
        </p:spPr>
        <p:txBody>
          <a:bodyPr wrap="square" lIns="0" tIns="0" rIns="0" bIns="0" rtlCol="0" anchor="ctr"/>
          <a:lstStyle/>
          <a:p>
            <a:pPr marL="0" indent="0">
              <a:buNone/>
            </a:pPr>
            <a:r>
              <a:rPr lang="en-US" sz="1700" b="1" dirty="0">
                <a:solidFill>
                  <a:srgbClr val="140342"/>
                </a:solidFill>
                <a:latin typeface="Cambria" pitchFamily="34" charset="0"/>
                <a:ea typeface="Cambria" pitchFamily="34" charset="-122"/>
                <a:cs typeface="Cambria" pitchFamily="34" charset="-120"/>
              </a:rPr>
              <a:t>We are one of only three</a:t>
            </a:r>
            <a:endParaRPr lang="en-US" sz="1700" dirty="0"/>
          </a:p>
        </p:txBody>
      </p:sp>
      <p:sp>
        <p:nvSpPr>
          <p:cNvPr id="19" name="Text 17"/>
          <p:cNvSpPr txBox="1"/>
          <p:nvPr/>
        </p:nvSpPr>
        <p:spPr>
          <a:xfrm>
            <a:off x="996696" y="4544568"/>
            <a:ext cx="4663440" cy="868680"/>
          </a:xfrm>
          <a:prstGeom prst="rect">
            <a:avLst/>
          </a:prstGeom>
          <a:noFill/>
          <a:ln/>
        </p:spPr>
        <p:txBody>
          <a:bodyPr wrap="square" lIns="0" tIns="0" rIns="0" bIns="0" rtlCol="0" anchor="ctr"/>
          <a:lstStyle/>
          <a:p>
            <a:pPr marL="0" indent="0">
              <a:lnSpc>
                <a:spcPts val="1500"/>
              </a:lnSpc>
              <a:buNone/>
            </a:pPr>
            <a:r>
              <a:rPr lang="en-US" sz="1200" dirty="0">
                <a:solidFill>
                  <a:srgbClr val="5B5470"/>
                </a:solidFill>
                <a:latin typeface="Calibri" pitchFamily="34" charset="0"/>
                <a:ea typeface="Calibri" pitchFamily="34" charset="-122"/>
                <a:cs typeface="Calibri" pitchFamily="34" charset="-120"/>
              </a:rPr>
              <a:t>Datalaw is one of just three providers on the national register approved to deliver this apprenticeship — alongside Access Law Online and Total People.</a:t>
            </a:r>
            <a:endParaRPr lang="en-US" sz="1200" dirty="0"/>
          </a:p>
        </p:txBody>
      </p:sp>
      <p:sp>
        <p:nvSpPr>
          <p:cNvPr id="20" name="Shape 18"/>
          <p:cNvSpPr/>
          <p:nvPr/>
        </p:nvSpPr>
        <p:spPr>
          <a:xfrm>
            <a:off x="6208776" y="3931920"/>
            <a:ext cx="5294376" cy="1600200"/>
          </a:xfrm>
          <a:prstGeom prst="roundRect">
            <a:avLst>
              <a:gd name="adj" fmla="val 2286"/>
            </a:avLst>
          </a:prstGeom>
          <a:solidFill>
            <a:srgbClr val="F3F2F8"/>
          </a:solidFill>
          <a:ln w="12700">
            <a:solidFill>
              <a:srgbClr val="F3F2F8"/>
            </a:solidFill>
            <a:prstDash val="solid"/>
          </a:ln>
        </p:spPr>
        <p:txBody>
          <a:bodyPr/>
          <a:lstStyle/>
          <a:p>
            <a:endParaRPr lang="en-GB"/>
          </a:p>
        </p:txBody>
      </p:sp>
      <p:sp>
        <p:nvSpPr>
          <p:cNvPr id="21" name="Text 19"/>
          <p:cNvSpPr txBox="1"/>
          <p:nvPr/>
        </p:nvSpPr>
        <p:spPr>
          <a:xfrm>
            <a:off x="6519672" y="4160520"/>
            <a:ext cx="4663440" cy="329184"/>
          </a:xfrm>
          <a:prstGeom prst="rect">
            <a:avLst/>
          </a:prstGeom>
          <a:noFill/>
          <a:ln/>
        </p:spPr>
        <p:txBody>
          <a:bodyPr wrap="square" lIns="0" tIns="0" rIns="0" bIns="0" rtlCol="0" anchor="ctr"/>
          <a:lstStyle/>
          <a:p>
            <a:pPr marL="0" indent="0">
              <a:buNone/>
            </a:pPr>
            <a:r>
              <a:rPr lang="en-US" sz="1700" b="1" dirty="0">
                <a:solidFill>
                  <a:srgbClr val="140342"/>
                </a:solidFill>
                <a:latin typeface="Cambria" pitchFamily="34" charset="0"/>
                <a:ea typeface="Cambria" pitchFamily="34" charset="-122"/>
                <a:cs typeface="Cambria" pitchFamily="34" charset="-120"/>
              </a:rPr>
              <a:t>Set dates — not a rolling start</a:t>
            </a:r>
            <a:endParaRPr lang="en-US" sz="1700" dirty="0"/>
          </a:p>
        </p:txBody>
      </p:sp>
      <p:sp>
        <p:nvSpPr>
          <p:cNvPr id="22" name="Text 20"/>
          <p:cNvSpPr txBox="1"/>
          <p:nvPr/>
        </p:nvSpPr>
        <p:spPr>
          <a:xfrm>
            <a:off x="6519672" y="4544568"/>
            <a:ext cx="4663440" cy="868680"/>
          </a:xfrm>
          <a:prstGeom prst="rect">
            <a:avLst/>
          </a:prstGeom>
          <a:noFill/>
          <a:ln/>
        </p:spPr>
        <p:txBody>
          <a:bodyPr wrap="square" lIns="0" tIns="0" rIns="0" bIns="0" rtlCol="0" anchor="ctr"/>
          <a:lstStyle/>
          <a:p>
            <a:pPr marL="0" indent="0">
              <a:lnSpc>
                <a:spcPts val="1500"/>
              </a:lnSpc>
              <a:buNone/>
            </a:pPr>
            <a:r>
              <a:rPr lang="en-US" sz="1200" dirty="0">
                <a:solidFill>
                  <a:srgbClr val="5B5470"/>
                </a:solidFill>
                <a:latin typeface="Calibri" pitchFamily="34" charset="0"/>
                <a:ea typeface="Calibri" pitchFamily="34" charset="-122"/>
                <a:cs typeface="Calibri" pitchFamily="34" charset="-120"/>
              </a:rPr>
              <a:t>Unlike the competition, our cohorts run to fixed start dates, so apprentices learn together rather than alone. Our first session is December 2026.</a:t>
            </a:r>
            <a:endParaRPr lang="en-US" sz="1200" dirty="0"/>
          </a:p>
        </p:txBody>
      </p:sp>
      <p:sp>
        <p:nvSpPr>
          <p:cNvPr id="23" name="Shape 21"/>
          <p:cNvSpPr/>
          <p:nvPr/>
        </p:nvSpPr>
        <p:spPr>
          <a:xfrm>
            <a:off x="685800" y="5715000"/>
            <a:ext cx="10817352" cy="786384"/>
          </a:xfrm>
          <a:prstGeom prst="roundRect">
            <a:avLst>
              <a:gd name="adj" fmla="val 4651"/>
            </a:avLst>
          </a:prstGeom>
          <a:solidFill>
            <a:srgbClr val="4B22C7"/>
          </a:solidFill>
          <a:ln w="12700">
            <a:solidFill>
              <a:srgbClr val="4B22C7"/>
            </a:solidFill>
            <a:prstDash val="solid"/>
          </a:ln>
        </p:spPr>
        <p:txBody>
          <a:bodyPr/>
          <a:lstStyle/>
          <a:p>
            <a:endParaRPr lang="en-GB"/>
          </a:p>
        </p:txBody>
      </p:sp>
      <p:pic>
        <p:nvPicPr>
          <p:cNvPr id="24" name="Image 0" descr="preencoded.png"/>
          <p:cNvPicPr>
            <a:picLocks noChangeAspect="1"/>
          </p:cNvPicPr>
          <p:nvPr/>
        </p:nvPicPr>
        <p:blipFill>
          <a:blip r:embed="rId4"/>
          <a:stretch>
            <a:fillRect/>
          </a:stretch>
        </p:blipFill>
        <p:spPr>
          <a:xfrm>
            <a:off x="1033272" y="5971032"/>
            <a:ext cx="292608" cy="292608"/>
          </a:xfrm>
          <a:prstGeom prst="rect">
            <a:avLst/>
          </a:prstGeom>
        </p:spPr>
      </p:pic>
      <p:sp>
        <p:nvSpPr>
          <p:cNvPr id="25" name="Text 22"/>
          <p:cNvSpPr txBox="1"/>
          <p:nvPr/>
        </p:nvSpPr>
        <p:spPr>
          <a:xfrm>
            <a:off x="1508760" y="5943600"/>
            <a:ext cx="6583680" cy="347472"/>
          </a:xfrm>
          <a:prstGeom prst="rect">
            <a:avLst/>
          </a:prstGeom>
          <a:noFill/>
          <a:ln/>
        </p:spPr>
        <p:txBody>
          <a:bodyPr wrap="square" lIns="0" tIns="0" rIns="0" bIns="0" rtlCol="0" anchor="ctr"/>
          <a:lstStyle/>
          <a:p>
            <a:pPr marL="0" indent="0">
              <a:buNone/>
            </a:pPr>
            <a:r>
              <a:rPr lang="en-US" sz="1650" b="1" dirty="0">
                <a:solidFill>
                  <a:srgbClr val="FFFFFF"/>
                </a:solidFill>
                <a:latin typeface="Cambria" pitchFamily="34" charset="0"/>
                <a:ea typeface="Cambria" pitchFamily="34" charset="-122"/>
                <a:cs typeface="Cambria" pitchFamily="34" charset="-120"/>
              </a:rPr>
              <a:t>Register your interest today at datalaw.org/apprenticeships</a:t>
            </a:r>
            <a:endParaRPr lang="en-US" sz="1650" dirty="0"/>
          </a:p>
        </p:txBody>
      </p:sp>
      <p:sp>
        <p:nvSpPr>
          <p:cNvPr id="26" name="Text 23"/>
          <p:cNvSpPr txBox="1"/>
          <p:nvPr/>
        </p:nvSpPr>
        <p:spPr>
          <a:xfrm>
            <a:off x="7315200" y="5943600"/>
            <a:ext cx="4023360" cy="347472"/>
          </a:xfrm>
          <a:prstGeom prst="rect">
            <a:avLst/>
          </a:prstGeom>
          <a:noFill/>
          <a:ln/>
        </p:spPr>
        <p:txBody>
          <a:bodyPr wrap="square" lIns="0" tIns="0" rIns="0" bIns="0" rtlCol="0" anchor="ctr"/>
          <a:lstStyle/>
          <a:p>
            <a:pPr marL="0" indent="0" algn="r">
              <a:buNone/>
            </a:pPr>
            <a:r>
              <a:rPr lang="en-US" sz="1150" dirty="0">
                <a:solidFill>
                  <a:srgbClr val="CFC8EA"/>
                </a:solidFill>
                <a:latin typeface="Calibri" pitchFamily="34" charset="0"/>
                <a:ea typeface="Calibri" pitchFamily="34" charset="-122"/>
                <a:cs typeface="Calibri" pitchFamily="34" charset="-120"/>
              </a:rPr>
              <a:t>Entry route: Level 4 Conveyancing Technician</a:t>
            </a:r>
            <a:endParaRPr lang="en-US" sz="11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a:blip r:embed="rId3"/>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685800" y="502920"/>
            <a:ext cx="6858000" cy="237744"/>
          </a:xfrm>
          <a:prstGeom prst="rect">
            <a:avLst/>
          </a:prstGeom>
          <a:noFill/>
          <a:ln/>
        </p:spPr>
        <p:txBody>
          <a:bodyPr wrap="square" lIns="0" tIns="0" rIns="0" bIns="0" rtlCol="0" anchor="ctr"/>
          <a:lstStyle/>
          <a:p>
            <a:pPr marL="0" indent="0">
              <a:buNone/>
            </a:pPr>
            <a:r>
              <a:rPr lang="en-US" sz="1050" b="1" kern="0" spc="220" dirty="0">
                <a:solidFill>
                  <a:srgbClr val="00E988"/>
                </a:solidFill>
                <a:latin typeface="Calibri" pitchFamily="34" charset="0"/>
                <a:ea typeface="Calibri" pitchFamily="34" charset="-122"/>
                <a:cs typeface="Calibri" pitchFamily="34" charset="-120"/>
              </a:rPr>
              <a:t>UP NEXT  ·  SESSION 1 OF 7</a:t>
            </a:r>
            <a:endParaRPr lang="en-US" sz="1050" dirty="0"/>
          </a:p>
        </p:txBody>
      </p:sp>
      <p:sp>
        <p:nvSpPr>
          <p:cNvPr id="3" name="Shape 1"/>
          <p:cNvSpPr/>
          <p:nvPr/>
        </p:nvSpPr>
        <p:spPr>
          <a:xfrm>
            <a:off x="685800" y="960120"/>
            <a:ext cx="1097280" cy="1097280"/>
          </a:xfrm>
          <a:prstGeom prst="ellipse">
            <a:avLst/>
          </a:prstGeom>
          <a:solidFill>
            <a:srgbClr val="4B22C7"/>
          </a:solidFill>
          <a:ln w="12700">
            <a:solidFill>
              <a:srgbClr val="4B22C7"/>
            </a:solidFill>
            <a:prstDash val="solid"/>
          </a:ln>
        </p:spPr>
        <p:txBody>
          <a:bodyPr/>
          <a:lstStyle/>
          <a:p>
            <a:endParaRPr lang="en-GB"/>
          </a:p>
        </p:txBody>
      </p:sp>
      <p:sp>
        <p:nvSpPr>
          <p:cNvPr id="4" name="Text 2"/>
          <p:cNvSpPr txBox="1"/>
          <p:nvPr/>
        </p:nvSpPr>
        <p:spPr>
          <a:xfrm>
            <a:off x="685800" y="960120"/>
            <a:ext cx="1097280" cy="1097280"/>
          </a:xfrm>
          <a:prstGeom prst="rect">
            <a:avLst/>
          </a:prstGeom>
          <a:noFill/>
          <a:ln/>
        </p:spPr>
        <p:txBody>
          <a:bodyPr wrap="square" lIns="0" tIns="0" rIns="0" bIns="0" rtlCol="0" anchor="ctr"/>
          <a:lstStyle/>
          <a:p>
            <a:pPr marL="0" indent="0" algn="ctr">
              <a:buNone/>
            </a:pPr>
            <a:r>
              <a:rPr lang="en-US" sz="2600" b="1" kern="0" spc="100" dirty="0">
                <a:solidFill>
                  <a:srgbClr val="00E988"/>
                </a:solidFill>
                <a:latin typeface="Cambria" pitchFamily="34" charset="0"/>
                <a:ea typeface="Cambria" pitchFamily="34" charset="-122"/>
                <a:cs typeface="Cambria" pitchFamily="34" charset="-120"/>
              </a:rPr>
              <a:t>SW</a:t>
            </a:r>
            <a:endParaRPr lang="en-US" sz="2600" dirty="0"/>
          </a:p>
        </p:txBody>
      </p:sp>
      <p:sp>
        <p:nvSpPr>
          <p:cNvPr id="5" name="Text 3"/>
          <p:cNvSpPr txBox="1"/>
          <p:nvPr/>
        </p:nvSpPr>
        <p:spPr>
          <a:xfrm>
            <a:off x="1965960" y="1024128"/>
            <a:ext cx="3657600" cy="502920"/>
          </a:xfrm>
          <a:prstGeom prst="rect">
            <a:avLst/>
          </a:prstGeom>
          <a:noFill/>
          <a:ln/>
        </p:spPr>
        <p:txBody>
          <a:bodyPr wrap="square" lIns="0" tIns="0" rIns="0" bIns="0" rtlCol="0" anchor="ctr"/>
          <a:lstStyle/>
          <a:p>
            <a:pPr marL="0" indent="0">
              <a:buNone/>
            </a:pPr>
            <a:r>
              <a:rPr lang="en-US" sz="2900" b="1" dirty="0">
                <a:solidFill>
                  <a:srgbClr val="FFFFFF"/>
                </a:solidFill>
                <a:latin typeface="Cambria" pitchFamily="34" charset="0"/>
                <a:ea typeface="Cambria" pitchFamily="34" charset="-122"/>
                <a:cs typeface="Cambria" pitchFamily="34" charset="-120"/>
              </a:rPr>
              <a:t>Stephen Ward</a:t>
            </a:r>
            <a:endParaRPr lang="en-US" sz="2900" dirty="0"/>
          </a:p>
        </p:txBody>
      </p:sp>
      <p:sp>
        <p:nvSpPr>
          <p:cNvPr id="6" name="Text 4"/>
          <p:cNvSpPr txBox="1"/>
          <p:nvPr/>
        </p:nvSpPr>
        <p:spPr>
          <a:xfrm>
            <a:off x="1965960" y="1536192"/>
            <a:ext cx="3657600" cy="274320"/>
          </a:xfrm>
          <a:prstGeom prst="rect">
            <a:avLst/>
          </a:prstGeom>
          <a:noFill/>
          <a:ln/>
        </p:spPr>
        <p:txBody>
          <a:bodyPr wrap="square" lIns="0" tIns="0" rIns="0" bIns="0" rtlCol="0" anchor="ctr"/>
          <a:lstStyle/>
          <a:p>
            <a:pPr marL="0" indent="0">
              <a:buNone/>
            </a:pPr>
            <a:r>
              <a:rPr lang="en-US" sz="1300" b="1" dirty="0">
                <a:solidFill>
                  <a:srgbClr val="00E988"/>
                </a:solidFill>
                <a:latin typeface="Calibri" pitchFamily="34" charset="0"/>
                <a:ea typeface="Calibri" pitchFamily="34" charset="-122"/>
                <a:cs typeface="Calibri" pitchFamily="34" charset="-120"/>
              </a:rPr>
              <a:t>Director of Strategy &amp; External Relations</a:t>
            </a:r>
            <a:endParaRPr lang="en-US" sz="1300" dirty="0"/>
          </a:p>
        </p:txBody>
      </p:sp>
      <p:sp>
        <p:nvSpPr>
          <p:cNvPr id="7" name="Text 5"/>
          <p:cNvSpPr txBox="1"/>
          <p:nvPr/>
        </p:nvSpPr>
        <p:spPr>
          <a:xfrm>
            <a:off x="1965960" y="1810512"/>
            <a:ext cx="3657600" cy="274320"/>
          </a:xfrm>
          <a:prstGeom prst="rect">
            <a:avLst/>
          </a:prstGeom>
          <a:noFill/>
          <a:ln/>
        </p:spPr>
        <p:txBody>
          <a:bodyPr wrap="square" lIns="0" tIns="0" rIns="0" bIns="0" rtlCol="0" anchor="ctr"/>
          <a:lstStyle/>
          <a:p>
            <a:pPr marL="0" indent="0">
              <a:buNone/>
            </a:pPr>
            <a:r>
              <a:rPr lang="en-US" sz="1200" dirty="0">
                <a:solidFill>
                  <a:srgbClr val="A79FC4"/>
                </a:solidFill>
                <a:latin typeface="Calibri" pitchFamily="34" charset="0"/>
                <a:ea typeface="Calibri" pitchFamily="34" charset="-122"/>
                <a:cs typeface="Calibri" pitchFamily="34" charset="-120"/>
              </a:rPr>
              <a:t>Council for Licensed Conveyancers</a:t>
            </a:r>
            <a:endParaRPr lang="en-US" sz="1200" dirty="0"/>
          </a:p>
        </p:txBody>
      </p:sp>
      <p:sp>
        <p:nvSpPr>
          <p:cNvPr id="8" name="Text 6"/>
          <p:cNvSpPr txBox="1"/>
          <p:nvPr/>
        </p:nvSpPr>
        <p:spPr>
          <a:xfrm>
            <a:off x="685800" y="2606040"/>
            <a:ext cx="4892040" cy="2651760"/>
          </a:xfrm>
          <a:prstGeom prst="rect">
            <a:avLst/>
          </a:prstGeom>
          <a:noFill/>
          <a:ln/>
        </p:spPr>
        <p:txBody>
          <a:bodyPr wrap="square" lIns="0" tIns="0" rIns="0" bIns="0" rtlCol="0" anchor="t"/>
          <a:lstStyle/>
          <a:p>
            <a:pPr marL="177800" indent="-177800">
              <a:spcAft>
                <a:spcPts val="1100"/>
              </a:spcAft>
              <a:buSzPct val="100000"/>
              <a:buChar char="•"/>
            </a:pPr>
            <a:r>
              <a:rPr lang="en-US" sz="1250" dirty="0">
                <a:solidFill>
                  <a:srgbClr val="A79FC4"/>
                </a:solidFill>
                <a:latin typeface="Calibri" pitchFamily="34" charset="0"/>
                <a:ea typeface="Calibri" pitchFamily="34" charset="-122"/>
                <a:cs typeface="Calibri" pitchFamily="34" charset="-120"/>
              </a:rPr>
              <a:t>Leads on the development and delivery of the CLC's strategy as the specialist regulator for conveyancing and probate lawyers.</a:t>
            </a:r>
            <a:endParaRPr lang="en-US" sz="1250" dirty="0"/>
          </a:p>
          <a:p>
            <a:pPr marL="177800" indent="-177800">
              <a:spcAft>
                <a:spcPts val="1100"/>
              </a:spcAft>
              <a:buSzPct val="100000"/>
              <a:buChar char="•"/>
            </a:pPr>
            <a:r>
              <a:rPr lang="en-US" sz="1250" dirty="0">
                <a:solidFill>
                  <a:srgbClr val="A79FC4"/>
                </a:solidFill>
                <a:latin typeface="Calibri" pitchFamily="34" charset="0"/>
                <a:ea typeface="Calibri" pitchFamily="34" charset="-122"/>
                <a:cs typeface="Calibri" pitchFamily="34" charset="-120"/>
              </a:rPr>
              <a:t>Background spanning the civil service, political campaigning and business strategy in the private sector.</a:t>
            </a:r>
            <a:endParaRPr lang="en-US" sz="1250" dirty="0"/>
          </a:p>
          <a:p>
            <a:pPr marL="177800" indent="-177800">
              <a:spcAft>
                <a:spcPts val="1100"/>
              </a:spcAft>
              <a:buSzPct val="100000"/>
              <a:buChar char="•"/>
            </a:pPr>
            <a:r>
              <a:rPr lang="en-US" sz="1250" dirty="0">
                <a:solidFill>
                  <a:srgbClr val="A79FC4"/>
                </a:solidFill>
                <a:latin typeface="Calibri" pitchFamily="34" charset="0"/>
                <a:ea typeface="Calibri" pitchFamily="34" charset="-122"/>
                <a:cs typeface="Calibri" pitchFamily="34" charset="-120"/>
              </a:rPr>
              <a:t>Previously Director of Communications and Corporate Social Responsibility at the Law Society.</a:t>
            </a:r>
            <a:endParaRPr lang="en-US" sz="1250" dirty="0"/>
          </a:p>
        </p:txBody>
      </p:sp>
      <p:sp>
        <p:nvSpPr>
          <p:cNvPr id="9" name="Shape 7"/>
          <p:cNvSpPr/>
          <p:nvPr/>
        </p:nvSpPr>
        <p:spPr>
          <a:xfrm>
            <a:off x="6172200" y="960120"/>
            <a:ext cx="5330952" cy="4096512"/>
          </a:xfrm>
          <a:prstGeom prst="roundRect">
            <a:avLst>
              <a:gd name="adj" fmla="val 893"/>
            </a:avLst>
          </a:prstGeom>
          <a:solidFill>
            <a:srgbClr val="F3F2F8"/>
          </a:solidFill>
          <a:ln w="12700">
            <a:solidFill>
              <a:srgbClr val="F3F2F8"/>
            </a:solidFill>
            <a:prstDash val="solid"/>
          </a:ln>
        </p:spPr>
        <p:txBody>
          <a:bodyPr/>
          <a:lstStyle/>
          <a:p>
            <a:endParaRPr lang="en-GB"/>
          </a:p>
        </p:txBody>
      </p:sp>
      <p:sp>
        <p:nvSpPr>
          <p:cNvPr id="10" name="Shape 8"/>
          <p:cNvSpPr/>
          <p:nvPr/>
        </p:nvSpPr>
        <p:spPr>
          <a:xfrm>
            <a:off x="6556248" y="1234440"/>
            <a:ext cx="1874520" cy="384048"/>
          </a:xfrm>
          <a:prstGeom prst="roundRect">
            <a:avLst>
              <a:gd name="adj" fmla="val 50000"/>
            </a:avLst>
          </a:prstGeom>
          <a:solidFill>
            <a:srgbClr val="FFFFFF"/>
          </a:solidFill>
          <a:ln w="15875">
            <a:solidFill>
              <a:srgbClr val="4B22C7"/>
            </a:solidFill>
            <a:prstDash val="solid"/>
          </a:ln>
        </p:spPr>
        <p:txBody>
          <a:bodyPr/>
          <a:lstStyle/>
          <a:p>
            <a:endParaRPr lang="en-GB"/>
          </a:p>
        </p:txBody>
      </p:sp>
      <p:sp>
        <p:nvSpPr>
          <p:cNvPr id="11" name="Text 9"/>
          <p:cNvSpPr txBox="1"/>
          <p:nvPr/>
        </p:nvSpPr>
        <p:spPr>
          <a:xfrm>
            <a:off x="6556248" y="1234440"/>
            <a:ext cx="1874520" cy="384048"/>
          </a:xfrm>
          <a:prstGeom prst="rect">
            <a:avLst/>
          </a:prstGeom>
          <a:noFill/>
          <a:ln/>
        </p:spPr>
        <p:txBody>
          <a:bodyPr wrap="square" lIns="0" tIns="0" rIns="0" bIns="0" rtlCol="0" anchor="ctr"/>
          <a:lstStyle/>
          <a:p>
            <a:pPr marL="0" indent="0" algn="ctr">
              <a:buNone/>
            </a:pPr>
            <a:r>
              <a:rPr lang="en-US" sz="1300" b="1" kern="0" spc="60" dirty="0">
                <a:solidFill>
                  <a:srgbClr val="4B22C7"/>
                </a:solidFill>
                <a:latin typeface="Calibri" pitchFamily="34" charset="0"/>
                <a:ea typeface="Calibri" pitchFamily="34" charset="-122"/>
                <a:cs typeface="Calibri" pitchFamily="34" charset="-120"/>
              </a:rPr>
              <a:t>9.45 – 10.15</a:t>
            </a:r>
            <a:endParaRPr lang="en-US" sz="1300" dirty="0"/>
          </a:p>
        </p:txBody>
      </p:sp>
      <p:sp>
        <p:nvSpPr>
          <p:cNvPr id="12" name="Text 10"/>
          <p:cNvSpPr txBox="1"/>
          <p:nvPr/>
        </p:nvSpPr>
        <p:spPr>
          <a:xfrm>
            <a:off x="6556248" y="1810512"/>
            <a:ext cx="4562856" cy="658368"/>
          </a:xfrm>
          <a:prstGeom prst="rect">
            <a:avLst/>
          </a:prstGeom>
          <a:noFill/>
          <a:ln/>
        </p:spPr>
        <p:txBody>
          <a:bodyPr wrap="square" lIns="0" tIns="0" rIns="0" bIns="0" rtlCol="0" anchor="ctr"/>
          <a:lstStyle/>
          <a:p>
            <a:pPr marL="0" indent="0">
              <a:lnSpc>
                <a:spcPts val="2500"/>
              </a:lnSpc>
              <a:buNone/>
            </a:pPr>
            <a:r>
              <a:rPr lang="en-US" sz="1900" b="1" dirty="0">
                <a:solidFill>
                  <a:srgbClr val="140342"/>
                </a:solidFill>
                <a:latin typeface="Cambria" pitchFamily="34" charset="0"/>
                <a:ea typeface="Cambria" pitchFamily="34" charset="-122"/>
                <a:cs typeface="Cambria" pitchFamily="34" charset="-120"/>
              </a:rPr>
              <a:t>The State of the Sector: A CLC Perspective</a:t>
            </a:r>
            <a:endParaRPr lang="en-US" sz="1900" dirty="0"/>
          </a:p>
        </p:txBody>
      </p:sp>
      <p:sp>
        <p:nvSpPr>
          <p:cNvPr id="13" name="Text 11"/>
          <p:cNvSpPr txBox="1"/>
          <p:nvPr/>
        </p:nvSpPr>
        <p:spPr>
          <a:xfrm>
            <a:off x="6556248" y="2724912"/>
            <a:ext cx="4562856" cy="237744"/>
          </a:xfrm>
          <a:prstGeom prst="rect">
            <a:avLst/>
          </a:prstGeom>
          <a:noFill/>
          <a:ln/>
        </p:spPr>
        <p:txBody>
          <a:bodyPr wrap="square" lIns="0" tIns="0" rIns="0" bIns="0" rtlCol="0" anchor="ctr"/>
          <a:lstStyle/>
          <a:p>
            <a:pPr marL="0" indent="0">
              <a:buNone/>
            </a:pPr>
            <a:r>
              <a:rPr lang="en-US" sz="1000" b="1" kern="0" spc="200" dirty="0">
                <a:solidFill>
                  <a:srgbClr val="4B22C7"/>
                </a:solidFill>
                <a:latin typeface="Calibri" pitchFamily="34" charset="0"/>
                <a:ea typeface="Calibri" pitchFamily="34" charset="-122"/>
                <a:cs typeface="Calibri" pitchFamily="34" charset="-120"/>
              </a:rPr>
              <a:t>IN THIS SESSION</a:t>
            </a:r>
            <a:endParaRPr lang="en-US" sz="1000" dirty="0"/>
          </a:p>
        </p:txBody>
      </p:sp>
      <p:sp>
        <p:nvSpPr>
          <p:cNvPr id="14" name="Text 12"/>
          <p:cNvSpPr txBox="1"/>
          <p:nvPr/>
        </p:nvSpPr>
        <p:spPr>
          <a:xfrm>
            <a:off x="6556248" y="3108960"/>
            <a:ext cx="4562856" cy="1764792"/>
          </a:xfrm>
          <a:prstGeom prst="rect">
            <a:avLst/>
          </a:prstGeom>
          <a:noFill/>
          <a:ln/>
        </p:spPr>
        <p:txBody>
          <a:bodyPr wrap="square" lIns="0" tIns="0" rIns="0" bIns="0" rtlCol="0" anchor="t"/>
          <a:lstStyle/>
          <a:p>
            <a:pPr marL="177800" indent="-177800">
              <a:spcAft>
                <a:spcPts val="800"/>
              </a:spcAft>
              <a:buSzPct val="100000"/>
              <a:buChar char="•"/>
            </a:pPr>
            <a:r>
              <a:rPr lang="en-US" sz="1250" dirty="0">
                <a:solidFill>
                  <a:srgbClr val="140342"/>
                </a:solidFill>
                <a:latin typeface="Calibri" pitchFamily="34" charset="0"/>
                <a:ea typeface="Calibri" pitchFamily="34" charset="-122"/>
                <a:cs typeface="Calibri" pitchFamily="34" charset="-120"/>
              </a:rPr>
              <a:t>A timely update on the current conveyancing landscape</a:t>
            </a:r>
            <a:endParaRPr lang="en-US" sz="1250" dirty="0"/>
          </a:p>
          <a:p>
            <a:pPr marL="177800" indent="-177800">
              <a:spcAft>
                <a:spcPts val="800"/>
              </a:spcAft>
              <a:buSzPct val="100000"/>
              <a:buChar char="•"/>
            </a:pPr>
            <a:r>
              <a:rPr lang="en-US" sz="1250" dirty="0">
                <a:solidFill>
                  <a:srgbClr val="140342"/>
                </a:solidFill>
                <a:latin typeface="Calibri" pitchFamily="34" charset="0"/>
                <a:ea typeface="Calibri" pitchFamily="34" charset="-122"/>
                <a:cs typeface="Calibri" pitchFamily="34" charset="-120"/>
              </a:rPr>
              <a:t>Regulatory priorities from the CLC's perspective</a:t>
            </a:r>
            <a:endParaRPr lang="en-US" sz="1250" dirty="0"/>
          </a:p>
          <a:p>
            <a:pPr marL="177800" indent="-177800">
              <a:spcAft>
                <a:spcPts val="800"/>
              </a:spcAft>
              <a:buSzPct val="100000"/>
              <a:buChar char="•"/>
            </a:pPr>
            <a:r>
              <a:rPr lang="en-US" sz="1250" dirty="0">
                <a:solidFill>
                  <a:srgbClr val="140342"/>
                </a:solidFill>
                <a:latin typeface="Calibri" pitchFamily="34" charset="0"/>
                <a:ea typeface="Calibri" pitchFamily="34" charset="-122"/>
                <a:cs typeface="Calibri" pitchFamily="34" charset="-120"/>
              </a:rPr>
              <a:t>Emerging challenges — and the opportunities they open up</a:t>
            </a:r>
            <a:endParaRPr lang="en-US" sz="1250" dirty="0"/>
          </a:p>
          <a:p>
            <a:pPr marL="177800" indent="-177800">
              <a:spcAft>
                <a:spcPts val="800"/>
              </a:spcAft>
              <a:buSzPct val="100000"/>
              <a:buChar char="•"/>
            </a:pPr>
            <a:r>
              <a:rPr lang="en-US" sz="1250" dirty="0">
                <a:solidFill>
                  <a:srgbClr val="140342"/>
                </a:solidFill>
                <a:latin typeface="Calibri" pitchFamily="34" charset="0"/>
                <a:ea typeface="Calibri" pitchFamily="34" charset="-122"/>
                <a:cs typeface="Calibri" pitchFamily="34" charset="-120"/>
              </a:rPr>
              <a:t>A clearer view of the issues shaping the sector's future</a:t>
            </a:r>
            <a:endParaRPr lang="en-US" sz="1250" dirty="0"/>
          </a:p>
        </p:txBody>
      </p:sp>
      <p:sp>
        <p:nvSpPr>
          <p:cNvPr id="15" name="Shape 13"/>
          <p:cNvSpPr/>
          <p:nvPr/>
        </p:nvSpPr>
        <p:spPr>
          <a:xfrm>
            <a:off x="685800" y="5870448"/>
            <a:ext cx="10817352" cy="566928"/>
          </a:xfrm>
          <a:prstGeom prst="roundRect">
            <a:avLst>
              <a:gd name="adj" fmla="val 6452"/>
            </a:avLst>
          </a:prstGeom>
          <a:solidFill>
            <a:srgbClr val="4B22C7"/>
          </a:solidFill>
          <a:ln w="12700">
            <a:solidFill>
              <a:srgbClr val="4B22C7"/>
            </a:solidFill>
            <a:prstDash val="solid"/>
          </a:ln>
        </p:spPr>
        <p:txBody>
          <a:bodyPr/>
          <a:lstStyle/>
          <a:p>
            <a:endParaRPr lang="en-GB"/>
          </a:p>
        </p:txBody>
      </p:sp>
      <p:sp>
        <p:nvSpPr>
          <p:cNvPr id="16" name="Text 14"/>
          <p:cNvSpPr txBox="1"/>
          <p:nvPr/>
        </p:nvSpPr>
        <p:spPr>
          <a:xfrm>
            <a:off x="1051560" y="5870448"/>
            <a:ext cx="6766560" cy="566928"/>
          </a:xfrm>
          <a:prstGeom prst="rect">
            <a:avLst/>
          </a:prstGeom>
          <a:noFill/>
          <a:ln/>
        </p:spPr>
        <p:txBody>
          <a:bodyPr wrap="square" lIns="0" tIns="0" rIns="0" bIns="0" rtlCol="0" anchor="ctr"/>
          <a:lstStyle/>
          <a:p>
            <a:pPr marL="0" indent="0">
              <a:buNone/>
            </a:pPr>
            <a:r>
              <a:rPr lang="en-US" sz="1150" dirty="0">
                <a:solidFill>
                  <a:srgbClr val="CFC8EA"/>
                </a:solidFill>
                <a:latin typeface="Calibri" pitchFamily="34" charset="0"/>
                <a:ea typeface="Calibri" pitchFamily="34" charset="-122"/>
                <a:cs typeface="Calibri" pitchFamily="34" charset="-120"/>
              </a:rPr>
              <a:t>Session 1 of 7  ·  9.45 – 10.15  ·  Questions at the end of the session</a:t>
            </a:r>
            <a:endParaRPr lang="en-US" sz="1150" dirty="0"/>
          </a:p>
        </p:txBody>
      </p:sp>
      <p:sp>
        <p:nvSpPr>
          <p:cNvPr id="17" name="Text 15"/>
          <p:cNvSpPr txBox="1"/>
          <p:nvPr/>
        </p:nvSpPr>
        <p:spPr>
          <a:xfrm>
            <a:off x="7589520" y="5870448"/>
            <a:ext cx="3749040" cy="566928"/>
          </a:xfrm>
          <a:prstGeom prst="rect">
            <a:avLst/>
          </a:prstGeom>
          <a:noFill/>
          <a:ln/>
        </p:spPr>
        <p:txBody>
          <a:bodyPr wrap="square" lIns="0" tIns="0" rIns="0" bIns="0" rtlCol="0" anchor="ctr"/>
          <a:lstStyle/>
          <a:p>
            <a:pPr marL="0" indent="0" algn="r">
              <a:buNone/>
            </a:pPr>
            <a:r>
              <a:rPr lang="en-US" sz="1050" i="1" dirty="0">
                <a:solidFill>
                  <a:srgbClr val="CFC8EA"/>
                </a:solidFill>
                <a:latin typeface="Calibri" pitchFamily="34" charset="0"/>
                <a:ea typeface="Calibri" pitchFamily="34" charset="-122"/>
                <a:cs typeface="Calibri" pitchFamily="34" charset="-120"/>
              </a:rPr>
              <a:t>Conveyancing &amp; Residential Property Conference 2026</a:t>
            </a:r>
            <a:endParaRPr lang="en-US" sz="10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p:cNvGrpSpPr/>
        <p:nvPr/>
      </p:nvGrpSpPr>
      <p:grpSpPr>
        <a:xfrm>
          <a:off x="0" y="0"/>
          <a:ext cx="0" cy="0"/>
          <a:chOff x="0" y="0"/>
          <a:chExt cx="0" cy="0"/>
        </a:xfrm>
      </p:grpSpPr>
      <p:sp>
        <p:nvSpPr>
          <p:cNvPr id="2" name="Freeform 2"/>
          <p:cNvSpPr/>
          <p:nvPr/>
        </p:nvSpPr>
        <p:spPr>
          <a:xfrm flipH="1">
            <a:off x="-663340" y="-1606550"/>
            <a:ext cx="16707043" cy="9406413"/>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68000"/>
              <a:extLst>
                <a:ext uri="{96DAC541-7B7A-43D3-8B79-37D633B846F1}">
                  <asvg:svgBlip xmlns:asvg="http://schemas.microsoft.com/office/drawing/2016/SVG/main" r:embed="rId2"/>
                </a:ext>
              </a:extLst>
            </a:blip>
            <a:stretch>
              <a:fillRect/>
            </a:stretch>
          </a:blipFill>
        </p:spPr>
        <p:txBody>
          <a:bodyPr/>
          <a:lstStyle/>
          <a:p>
            <a:endParaRPr lang="en-GB"/>
          </a:p>
        </p:txBody>
      </p:sp>
      <p:sp>
        <p:nvSpPr>
          <p:cNvPr id="3" name="Freeform 3"/>
          <p:cNvSpPr/>
          <p:nvPr/>
        </p:nvSpPr>
        <p:spPr>
          <a:xfrm rot="-7353607">
            <a:off x="6635081" y="3447369"/>
            <a:ext cx="8286144" cy="3793333"/>
          </a:xfrm>
          <a:custGeom>
            <a:avLst/>
            <a:gdLst/>
            <a:ahLst/>
            <a:cxnLst/>
            <a:rect l="l" t="t" r="r" b="b"/>
            <a:pathLst>
              <a:path w="12429216" h="5689999">
                <a:moveTo>
                  <a:pt x="0" y="0"/>
                </a:moveTo>
                <a:lnTo>
                  <a:pt x="12429216" y="0"/>
                </a:lnTo>
                <a:lnTo>
                  <a:pt x="12429216" y="5689999"/>
                </a:lnTo>
                <a:lnTo>
                  <a:pt x="0" y="5689999"/>
                </a:lnTo>
                <a:lnTo>
                  <a:pt x="0" y="0"/>
                </a:lnTo>
                <a:close/>
              </a:path>
            </a:pathLst>
          </a:custGeom>
          <a:blipFill>
            <a:blip>
              <a:extLst>
                <a:ext uri="{96DAC541-7B7A-43D3-8B79-37D633B846F1}">
                  <asvg:svgBlip xmlns:asvg="http://schemas.microsoft.com/office/drawing/2016/SVG/main" r:embed="rId3"/>
                </a:ext>
              </a:extLst>
            </a:blip>
            <a:stretch>
              <a:fillRect l="-203356"/>
            </a:stretch>
          </a:blipFill>
        </p:spPr>
        <p:txBody>
          <a:bodyPr/>
          <a:lstStyle/>
          <a:p>
            <a:endParaRPr lang="en-GB"/>
          </a:p>
        </p:txBody>
      </p:sp>
      <p:grpSp>
        <p:nvGrpSpPr>
          <p:cNvPr id="4" name="Group 4"/>
          <p:cNvGrpSpPr>
            <a:grpSpLocks noChangeAspect="1"/>
          </p:cNvGrpSpPr>
          <p:nvPr/>
        </p:nvGrpSpPr>
        <p:grpSpPr>
          <a:xfrm>
            <a:off x="8130277" y="1963483"/>
            <a:ext cx="2931047" cy="2931035"/>
            <a:chOff x="0" y="0"/>
            <a:chExt cx="4233333" cy="4233317"/>
          </a:xfrm>
        </p:grpSpPr>
        <p:sp>
          <p:nvSpPr>
            <p:cNvPr id="5" name="Freeform 5"/>
            <p:cNvSpPr/>
            <p:nvPr/>
          </p:nvSpPr>
          <p:spPr>
            <a:xfrm>
              <a:off x="0" y="0"/>
              <a:ext cx="4233333" cy="4233316"/>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a:stretch>
            </a:blipFill>
          </p:spPr>
          <p:txBody>
            <a:bodyPr/>
            <a:lstStyle/>
            <a:p>
              <a:endParaRPr lang="en-GB"/>
            </a:p>
          </p:txBody>
        </p:sp>
      </p:grpSp>
      <p:grpSp>
        <p:nvGrpSpPr>
          <p:cNvPr id="6" name="Group 6"/>
          <p:cNvGrpSpPr/>
          <p:nvPr/>
        </p:nvGrpSpPr>
        <p:grpSpPr>
          <a:xfrm>
            <a:off x="685800" y="3345815"/>
            <a:ext cx="7328327" cy="2017059"/>
            <a:chOff x="0" y="0"/>
            <a:chExt cx="9771102" cy="2689411"/>
          </a:xfrm>
        </p:grpSpPr>
        <p:sp>
          <p:nvSpPr>
            <p:cNvPr id="7" name="TextBox 7"/>
            <p:cNvSpPr txBox="1"/>
            <p:nvPr/>
          </p:nvSpPr>
          <p:spPr>
            <a:xfrm>
              <a:off x="0" y="0"/>
              <a:ext cx="9771102" cy="1862667"/>
            </a:xfrm>
            <a:prstGeom prst="rect">
              <a:avLst/>
            </a:prstGeom>
          </p:spPr>
          <p:txBody>
            <a:bodyPr lIns="0" tIns="0" rIns="0" bIns="0" rtlCol="0" anchor="t">
              <a:spAutoFit/>
            </a:bodyPr>
            <a:lstStyle/>
            <a:p>
              <a:pPr algn="l">
                <a:lnSpc>
                  <a:spcPts val="5520"/>
                </a:lnSpc>
              </a:pPr>
              <a:r>
                <a:rPr lang="en-US" sz="4600" b="1">
                  <a:solidFill>
                    <a:srgbClr val="FAFAFA"/>
                  </a:solidFill>
                  <a:latin typeface="Aptos Bold"/>
                  <a:ea typeface="Aptos Bold"/>
                  <a:cs typeface="Aptos Bold"/>
                  <a:sym typeface="Aptos Bold"/>
                </a:rPr>
                <a:t>The State of the Sector:</a:t>
              </a:r>
            </a:p>
            <a:p>
              <a:pPr algn="l">
                <a:lnSpc>
                  <a:spcPts val="5520"/>
                </a:lnSpc>
              </a:pPr>
              <a:r>
                <a:rPr lang="en-US" sz="4600" b="1">
                  <a:solidFill>
                    <a:srgbClr val="FAFAFA"/>
                  </a:solidFill>
                  <a:latin typeface="Aptos Bold"/>
                  <a:ea typeface="Aptos Bold"/>
                  <a:cs typeface="Aptos Bold"/>
                  <a:sym typeface="Aptos Bold"/>
                </a:rPr>
                <a:t>A CLC Perspective</a:t>
              </a:r>
            </a:p>
          </p:txBody>
        </p:sp>
        <p:sp>
          <p:nvSpPr>
            <p:cNvPr id="8" name="TextBox 8"/>
            <p:cNvSpPr txBox="1"/>
            <p:nvPr/>
          </p:nvSpPr>
          <p:spPr>
            <a:xfrm>
              <a:off x="0" y="2230377"/>
              <a:ext cx="9109402" cy="459034"/>
            </a:xfrm>
            <a:prstGeom prst="rect">
              <a:avLst/>
            </a:prstGeom>
          </p:spPr>
          <p:txBody>
            <a:bodyPr lIns="0" tIns="0" rIns="0" bIns="0" rtlCol="0" anchor="t">
              <a:spAutoFit/>
            </a:bodyPr>
            <a:lstStyle/>
            <a:p>
              <a:pPr algn="l">
                <a:lnSpc>
                  <a:spcPts val="2987"/>
                </a:lnSpc>
              </a:pPr>
              <a:r>
                <a:rPr lang="en-US" sz="2133" b="1" spc="192">
                  <a:solidFill>
                    <a:srgbClr val="FAFAFA"/>
                  </a:solidFill>
                  <a:latin typeface="Aptos Bold"/>
                  <a:ea typeface="Aptos Bold"/>
                  <a:cs typeface="Aptos Bold"/>
                  <a:sym typeface="Aptos Bold"/>
                </a:rPr>
                <a:t>Datalaw Session 2026​</a:t>
              </a:r>
            </a:p>
          </p:txBody>
        </p:sp>
      </p:grpSp>
      <p:grpSp>
        <p:nvGrpSpPr>
          <p:cNvPr id="9" name="Group 9"/>
          <p:cNvGrpSpPr/>
          <p:nvPr/>
        </p:nvGrpSpPr>
        <p:grpSpPr>
          <a:xfrm>
            <a:off x="8642093" y="5125466"/>
            <a:ext cx="2292080" cy="917935"/>
            <a:chOff x="0" y="0"/>
            <a:chExt cx="3056107" cy="1223914"/>
          </a:xfrm>
        </p:grpSpPr>
        <p:sp>
          <p:nvSpPr>
            <p:cNvPr id="10" name="TextBox 10"/>
            <p:cNvSpPr txBox="1"/>
            <p:nvPr/>
          </p:nvSpPr>
          <p:spPr>
            <a:xfrm>
              <a:off x="0" y="-19050"/>
              <a:ext cx="3056107" cy="393841"/>
            </a:xfrm>
            <a:prstGeom prst="rect">
              <a:avLst/>
            </a:prstGeom>
          </p:spPr>
          <p:txBody>
            <a:bodyPr lIns="0" tIns="0" rIns="0" bIns="0" rtlCol="0" anchor="t">
              <a:spAutoFit/>
            </a:bodyPr>
            <a:lstStyle/>
            <a:p>
              <a:pPr marL="0" lvl="0" indent="0" algn="ctr">
                <a:lnSpc>
                  <a:spcPts val="2426"/>
                </a:lnSpc>
                <a:spcBef>
                  <a:spcPct val="0"/>
                </a:spcBef>
              </a:pPr>
              <a:r>
                <a:rPr lang="en-US" sz="1866" b="1">
                  <a:solidFill>
                    <a:srgbClr val="FAFAFA"/>
                  </a:solidFill>
                  <a:latin typeface="Aptos Bold"/>
                  <a:ea typeface="Aptos Bold"/>
                  <a:cs typeface="Aptos Bold"/>
                  <a:sym typeface="Aptos Bold"/>
                </a:rPr>
                <a:t>Stephen Ward</a:t>
              </a:r>
            </a:p>
          </p:txBody>
        </p:sp>
        <p:sp>
          <p:nvSpPr>
            <p:cNvPr id="11" name="TextBox 11"/>
            <p:cNvSpPr txBox="1"/>
            <p:nvPr/>
          </p:nvSpPr>
          <p:spPr>
            <a:xfrm>
              <a:off x="340653" y="458527"/>
              <a:ext cx="2480014" cy="765387"/>
            </a:xfrm>
            <a:prstGeom prst="rect">
              <a:avLst/>
            </a:prstGeom>
          </p:spPr>
          <p:txBody>
            <a:bodyPr lIns="0" tIns="0" rIns="0" bIns="0" rtlCol="0" anchor="t">
              <a:spAutoFit/>
            </a:bodyPr>
            <a:lstStyle/>
            <a:p>
              <a:pPr marL="0" lvl="0" indent="0" algn="ctr">
                <a:lnSpc>
                  <a:spcPts val="2399"/>
                </a:lnSpc>
                <a:spcBef>
                  <a:spcPct val="0"/>
                </a:spcBef>
              </a:pPr>
              <a:r>
                <a:rPr lang="en-US" sz="1599">
                  <a:solidFill>
                    <a:srgbClr val="FAFAFA"/>
                  </a:solidFill>
                  <a:latin typeface="GT Walsheim Pro"/>
                  <a:ea typeface="GT Walsheim Pro"/>
                  <a:cs typeface="GT Walsheim Pro"/>
                  <a:sym typeface="GT Walsheim Pro"/>
                </a:rPr>
                <a:t>Council for Licensed Conveyancers</a:t>
              </a:r>
            </a:p>
          </p:txBody>
        </p:sp>
      </p:grpSp>
      <p:sp>
        <p:nvSpPr>
          <p:cNvPr id="12" name="Freeform 12"/>
          <p:cNvSpPr/>
          <p:nvPr/>
        </p:nvSpPr>
        <p:spPr>
          <a:xfrm>
            <a:off x="10128145" y="528320"/>
            <a:ext cx="1300015" cy="240503"/>
          </a:xfrm>
          <a:custGeom>
            <a:avLst/>
            <a:gdLst/>
            <a:ahLst/>
            <a:cxnLst/>
            <a:rect l="l" t="t" r="r" b="b"/>
            <a:pathLst>
              <a:path w="1950023" h="360754">
                <a:moveTo>
                  <a:pt x="0" y="0"/>
                </a:moveTo>
                <a:lnTo>
                  <a:pt x="1950022" y="0"/>
                </a:lnTo>
                <a:lnTo>
                  <a:pt x="1950022" y="360754"/>
                </a:lnTo>
                <a:lnTo>
                  <a:pt x="0" y="360754"/>
                </a:lnTo>
                <a:lnTo>
                  <a:pt x="0" y="0"/>
                </a:lnTo>
                <a:close/>
              </a:path>
            </a:pathLst>
          </a:custGeom>
          <a:blipFill>
            <a:blip r:embed="rId5"/>
            <a:stretch>
              <a:fillRect/>
            </a:stretch>
          </a:blipFill>
        </p:spPr>
        <p:txBody>
          <a:bodyPr/>
          <a:lstStyle/>
          <a:p>
            <a:endParaRPr lang="en-GB"/>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7">
    <p:bg>
      <p:bgPr>
        <a:blipFill>
          <a:blip r:embed="rId3"/>
          <a:stretch>
            <a:fillRect/>
          </a:stretch>
        </a:blipFill>
        <a:effectLst/>
      </p:bgPr>
    </p:bg>
    <p:spTree>
      <p:nvGrpSpPr>
        <p:cNvPr id="1" name=""/>
        <p:cNvGrpSpPr/>
        <p:nvPr/>
      </p:nvGrpSpPr>
      <p:grpSpPr>
        <a:xfrm>
          <a:off x="0" y="0"/>
          <a:ext cx="0" cy="0"/>
          <a:chOff x="0" y="0"/>
          <a:chExt cx="0" cy="0"/>
        </a:xfrm>
      </p:grpSpPr>
      <p:sp>
        <p:nvSpPr>
          <p:cNvPr id="4" name="Text 2"/>
          <p:cNvSpPr txBox="1"/>
          <p:nvPr/>
        </p:nvSpPr>
        <p:spPr>
          <a:xfrm>
            <a:off x="685800" y="1005840"/>
            <a:ext cx="6858000" cy="237744"/>
          </a:xfrm>
          <a:prstGeom prst="rect">
            <a:avLst/>
          </a:prstGeom>
          <a:noFill/>
          <a:ln/>
        </p:spPr>
        <p:txBody>
          <a:bodyPr wrap="square" lIns="0" tIns="0" rIns="0" bIns="0" rtlCol="0" anchor="ctr"/>
          <a:lstStyle/>
          <a:p>
            <a:pPr marL="0" indent="0">
              <a:buNone/>
            </a:pPr>
            <a:r>
              <a:rPr lang="en-US" sz="1050" b="1" kern="0" spc="220" dirty="0">
                <a:solidFill>
                  <a:srgbClr val="00E988"/>
                </a:solidFill>
                <a:latin typeface="Calibri" pitchFamily="34" charset="0"/>
                <a:ea typeface="Calibri" pitchFamily="34" charset="-122"/>
                <a:cs typeface="Calibri" pitchFamily="34" charset="-120"/>
              </a:rPr>
              <a:t>THANK YOU</a:t>
            </a:r>
            <a:endParaRPr lang="en-US" sz="1050" dirty="0"/>
          </a:p>
        </p:txBody>
      </p:sp>
      <p:sp>
        <p:nvSpPr>
          <p:cNvPr id="5" name="Text 3"/>
          <p:cNvSpPr txBox="1"/>
          <p:nvPr/>
        </p:nvSpPr>
        <p:spPr>
          <a:xfrm>
            <a:off x="685800" y="1371600"/>
            <a:ext cx="8229600" cy="822960"/>
          </a:xfrm>
          <a:prstGeom prst="rect">
            <a:avLst/>
          </a:prstGeom>
          <a:noFill/>
          <a:ln/>
        </p:spPr>
        <p:txBody>
          <a:bodyPr wrap="square" lIns="0" tIns="0" rIns="0" bIns="0" rtlCol="0" anchor="ctr"/>
          <a:lstStyle/>
          <a:p>
            <a:pPr marL="0" indent="0">
              <a:buNone/>
            </a:pPr>
            <a:r>
              <a:rPr lang="en-US" sz="4200" b="1" dirty="0">
                <a:solidFill>
                  <a:srgbClr val="FFFFFF"/>
                </a:solidFill>
                <a:latin typeface="Cambria" pitchFamily="34" charset="0"/>
                <a:ea typeface="Cambria" pitchFamily="34" charset="-122"/>
                <a:cs typeface="Cambria" pitchFamily="34" charset="-120"/>
              </a:rPr>
              <a:t>Thank you, Stephen</a:t>
            </a:r>
            <a:endParaRPr lang="en-US" sz="4200" dirty="0"/>
          </a:p>
        </p:txBody>
      </p:sp>
      <p:sp>
        <p:nvSpPr>
          <p:cNvPr id="6" name="Text 4"/>
          <p:cNvSpPr txBox="1"/>
          <p:nvPr/>
        </p:nvSpPr>
        <p:spPr>
          <a:xfrm>
            <a:off x="685800" y="2286000"/>
            <a:ext cx="7680960" cy="777240"/>
          </a:xfrm>
          <a:prstGeom prst="rect">
            <a:avLst/>
          </a:prstGeom>
          <a:noFill/>
          <a:ln/>
        </p:spPr>
        <p:txBody>
          <a:bodyPr wrap="square" lIns="0" tIns="0" rIns="0" bIns="0" rtlCol="0" anchor="ctr"/>
          <a:lstStyle/>
          <a:p>
            <a:pPr marL="0" indent="0">
              <a:lnSpc>
                <a:spcPts val="2200"/>
              </a:lnSpc>
              <a:buNone/>
            </a:pPr>
            <a:r>
              <a:rPr lang="en-US" sz="1500" i="1" dirty="0">
                <a:solidFill>
                  <a:srgbClr val="CFC8EA"/>
                </a:solidFill>
                <a:latin typeface="Calibri" pitchFamily="34" charset="0"/>
                <a:ea typeface="Calibri" pitchFamily="34" charset="-122"/>
                <a:cs typeface="Calibri" pitchFamily="34" charset="-120"/>
              </a:rPr>
              <a:t>A regulator's-eye view of where the sector is heading — and a useful frame for everything that follows today.</a:t>
            </a:r>
            <a:endParaRPr lang="en-US" sz="1500" dirty="0"/>
          </a:p>
        </p:txBody>
      </p:sp>
      <p:sp>
        <p:nvSpPr>
          <p:cNvPr id="7" name="Text 5"/>
          <p:cNvSpPr txBox="1"/>
          <p:nvPr/>
        </p:nvSpPr>
        <p:spPr>
          <a:xfrm>
            <a:off x="685800" y="3154680"/>
            <a:ext cx="7680960" cy="640080"/>
          </a:xfrm>
          <a:prstGeom prst="rect">
            <a:avLst/>
          </a:prstGeom>
          <a:noFill/>
          <a:ln/>
        </p:spPr>
        <p:txBody>
          <a:bodyPr wrap="square" lIns="0" tIns="0" rIns="0" bIns="0" rtlCol="0" anchor="ctr"/>
          <a:lstStyle/>
          <a:p>
            <a:pPr marL="0" indent="0">
              <a:lnSpc>
                <a:spcPts val="1800"/>
              </a:lnSpc>
              <a:buNone/>
            </a:pPr>
            <a:r>
              <a:rPr lang="en-US" sz="1250" dirty="0">
                <a:solidFill>
                  <a:srgbClr val="CFC8EA"/>
                </a:solidFill>
                <a:latin typeface="Calibri" pitchFamily="34" charset="0"/>
                <a:ea typeface="Calibri" pitchFamily="34" charset="-122"/>
                <a:cs typeface="Calibri" pitchFamily="34" charset="-120"/>
              </a:rPr>
              <a:t>If you have a question we didn't get to, please do go and grab them over the break — every speaker today has said they're happy to be approached.</a:t>
            </a:r>
            <a:endParaRPr lang="en-US" sz="1250" dirty="0"/>
          </a:p>
        </p:txBody>
      </p:sp>
      <p:sp>
        <p:nvSpPr>
          <p:cNvPr id="8" name="Shape 6"/>
          <p:cNvSpPr/>
          <p:nvPr/>
        </p:nvSpPr>
        <p:spPr>
          <a:xfrm>
            <a:off x="685800" y="4160520"/>
            <a:ext cx="10817352" cy="1783080"/>
          </a:xfrm>
          <a:prstGeom prst="roundRect">
            <a:avLst>
              <a:gd name="adj" fmla="val 2051"/>
            </a:avLst>
          </a:prstGeom>
          <a:solidFill>
            <a:srgbClr val="0D0230"/>
          </a:solidFill>
          <a:ln w="12700">
            <a:solidFill>
              <a:srgbClr val="0D0230"/>
            </a:solidFill>
            <a:prstDash val="solid"/>
          </a:ln>
        </p:spPr>
        <p:txBody>
          <a:bodyPr/>
          <a:lstStyle/>
          <a:p>
            <a:endParaRPr lang="en-GB"/>
          </a:p>
        </p:txBody>
      </p:sp>
      <p:sp>
        <p:nvSpPr>
          <p:cNvPr id="9" name="Text 7"/>
          <p:cNvSpPr txBox="1"/>
          <p:nvPr/>
        </p:nvSpPr>
        <p:spPr>
          <a:xfrm>
            <a:off x="1097280" y="4462272"/>
            <a:ext cx="5486400" cy="237744"/>
          </a:xfrm>
          <a:prstGeom prst="rect">
            <a:avLst/>
          </a:prstGeom>
          <a:noFill/>
          <a:ln/>
        </p:spPr>
        <p:txBody>
          <a:bodyPr wrap="square" lIns="0" tIns="0" rIns="0" bIns="0" rtlCol="0" anchor="ctr"/>
          <a:lstStyle/>
          <a:p>
            <a:pPr marL="0" indent="0">
              <a:buNone/>
            </a:pPr>
            <a:r>
              <a:rPr lang="en-US" sz="1000" b="1" kern="0" spc="200" dirty="0">
                <a:solidFill>
                  <a:srgbClr val="00E988"/>
                </a:solidFill>
                <a:latin typeface="Calibri" pitchFamily="34" charset="0"/>
                <a:ea typeface="Calibri" pitchFamily="34" charset="-122"/>
                <a:cs typeface="Calibri" pitchFamily="34" charset="-120"/>
              </a:rPr>
              <a:t>COMING UP NEXT</a:t>
            </a:r>
            <a:endParaRPr lang="en-US" sz="1000" dirty="0"/>
          </a:p>
        </p:txBody>
      </p:sp>
      <p:sp>
        <p:nvSpPr>
          <p:cNvPr id="10" name="Text 8"/>
          <p:cNvSpPr txBox="1"/>
          <p:nvPr/>
        </p:nvSpPr>
        <p:spPr>
          <a:xfrm>
            <a:off x="1097280" y="4791456"/>
            <a:ext cx="6675120" cy="411480"/>
          </a:xfrm>
          <a:prstGeom prst="rect">
            <a:avLst/>
          </a:prstGeom>
          <a:noFill/>
          <a:ln/>
        </p:spPr>
        <p:txBody>
          <a:bodyPr wrap="square" lIns="0" tIns="0" rIns="0" bIns="0" rtlCol="0" anchor="ctr"/>
          <a:lstStyle/>
          <a:p>
            <a:pPr marL="0" indent="0">
              <a:buNone/>
            </a:pPr>
            <a:r>
              <a:rPr lang="en-US" sz="2400" b="1" dirty="0">
                <a:solidFill>
                  <a:srgbClr val="FFFFFF"/>
                </a:solidFill>
                <a:latin typeface="Cambria" pitchFamily="34" charset="0"/>
                <a:ea typeface="Cambria" pitchFamily="34" charset="-122"/>
                <a:cs typeface="Cambria" pitchFamily="34" charset="-120"/>
              </a:rPr>
              <a:t>Richard Snape</a:t>
            </a:r>
            <a:endParaRPr lang="en-US" sz="2400" dirty="0"/>
          </a:p>
        </p:txBody>
      </p:sp>
      <p:sp>
        <p:nvSpPr>
          <p:cNvPr id="11" name="Text 9"/>
          <p:cNvSpPr txBox="1"/>
          <p:nvPr/>
        </p:nvSpPr>
        <p:spPr>
          <a:xfrm>
            <a:off x="1097280" y="5248656"/>
            <a:ext cx="6675120" cy="457200"/>
          </a:xfrm>
          <a:prstGeom prst="rect">
            <a:avLst/>
          </a:prstGeom>
          <a:noFill/>
          <a:ln/>
        </p:spPr>
        <p:txBody>
          <a:bodyPr wrap="square" lIns="0" tIns="0" rIns="0" bIns="0" rtlCol="0" anchor="ctr"/>
          <a:lstStyle/>
          <a:p>
            <a:pPr marL="0" indent="0">
              <a:buNone/>
            </a:pPr>
            <a:r>
              <a:rPr lang="en-US" sz="1300" dirty="0">
                <a:solidFill>
                  <a:srgbClr val="CFC8EA"/>
                </a:solidFill>
                <a:latin typeface="Calibri" pitchFamily="34" charset="0"/>
                <a:ea typeface="Calibri" pitchFamily="34" charset="-122"/>
                <a:cs typeface="Calibri" pitchFamily="34" charset="-120"/>
              </a:rPr>
              <a:t>Leasehold Reform and Commonhold  ·  Davitt Jones Bould</a:t>
            </a:r>
            <a:endParaRPr lang="en-US" sz="1300" dirty="0"/>
          </a:p>
        </p:txBody>
      </p:sp>
      <p:sp>
        <p:nvSpPr>
          <p:cNvPr id="12" name="Shape 10"/>
          <p:cNvSpPr/>
          <p:nvPr/>
        </p:nvSpPr>
        <p:spPr>
          <a:xfrm>
            <a:off x="9601200" y="4809744"/>
            <a:ext cx="1874520" cy="384048"/>
          </a:xfrm>
          <a:prstGeom prst="roundRect">
            <a:avLst>
              <a:gd name="adj" fmla="val 50000"/>
            </a:avLst>
          </a:prstGeom>
          <a:solidFill>
            <a:srgbClr val="4B22C7"/>
          </a:solidFill>
          <a:ln w="15875">
            <a:solidFill>
              <a:srgbClr val="00E988"/>
            </a:solidFill>
            <a:prstDash val="solid"/>
          </a:ln>
        </p:spPr>
        <p:txBody>
          <a:bodyPr/>
          <a:lstStyle/>
          <a:p>
            <a:endParaRPr lang="en-GB"/>
          </a:p>
        </p:txBody>
      </p:sp>
      <p:sp>
        <p:nvSpPr>
          <p:cNvPr id="13" name="Text 11"/>
          <p:cNvSpPr txBox="1"/>
          <p:nvPr/>
        </p:nvSpPr>
        <p:spPr>
          <a:xfrm>
            <a:off x="9601200" y="4809744"/>
            <a:ext cx="1874520" cy="384048"/>
          </a:xfrm>
          <a:prstGeom prst="rect">
            <a:avLst/>
          </a:prstGeom>
          <a:noFill/>
          <a:ln/>
        </p:spPr>
        <p:txBody>
          <a:bodyPr wrap="square" lIns="0" tIns="0" rIns="0" bIns="0" rtlCol="0" anchor="ctr"/>
          <a:lstStyle/>
          <a:p>
            <a:pPr marL="0" indent="0" algn="ctr">
              <a:buNone/>
            </a:pPr>
            <a:r>
              <a:rPr lang="en-US" sz="1300" b="1" kern="0" spc="60" dirty="0">
                <a:solidFill>
                  <a:srgbClr val="00E988"/>
                </a:solidFill>
                <a:latin typeface="Calibri" pitchFamily="34" charset="0"/>
                <a:ea typeface="Calibri" pitchFamily="34" charset="-122"/>
                <a:cs typeface="Calibri" pitchFamily="34" charset="-120"/>
              </a:rPr>
              <a:t>10.15 – 11.00</a:t>
            </a:r>
            <a:endParaRPr lang="en-US" sz="13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8">
    <p:bg>
      <p:bgPr>
        <a:blipFill>
          <a:blip r:embed="rId3"/>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685800" y="502920"/>
            <a:ext cx="6858000" cy="237744"/>
          </a:xfrm>
          <a:prstGeom prst="rect">
            <a:avLst/>
          </a:prstGeom>
          <a:noFill/>
          <a:ln/>
        </p:spPr>
        <p:txBody>
          <a:bodyPr wrap="square" lIns="0" tIns="0" rIns="0" bIns="0" rtlCol="0" anchor="ctr"/>
          <a:lstStyle/>
          <a:p>
            <a:pPr marL="0" indent="0">
              <a:buNone/>
            </a:pPr>
            <a:r>
              <a:rPr lang="en-US" sz="1050" b="1" kern="0" spc="220" dirty="0">
                <a:solidFill>
                  <a:srgbClr val="00E988"/>
                </a:solidFill>
                <a:latin typeface="Calibri" pitchFamily="34" charset="0"/>
                <a:ea typeface="Calibri" pitchFamily="34" charset="-122"/>
                <a:cs typeface="Calibri" pitchFamily="34" charset="-120"/>
              </a:rPr>
              <a:t>UP NEXT  ·  SESSION 2 OF 7</a:t>
            </a:r>
            <a:endParaRPr lang="en-US" sz="1050" dirty="0"/>
          </a:p>
        </p:txBody>
      </p:sp>
      <p:sp>
        <p:nvSpPr>
          <p:cNvPr id="3" name="Shape 1"/>
          <p:cNvSpPr/>
          <p:nvPr/>
        </p:nvSpPr>
        <p:spPr>
          <a:xfrm>
            <a:off x="685800" y="960120"/>
            <a:ext cx="1097280" cy="1097280"/>
          </a:xfrm>
          <a:prstGeom prst="ellipse">
            <a:avLst/>
          </a:prstGeom>
          <a:solidFill>
            <a:srgbClr val="4B22C7"/>
          </a:solidFill>
          <a:ln w="12700">
            <a:solidFill>
              <a:srgbClr val="4B22C7"/>
            </a:solidFill>
            <a:prstDash val="solid"/>
          </a:ln>
        </p:spPr>
        <p:txBody>
          <a:bodyPr/>
          <a:lstStyle/>
          <a:p>
            <a:endParaRPr lang="en-GB"/>
          </a:p>
        </p:txBody>
      </p:sp>
      <p:sp>
        <p:nvSpPr>
          <p:cNvPr id="4" name="Text 2"/>
          <p:cNvSpPr txBox="1"/>
          <p:nvPr/>
        </p:nvSpPr>
        <p:spPr>
          <a:xfrm>
            <a:off x="685800" y="960120"/>
            <a:ext cx="1097280" cy="1097280"/>
          </a:xfrm>
          <a:prstGeom prst="rect">
            <a:avLst/>
          </a:prstGeom>
          <a:noFill/>
          <a:ln/>
        </p:spPr>
        <p:txBody>
          <a:bodyPr wrap="square" lIns="0" tIns="0" rIns="0" bIns="0" rtlCol="0" anchor="ctr"/>
          <a:lstStyle/>
          <a:p>
            <a:pPr marL="0" indent="0" algn="ctr">
              <a:buNone/>
            </a:pPr>
            <a:r>
              <a:rPr lang="en-US" sz="2600" b="1" kern="0" spc="100" dirty="0">
                <a:solidFill>
                  <a:srgbClr val="00E988"/>
                </a:solidFill>
                <a:latin typeface="Cambria" pitchFamily="34" charset="0"/>
                <a:ea typeface="Cambria" pitchFamily="34" charset="-122"/>
                <a:cs typeface="Cambria" pitchFamily="34" charset="-120"/>
              </a:rPr>
              <a:t>RS</a:t>
            </a:r>
            <a:endParaRPr lang="en-US" sz="2600" dirty="0"/>
          </a:p>
        </p:txBody>
      </p:sp>
      <p:sp>
        <p:nvSpPr>
          <p:cNvPr id="5" name="Text 3"/>
          <p:cNvSpPr txBox="1"/>
          <p:nvPr/>
        </p:nvSpPr>
        <p:spPr>
          <a:xfrm>
            <a:off x="1965960" y="1024128"/>
            <a:ext cx="3657600" cy="502920"/>
          </a:xfrm>
          <a:prstGeom prst="rect">
            <a:avLst/>
          </a:prstGeom>
          <a:noFill/>
          <a:ln/>
        </p:spPr>
        <p:txBody>
          <a:bodyPr wrap="square" lIns="0" tIns="0" rIns="0" bIns="0" rtlCol="0" anchor="ctr"/>
          <a:lstStyle/>
          <a:p>
            <a:pPr marL="0" indent="0">
              <a:buNone/>
            </a:pPr>
            <a:r>
              <a:rPr lang="en-US" sz="2900" b="1" dirty="0">
                <a:solidFill>
                  <a:srgbClr val="FFFFFF"/>
                </a:solidFill>
                <a:latin typeface="Cambria" pitchFamily="34" charset="0"/>
                <a:ea typeface="Cambria" pitchFamily="34" charset="-122"/>
                <a:cs typeface="Cambria" pitchFamily="34" charset="-120"/>
              </a:rPr>
              <a:t>Richard Snape</a:t>
            </a:r>
            <a:endParaRPr lang="en-US" sz="2900" dirty="0"/>
          </a:p>
        </p:txBody>
      </p:sp>
      <p:sp>
        <p:nvSpPr>
          <p:cNvPr id="6" name="Text 4"/>
          <p:cNvSpPr txBox="1"/>
          <p:nvPr/>
        </p:nvSpPr>
        <p:spPr>
          <a:xfrm>
            <a:off x="1965960" y="1536192"/>
            <a:ext cx="3657600" cy="274320"/>
          </a:xfrm>
          <a:prstGeom prst="rect">
            <a:avLst/>
          </a:prstGeom>
          <a:noFill/>
          <a:ln/>
        </p:spPr>
        <p:txBody>
          <a:bodyPr wrap="square" lIns="0" tIns="0" rIns="0" bIns="0" rtlCol="0" anchor="ctr"/>
          <a:lstStyle/>
          <a:p>
            <a:pPr marL="0" indent="0">
              <a:buNone/>
            </a:pPr>
            <a:r>
              <a:rPr lang="en-US" sz="1300" b="1" dirty="0">
                <a:solidFill>
                  <a:srgbClr val="00E988"/>
                </a:solidFill>
                <a:latin typeface="Calibri" pitchFamily="34" charset="0"/>
                <a:ea typeface="Calibri" pitchFamily="34" charset="-122"/>
                <a:cs typeface="Calibri" pitchFamily="34" charset="-120"/>
              </a:rPr>
              <a:t>Head of Legal Training</a:t>
            </a:r>
            <a:endParaRPr lang="en-US" sz="1300" dirty="0"/>
          </a:p>
        </p:txBody>
      </p:sp>
      <p:sp>
        <p:nvSpPr>
          <p:cNvPr id="7" name="Text 5"/>
          <p:cNvSpPr txBox="1"/>
          <p:nvPr/>
        </p:nvSpPr>
        <p:spPr>
          <a:xfrm>
            <a:off x="1965960" y="1810512"/>
            <a:ext cx="3657600" cy="274320"/>
          </a:xfrm>
          <a:prstGeom prst="rect">
            <a:avLst/>
          </a:prstGeom>
          <a:noFill/>
          <a:ln/>
        </p:spPr>
        <p:txBody>
          <a:bodyPr wrap="square" lIns="0" tIns="0" rIns="0" bIns="0" rtlCol="0" anchor="ctr"/>
          <a:lstStyle/>
          <a:p>
            <a:pPr marL="0" indent="0">
              <a:buNone/>
            </a:pPr>
            <a:r>
              <a:rPr lang="en-US" sz="1200" dirty="0">
                <a:solidFill>
                  <a:srgbClr val="A79FC4"/>
                </a:solidFill>
                <a:latin typeface="Calibri" pitchFamily="34" charset="0"/>
                <a:ea typeface="Calibri" pitchFamily="34" charset="-122"/>
                <a:cs typeface="Calibri" pitchFamily="34" charset="-120"/>
              </a:rPr>
              <a:t>Davitt Jones Bould</a:t>
            </a:r>
            <a:endParaRPr lang="en-US" sz="1200" dirty="0"/>
          </a:p>
        </p:txBody>
      </p:sp>
      <p:sp>
        <p:nvSpPr>
          <p:cNvPr id="8" name="Text 6"/>
          <p:cNvSpPr txBox="1"/>
          <p:nvPr/>
        </p:nvSpPr>
        <p:spPr>
          <a:xfrm>
            <a:off x="685800" y="2606040"/>
            <a:ext cx="4892040" cy="2651760"/>
          </a:xfrm>
          <a:prstGeom prst="rect">
            <a:avLst/>
          </a:prstGeom>
          <a:noFill/>
          <a:ln/>
        </p:spPr>
        <p:txBody>
          <a:bodyPr wrap="square" lIns="0" tIns="0" rIns="0" bIns="0" rtlCol="0" anchor="t"/>
          <a:lstStyle/>
          <a:p>
            <a:pPr marL="177800" indent="-177800">
              <a:spcAft>
                <a:spcPts val="1100"/>
              </a:spcAft>
              <a:buSzPct val="100000"/>
              <a:buChar char="•"/>
            </a:pPr>
            <a:r>
              <a:rPr lang="en-US" sz="1250" dirty="0">
                <a:solidFill>
                  <a:srgbClr val="A79FC4"/>
                </a:solidFill>
                <a:latin typeface="Calibri" pitchFamily="34" charset="0"/>
                <a:ea typeface="Calibri" pitchFamily="34" charset="-122"/>
                <a:cs typeface="Calibri" pitchFamily="34" charset="-120"/>
              </a:rPr>
              <a:t>One of the country's best-known property law trainers, leading the DJB training programme since 2002.</a:t>
            </a:r>
            <a:endParaRPr lang="en-US" sz="1250" dirty="0"/>
          </a:p>
          <a:p>
            <a:pPr marL="177800" indent="-177800">
              <a:spcAft>
                <a:spcPts val="1100"/>
              </a:spcAft>
              <a:buSzPct val="100000"/>
              <a:buChar char="•"/>
            </a:pPr>
            <a:r>
              <a:rPr lang="en-US" sz="1250" dirty="0">
                <a:solidFill>
                  <a:srgbClr val="A79FC4"/>
                </a:solidFill>
                <a:latin typeface="Calibri" pitchFamily="34" charset="0"/>
                <a:ea typeface="Calibri" pitchFamily="34" charset="-122"/>
                <a:cs typeface="Calibri" pitchFamily="34" charset="-120"/>
              </a:rPr>
              <a:t>Former Head of Property Law at the University of the West of England and a visiting lecturer at Bristol University.</a:t>
            </a:r>
            <a:endParaRPr lang="en-US" sz="1250" dirty="0"/>
          </a:p>
          <a:p>
            <a:pPr marL="177800" indent="-177800">
              <a:spcAft>
                <a:spcPts val="1100"/>
              </a:spcAft>
              <a:buSzPct val="100000"/>
              <a:buChar char="•"/>
            </a:pPr>
            <a:r>
              <a:rPr lang="en-US" sz="1250" dirty="0">
                <a:solidFill>
                  <a:srgbClr val="A79FC4"/>
                </a:solidFill>
                <a:latin typeface="Calibri" pitchFamily="34" charset="0"/>
                <a:ea typeface="Calibri" pitchFamily="34" charset="-122"/>
                <a:cs typeface="Calibri" pitchFamily="34" charset="-120"/>
              </a:rPr>
              <a:t>Published in The Conveyancer and the New Law Journal, and a regular lecturer for local law societies and HM Land Registry.</a:t>
            </a:r>
            <a:endParaRPr lang="en-US" sz="1250" dirty="0"/>
          </a:p>
        </p:txBody>
      </p:sp>
      <p:sp>
        <p:nvSpPr>
          <p:cNvPr id="9" name="Shape 7"/>
          <p:cNvSpPr/>
          <p:nvPr/>
        </p:nvSpPr>
        <p:spPr>
          <a:xfrm>
            <a:off x="6172200" y="960120"/>
            <a:ext cx="5330952" cy="4663440"/>
          </a:xfrm>
          <a:prstGeom prst="roundRect">
            <a:avLst>
              <a:gd name="adj" fmla="val 784"/>
            </a:avLst>
          </a:prstGeom>
          <a:solidFill>
            <a:srgbClr val="F3F2F8"/>
          </a:solidFill>
          <a:ln w="12700">
            <a:solidFill>
              <a:srgbClr val="F3F2F8"/>
            </a:solidFill>
            <a:prstDash val="solid"/>
          </a:ln>
        </p:spPr>
        <p:txBody>
          <a:bodyPr/>
          <a:lstStyle/>
          <a:p>
            <a:endParaRPr lang="en-GB"/>
          </a:p>
        </p:txBody>
      </p:sp>
      <p:sp>
        <p:nvSpPr>
          <p:cNvPr id="10" name="Shape 8"/>
          <p:cNvSpPr/>
          <p:nvPr/>
        </p:nvSpPr>
        <p:spPr>
          <a:xfrm>
            <a:off x="6556248" y="1234440"/>
            <a:ext cx="1874520" cy="384048"/>
          </a:xfrm>
          <a:prstGeom prst="roundRect">
            <a:avLst>
              <a:gd name="adj" fmla="val 50000"/>
            </a:avLst>
          </a:prstGeom>
          <a:solidFill>
            <a:srgbClr val="FFFFFF"/>
          </a:solidFill>
          <a:ln w="15875">
            <a:solidFill>
              <a:srgbClr val="4B22C7"/>
            </a:solidFill>
            <a:prstDash val="solid"/>
          </a:ln>
        </p:spPr>
        <p:txBody>
          <a:bodyPr/>
          <a:lstStyle/>
          <a:p>
            <a:endParaRPr lang="en-GB"/>
          </a:p>
        </p:txBody>
      </p:sp>
      <p:sp>
        <p:nvSpPr>
          <p:cNvPr id="11" name="Text 9"/>
          <p:cNvSpPr txBox="1"/>
          <p:nvPr/>
        </p:nvSpPr>
        <p:spPr>
          <a:xfrm>
            <a:off x="6556248" y="1234440"/>
            <a:ext cx="1874520" cy="384048"/>
          </a:xfrm>
          <a:prstGeom prst="rect">
            <a:avLst/>
          </a:prstGeom>
          <a:noFill/>
          <a:ln/>
        </p:spPr>
        <p:txBody>
          <a:bodyPr wrap="square" lIns="0" tIns="0" rIns="0" bIns="0" rtlCol="0" anchor="ctr"/>
          <a:lstStyle/>
          <a:p>
            <a:pPr marL="0" indent="0" algn="ctr">
              <a:buNone/>
            </a:pPr>
            <a:r>
              <a:rPr lang="en-US" sz="1300" b="1" kern="0" spc="60" dirty="0">
                <a:solidFill>
                  <a:srgbClr val="4B22C7"/>
                </a:solidFill>
                <a:latin typeface="Calibri" pitchFamily="34" charset="0"/>
                <a:ea typeface="Calibri" pitchFamily="34" charset="-122"/>
                <a:cs typeface="Calibri" pitchFamily="34" charset="-120"/>
              </a:rPr>
              <a:t>10.15 – 11.00</a:t>
            </a:r>
            <a:endParaRPr lang="en-US" sz="1300" dirty="0"/>
          </a:p>
        </p:txBody>
      </p:sp>
      <p:sp>
        <p:nvSpPr>
          <p:cNvPr id="12" name="Text 10"/>
          <p:cNvSpPr txBox="1"/>
          <p:nvPr/>
        </p:nvSpPr>
        <p:spPr>
          <a:xfrm>
            <a:off x="6556248" y="1810512"/>
            <a:ext cx="4562856" cy="329184"/>
          </a:xfrm>
          <a:prstGeom prst="rect">
            <a:avLst/>
          </a:prstGeom>
          <a:noFill/>
          <a:ln/>
        </p:spPr>
        <p:txBody>
          <a:bodyPr wrap="square" lIns="0" tIns="0" rIns="0" bIns="0" rtlCol="0" anchor="ctr"/>
          <a:lstStyle/>
          <a:p>
            <a:pPr marL="0" indent="0">
              <a:lnSpc>
                <a:spcPts val="2500"/>
              </a:lnSpc>
              <a:buNone/>
            </a:pPr>
            <a:r>
              <a:rPr lang="en-US" sz="1900" b="1" dirty="0">
                <a:solidFill>
                  <a:srgbClr val="140342"/>
                </a:solidFill>
                <a:latin typeface="Cambria" pitchFamily="34" charset="0"/>
                <a:ea typeface="Cambria" pitchFamily="34" charset="-122"/>
                <a:cs typeface="Cambria" pitchFamily="34" charset="-120"/>
              </a:rPr>
              <a:t>Leasehold Reform and Commonhold</a:t>
            </a:r>
            <a:endParaRPr lang="en-US" sz="1900" dirty="0"/>
          </a:p>
        </p:txBody>
      </p:sp>
      <p:sp>
        <p:nvSpPr>
          <p:cNvPr id="13" name="Text 11"/>
          <p:cNvSpPr txBox="1"/>
          <p:nvPr/>
        </p:nvSpPr>
        <p:spPr>
          <a:xfrm>
            <a:off x="6556248" y="2414016"/>
            <a:ext cx="4562856" cy="237744"/>
          </a:xfrm>
          <a:prstGeom prst="rect">
            <a:avLst/>
          </a:prstGeom>
          <a:noFill/>
          <a:ln/>
        </p:spPr>
        <p:txBody>
          <a:bodyPr wrap="square" lIns="0" tIns="0" rIns="0" bIns="0" rtlCol="0" anchor="ctr"/>
          <a:lstStyle/>
          <a:p>
            <a:pPr marL="0" indent="0">
              <a:buNone/>
            </a:pPr>
            <a:r>
              <a:rPr lang="en-US" sz="1000" b="1" kern="0" spc="200" dirty="0">
                <a:solidFill>
                  <a:srgbClr val="4B22C7"/>
                </a:solidFill>
                <a:latin typeface="Calibri" pitchFamily="34" charset="0"/>
                <a:ea typeface="Calibri" pitchFamily="34" charset="-122"/>
                <a:cs typeface="Calibri" pitchFamily="34" charset="-120"/>
              </a:rPr>
              <a:t>IN THIS SESSION</a:t>
            </a:r>
            <a:endParaRPr lang="en-US" sz="1000" dirty="0"/>
          </a:p>
        </p:txBody>
      </p:sp>
      <p:sp>
        <p:nvSpPr>
          <p:cNvPr id="14" name="Text 12"/>
          <p:cNvSpPr txBox="1"/>
          <p:nvPr/>
        </p:nvSpPr>
        <p:spPr>
          <a:xfrm>
            <a:off x="6556248" y="2798064"/>
            <a:ext cx="4562856" cy="2642616"/>
          </a:xfrm>
          <a:prstGeom prst="rect">
            <a:avLst/>
          </a:prstGeom>
          <a:noFill/>
          <a:ln/>
        </p:spPr>
        <p:txBody>
          <a:bodyPr wrap="square" lIns="0" tIns="0" rIns="0" bIns="0" rtlCol="0" anchor="t"/>
          <a:lstStyle/>
          <a:p>
            <a:pPr marL="177800" indent="-177800">
              <a:spcAft>
                <a:spcPts val="800"/>
              </a:spcAft>
              <a:buSzPct val="100000"/>
              <a:buChar char="•"/>
            </a:pPr>
            <a:r>
              <a:rPr lang="en-US" sz="1250" dirty="0">
                <a:solidFill>
                  <a:srgbClr val="140342"/>
                </a:solidFill>
                <a:latin typeface="Calibri" pitchFamily="34" charset="0"/>
                <a:ea typeface="Calibri" pitchFamily="34" charset="-122"/>
                <a:cs typeface="Calibri" pitchFamily="34" charset="-120"/>
              </a:rPr>
              <a:t>The Leasehold and Freehold Reform Act 2024 and its impact on leasehold houses</a:t>
            </a:r>
            <a:endParaRPr lang="en-US" sz="1250" dirty="0"/>
          </a:p>
          <a:p>
            <a:pPr marL="177800" indent="-177800">
              <a:spcAft>
                <a:spcPts val="800"/>
              </a:spcAft>
              <a:buSzPct val="100000"/>
              <a:buChar char="•"/>
            </a:pPr>
            <a:r>
              <a:rPr lang="en-US" sz="1250" dirty="0">
                <a:solidFill>
                  <a:srgbClr val="140342"/>
                </a:solidFill>
                <a:latin typeface="Calibri" pitchFamily="34" charset="0"/>
                <a:ea typeface="Calibri" pitchFamily="34" charset="-122"/>
                <a:cs typeface="Calibri" pitchFamily="34" charset="-120"/>
              </a:rPr>
              <a:t>Proposed reforms under the Commonhold and Leasehold Reform Bill 2026</a:t>
            </a:r>
            <a:endParaRPr lang="en-US" sz="1250" dirty="0"/>
          </a:p>
          <a:p>
            <a:pPr marL="177800" indent="-177800">
              <a:spcAft>
                <a:spcPts val="800"/>
              </a:spcAft>
              <a:buSzPct val="100000"/>
              <a:buChar char="•"/>
            </a:pPr>
            <a:r>
              <a:rPr lang="en-US" sz="1250" dirty="0">
                <a:solidFill>
                  <a:srgbClr val="140342"/>
                </a:solidFill>
                <a:latin typeface="Calibri" pitchFamily="34" charset="0"/>
                <a:ea typeface="Calibri" pitchFamily="34" charset="-122"/>
                <a:cs typeface="Calibri" pitchFamily="34" charset="-120"/>
              </a:rPr>
              <a:t>Service, administration and estate management charges; lease extensions and judicial review</a:t>
            </a:r>
            <a:endParaRPr lang="en-US" sz="1250" dirty="0"/>
          </a:p>
          <a:p>
            <a:pPr marL="177800" indent="-177800">
              <a:spcAft>
                <a:spcPts val="800"/>
              </a:spcAft>
              <a:buSzPct val="100000"/>
              <a:buChar char="•"/>
            </a:pPr>
            <a:r>
              <a:rPr lang="en-US" sz="1250" dirty="0">
                <a:solidFill>
                  <a:srgbClr val="140342"/>
                </a:solidFill>
                <a:latin typeface="Calibri" pitchFamily="34" charset="0"/>
                <a:ea typeface="Calibri" pitchFamily="34" charset="-122"/>
                <a:cs typeface="Calibri" pitchFamily="34" charset="-120"/>
              </a:rPr>
              <a:t>Abolition of forfeiture, ground rent caps, and the proposed ban on new leasehold flats</a:t>
            </a:r>
            <a:endParaRPr lang="en-US" sz="1250" dirty="0"/>
          </a:p>
          <a:p>
            <a:pPr marL="177800" indent="-177800">
              <a:spcAft>
                <a:spcPts val="800"/>
              </a:spcAft>
              <a:buSzPct val="100000"/>
              <a:buChar char="•"/>
            </a:pPr>
            <a:r>
              <a:rPr lang="en-US" sz="1250" dirty="0">
                <a:solidFill>
                  <a:srgbClr val="140342"/>
                </a:solidFill>
                <a:latin typeface="Calibri" pitchFamily="34" charset="0"/>
                <a:ea typeface="Calibri" pitchFamily="34" charset="-122"/>
                <a:cs typeface="Calibri" pitchFamily="34" charset="-120"/>
              </a:rPr>
              <a:t>Converting existing developments to commonhold and the governance of Commonhold Associations</a:t>
            </a:r>
            <a:endParaRPr lang="en-US" sz="1250" dirty="0"/>
          </a:p>
        </p:txBody>
      </p:sp>
      <p:sp>
        <p:nvSpPr>
          <p:cNvPr id="15" name="Shape 13"/>
          <p:cNvSpPr/>
          <p:nvPr/>
        </p:nvSpPr>
        <p:spPr>
          <a:xfrm>
            <a:off x="685800" y="5870448"/>
            <a:ext cx="10817352" cy="566928"/>
          </a:xfrm>
          <a:prstGeom prst="roundRect">
            <a:avLst>
              <a:gd name="adj" fmla="val 6452"/>
            </a:avLst>
          </a:prstGeom>
          <a:solidFill>
            <a:srgbClr val="4B22C7"/>
          </a:solidFill>
          <a:ln w="12700">
            <a:solidFill>
              <a:srgbClr val="4B22C7"/>
            </a:solidFill>
            <a:prstDash val="solid"/>
          </a:ln>
        </p:spPr>
        <p:txBody>
          <a:bodyPr/>
          <a:lstStyle/>
          <a:p>
            <a:endParaRPr lang="en-GB"/>
          </a:p>
        </p:txBody>
      </p:sp>
      <p:sp>
        <p:nvSpPr>
          <p:cNvPr id="16" name="Text 14"/>
          <p:cNvSpPr txBox="1"/>
          <p:nvPr/>
        </p:nvSpPr>
        <p:spPr>
          <a:xfrm>
            <a:off x="1051560" y="5870448"/>
            <a:ext cx="6766560" cy="566928"/>
          </a:xfrm>
          <a:prstGeom prst="rect">
            <a:avLst/>
          </a:prstGeom>
          <a:noFill/>
          <a:ln/>
        </p:spPr>
        <p:txBody>
          <a:bodyPr wrap="square" lIns="0" tIns="0" rIns="0" bIns="0" rtlCol="0" anchor="ctr"/>
          <a:lstStyle/>
          <a:p>
            <a:pPr marL="0" indent="0">
              <a:buNone/>
            </a:pPr>
            <a:r>
              <a:rPr lang="en-US" sz="1150" dirty="0">
                <a:solidFill>
                  <a:srgbClr val="CFC8EA"/>
                </a:solidFill>
                <a:latin typeface="Calibri" pitchFamily="34" charset="0"/>
                <a:ea typeface="Calibri" pitchFamily="34" charset="-122"/>
                <a:cs typeface="Calibri" pitchFamily="34" charset="-120"/>
              </a:rPr>
              <a:t>Session 2 of 7  ·  10.15 – 11.00  ·  Questions at the end of the session</a:t>
            </a:r>
            <a:endParaRPr lang="en-US" sz="1150" dirty="0"/>
          </a:p>
        </p:txBody>
      </p:sp>
      <p:sp>
        <p:nvSpPr>
          <p:cNvPr id="17" name="Text 15"/>
          <p:cNvSpPr txBox="1"/>
          <p:nvPr/>
        </p:nvSpPr>
        <p:spPr>
          <a:xfrm>
            <a:off x="7589520" y="5870448"/>
            <a:ext cx="3749040" cy="566928"/>
          </a:xfrm>
          <a:prstGeom prst="rect">
            <a:avLst/>
          </a:prstGeom>
          <a:noFill/>
          <a:ln/>
        </p:spPr>
        <p:txBody>
          <a:bodyPr wrap="square" lIns="0" tIns="0" rIns="0" bIns="0" rtlCol="0" anchor="ctr"/>
          <a:lstStyle/>
          <a:p>
            <a:pPr marL="0" indent="0" algn="r">
              <a:buNone/>
            </a:pPr>
            <a:r>
              <a:rPr lang="en-US" sz="1050" i="1" dirty="0">
                <a:solidFill>
                  <a:srgbClr val="CFC8EA"/>
                </a:solidFill>
                <a:latin typeface="Calibri" pitchFamily="34" charset="0"/>
                <a:ea typeface="Calibri" pitchFamily="34" charset="-122"/>
                <a:cs typeface="Calibri" pitchFamily="34" charset="-120"/>
              </a:rPr>
              <a:t>Conveyancing &amp; Residential Property Conference 2026</a:t>
            </a:r>
            <a:endParaRPr lang="en-US" sz="10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p:cNvGrpSpPr/>
        <p:nvPr/>
      </p:nvGrpSpPr>
      <p:grpSpPr>
        <a:xfrm>
          <a:off x="0" y="0"/>
          <a:ext cx="0" cy="0"/>
          <a:chOff x="0" y="0"/>
          <a:chExt cx="0" cy="0"/>
        </a:xfrm>
      </p:grpSpPr>
      <p:sp>
        <p:nvSpPr>
          <p:cNvPr id="2" name="Freeform 2"/>
          <p:cNvSpPr/>
          <p:nvPr/>
        </p:nvSpPr>
        <p:spPr>
          <a:xfrm flipH="1">
            <a:off x="-663340" y="-1606550"/>
            <a:ext cx="16707043" cy="9406413"/>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68000"/>
              <a:extLst>
                <a:ext uri="{96DAC541-7B7A-43D3-8B79-37D633B846F1}">
                  <asvg:svgBlip xmlns:asvg="http://schemas.microsoft.com/office/drawing/2016/SVG/main" r:embed="rId2"/>
                </a:ext>
              </a:extLst>
            </a:blip>
            <a:stretch>
              <a:fillRect/>
            </a:stretch>
          </a:blipFill>
        </p:spPr>
        <p:txBody>
          <a:bodyPr/>
          <a:lstStyle/>
          <a:p>
            <a:endParaRPr lang="en-GB"/>
          </a:p>
        </p:txBody>
      </p:sp>
      <p:sp>
        <p:nvSpPr>
          <p:cNvPr id="3" name="Freeform 3"/>
          <p:cNvSpPr/>
          <p:nvPr/>
        </p:nvSpPr>
        <p:spPr>
          <a:xfrm rot="-7353607">
            <a:off x="6635081" y="3447369"/>
            <a:ext cx="8286144" cy="3793333"/>
          </a:xfrm>
          <a:custGeom>
            <a:avLst/>
            <a:gdLst/>
            <a:ahLst/>
            <a:cxnLst/>
            <a:rect l="l" t="t" r="r" b="b"/>
            <a:pathLst>
              <a:path w="12429216" h="5689999">
                <a:moveTo>
                  <a:pt x="0" y="0"/>
                </a:moveTo>
                <a:lnTo>
                  <a:pt x="12429216" y="0"/>
                </a:lnTo>
                <a:lnTo>
                  <a:pt x="12429216" y="5689999"/>
                </a:lnTo>
                <a:lnTo>
                  <a:pt x="0" y="5689999"/>
                </a:lnTo>
                <a:lnTo>
                  <a:pt x="0" y="0"/>
                </a:lnTo>
                <a:close/>
              </a:path>
            </a:pathLst>
          </a:custGeom>
          <a:blipFill>
            <a:blip>
              <a:extLst>
                <a:ext uri="{96DAC541-7B7A-43D3-8B79-37D633B846F1}">
                  <asvg:svgBlip xmlns:asvg="http://schemas.microsoft.com/office/drawing/2016/SVG/main" r:embed="rId3"/>
                </a:ext>
              </a:extLst>
            </a:blip>
            <a:stretch>
              <a:fillRect l="-203356"/>
            </a:stretch>
          </a:blipFill>
        </p:spPr>
        <p:txBody>
          <a:bodyPr/>
          <a:lstStyle/>
          <a:p>
            <a:endParaRPr lang="en-GB"/>
          </a:p>
        </p:txBody>
      </p:sp>
      <p:grpSp>
        <p:nvGrpSpPr>
          <p:cNvPr id="4" name="Group 4"/>
          <p:cNvGrpSpPr>
            <a:grpSpLocks noChangeAspect="1"/>
          </p:cNvGrpSpPr>
          <p:nvPr/>
        </p:nvGrpSpPr>
        <p:grpSpPr>
          <a:xfrm>
            <a:off x="8130277" y="1963483"/>
            <a:ext cx="2931047" cy="2931035"/>
            <a:chOff x="0" y="0"/>
            <a:chExt cx="4233333" cy="4233317"/>
          </a:xfrm>
        </p:grpSpPr>
        <p:sp>
          <p:nvSpPr>
            <p:cNvPr id="5" name="Freeform 5"/>
            <p:cNvSpPr/>
            <p:nvPr/>
          </p:nvSpPr>
          <p:spPr>
            <a:xfrm>
              <a:off x="0" y="0"/>
              <a:ext cx="4233333" cy="4233316"/>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b="-3774"/>
              </a:stretch>
            </a:blipFill>
          </p:spPr>
          <p:txBody>
            <a:bodyPr/>
            <a:lstStyle/>
            <a:p>
              <a:endParaRPr lang="en-GB"/>
            </a:p>
          </p:txBody>
        </p:sp>
      </p:grpSp>
      <p:grpSp>
        <p:nvGrpSpPr>
          <p:cNvPr id="6" name="Group 6"/>
          <p:cNvGrpSpPr/>
          <p:nvPr/>
        </p:nvGrpSpPr>
        <p:grpSpPr>
          <a:xfrm>
            <a:off x="685800" y="3345815"/>
            <a:ext cx="7328327" cy="2017059"/>
            <a:chOff x="0" y="0"/>
            <a:chExt cx="9771102" cy="2689411"/>
          </a:xfrm>
        </p:grpSpPr>
        <p:sp>
          <p:nvSpPr>
            <p:cNvPr id="7" name="TextBox 7"/>
            <p:cNvSpPr txBox="1"/>
            <p:nvPr/>
          </p:nvSpPr>
          <p:spPr>
            <a:xfrm>
              <a:off x="0" y="0"/>
              <a:ext cx="9771102" cy="1862667"/>
            </a:xfrm>
            <a:prstGeom prst="rect">
              <a:avLst/>
            </a:prstGeom>
          </p:spPr>
          <p:txBody>
            <a:bodyPr lIns="0" tIns="0" rIns="0" bIns="0" rtlCol="0" anchor="t">
              <a:spAutoFit/>
            </a:bodyPr>
            <a:lstStyle/>
            <a:p>
              <a:pPr algn="l">
                <a:lnSpc>
                  <a:spcPts val="5520"/>
                </a:lnSpc>
              </a:pPr>
              <a:r>
                <a:rPr lang="en-US" sz="4600" b="1">
                  <a:solidFill>
                    <a:srgbClr val="FAFAFA"/>
                  </a:solidFill>
                  <a:latin typeface="Aptos Bold"/>
                  <a:ea typeface="Aptos Bold"/>
                  <a:cs typeface="Aptos Bold"/>
                  <a:sym typeface="Aptos Bold"/>
                </a:rPr>
                <a:t>Leasehold Reform &amp; Commonhold</a:t>
              </a:r>
            </a:p>
          </p:txBody>
        </p:sp>
        <p:sp>
          <p:nvSpPr>
            <p:cNvPr id="8" name="TextBox 8"/>
            <p:cNvSpPr txBox="1"/>
            <p:nvPr/>
          </p:nvSpPr>
          <p:spPr>
            <a:xfrm>
              <a:off x="0" y="2230377"/>
              <a:ext cx="9109402" cy="459034"/>
            </a:xfrm>
            <a:prstGeom prst="rect">
              <a:avLst/>
            </a:prstGeom>
          </p:spPr>
          <p:txBody>
            <a:bodyPr lIns="0" tIns="0" rIns="0" bIns="0" rtlCol="0" anchor="t">
              <a:spAutoFit/>
            </a:bodyPr>
            <a:lstStyle/>
            <a:p>
              <a:pPr algn="l">
                <a:lnSpc>
                  <a:spcPts val="2987"/>
                </a:lnSpc>
              </a:pPr>
              <a:r>
                <a:rPr lang="en-US" sz="2133" b="1" spc="192">
                  <a:solidFill>
                    <a:srgbClr val="FAFAFA"/>
                  </a:solidFill>
                  <a:latin typeface="Aptos Bold"/>
                  <a:ea typeface="Aptos Bold"/>
                  <a:cs typeface="Aptos Bold"/>
                  <a:sym typeface="Aptos Bold"/>
                </a:rPr>
                <a:t>Datalaw Session 2026​</a:t>
              </a:r>
            </a:p>
          </p:txBody>
        </p:sp>
      </p:grpSp>
      <p:grpSp>
        <p:nvGrpSpPr>
          <p:cNvPr id="9" name="Group 9"/>
          <p:cNvGrpSpPr/>
          <p:nvPr/>
        </p:nvGrpSpPr>
        <p:grpSpPr>
          <a:xfrm>
            <a:off x="8642093" y="5125466"/>
            <a:ext cx="2292080" cy="619485"/>
            <a:chOff x="0" y="0"/>
            <a:chExt cx="3056107" cy="825981"/>
          </a:xfrm>
        </p:grpSpPr>
        <p:sp>
          <p:nvSpPr>
            <p:cNvPr id="10" name="TextBox 10"/>
            <p:cNvSpPr txBox="1"/>
            <p:nvPr/>
          </p:nvSpPr>
          <p:spPr>
            <a:xfrm>
              <a:off x="0" y="-19050"/>
              <a:ext cx="3056107" cy="393841"/>
            </a:xfrm>
            <a:prstGeom prst="rect">
              <a:avLst/>
            </a:prstGeom>
          </p:spPr>
          <p:txBody>
            <a:bodyPr lIns="0" tIns="0" rIns="0" bIns="0" rtlCol="0" anchor="t">
              <a:spAutoFit/>
            </a:bodyPr>
            <a:lstStyle/>
            <a:p>
              <a:pPr marL="0" lvl="0" indent="0" algn="ctr">
                <a:lnSpc>
                  <a:spcPts val="2426"/>
                </a:lnSpc>
                <a:spcBef>
                  <a:spcPct val="0"/>
                </a:spcBef>
              </a:pPr>
              <a:r>
                <a:rPr lang="en-US" sz="1866" b="1">
                  <a:solidFill>
                    <a:srgbClr val="FAFAFA"/>
                  </a:solidFill>
                  <a:latin typeface="Aptos Bold"/>
                  <a:ea typeface="Aptos Bold"/>
                  <a:cs typeface="Aptos Bold"/>
                  <a:sym typeface="Aptos Bold"/>
                </a:rPr>
                <a:t>Richard Snape</a:t>
              </a:r>
            </a:p>
          </p:txBody>
        </p:sp>
        <p:sp>
          <p:nvSpPr>
            <p:cNvPr id="11" name="TextBox 11"/>
            <p:cNvSpPr txBox="1"/>
            <p:nvPr/>
          </p:nvSpPr>
          <p:spPr>
            <a:xfrm>
              <a:off x="340653" y="458527"/>
              <a:ext cx="2480014" cy="367453"/>
            </a:xfrm>
            <a:prstGeom prst="rect">
              <a:avLst/>
            </a:prstGeom>
          </p:spPr>
          <p:txBody>
            <a:bodyPr lIns="0" tIns="0" rIns="0" bIns="0" rtlCol="0" anchor="t">
              <a:spAutoFit/>
            </a:bodyPr>
            <a:lstStyle/>
            <a:p>
              <a:pPr marL="0" lvl="0" indent="0" algn="ctr">
                <a:lnSpc>
                  <a:spcPts val="2399"/>
                </a:lnSpc>
                <a:spcBef>
                  <a:spcPct val="0"/>
                </a:spcBef>
              </a:pPr>
              <a:r>
                <a:rPr lang="en-US" sz="1599">
                  <a:solidFill>
                    <a:srgbClr val="FAFAFA"/>
                  </a:solidFill>
                  <a:latin typeface="GT Walsheim Pro"/>
                  <a:ea typeface="GT Walsheim Pro"/>
                  <a:cs typeface="GT Walsheim Pro"/>
                  <a:sym typeface="GT Walsheim Pro"/>
                </a:rPr>
                <a:t>Davitt Jones Bould</a:t>
              </a:r>
            </a:p>
          </p:txBody>
        </p:sp>
      </p:grpSp>
      <p:sp>
        <p:nvSpPr>
          <p:cNvPr id="12" name="Freeform 12"/>
          <p:cNvSpPr/>
          <p:nvPr/>
        </p:nvSpPr>
        <p:spPr>
          <a:xfrm>
            <a:off x="10128145" y="528320"/>
            <a:ext cx="1300015" cy="240503"/>
          </a:xfrm>
          <a:custGeom>
            <a:avLst/>
            <a:gdLst/>
            <a:ahLst/>
            <a:cxnLst/>
            <a:rect l="l" t="t" r="r" b="b"/>
            <a:pathLst>
              <a:path w="1950023" h="360754">
                <a:moveTo>
                  <a:pt x="0" y="0"/>
                </a:moveTo>
                <a:lnTo>
                  <a:pt x="1950022" y="0"/>
                </a:lnTo>
                <a:lnTo>
                  <a:pt x="1950022" y="360754"/>
                </a:lnTo>
                <a:lnTo>
                  <a:pt x="0" y="360754"/>
                </a:lnTo>
                <a:lnTo>
                  <a:pt x="0" y="0"/>
                </a:lnTo>
                <a:close/>
              </a:path>
            </a:pathLst>
          </a:custGeom>
          <a:blipFill>
            <a:blip r:embed="rId5"/>
            <a:stretch>
              <a:fillRect/>
            </a:stretch>
          </a:blipFill>
        </p:spPr>
        <p:txBody>
          <a:bodyPr/>
          <a:lstStyle/>
          <a:p>
            <a:endParaRPr lang="en-GB"/>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9">
    <p:bg>
      <p:bgPr>
        <a:blipFill>
          <a:blip r:embed="rId3"/>
          <a:stretch>
            <a:fillRect/>
          </a:stretch>
        </a:blipFill>
        <a:effectLst/>
      </p:bgPr>
    </p:bg>
    <p:spTree>
      <p:nvGrpSpPr>
        <p:cNvPr id="1" name=""/>
        <p:cNvGrpSpPr/>
        <p:nvPr/>
      </p:nvGrpSpPr>
      <p:grpSpPr>
        <a:xfrm>
          <a:off x="0" y="0"/>
          <a:ext cx="0" cy="0"/>
          <a:chOff x="0" y="0"/>
          <a:chExt cx="0" cy="0"/>
        </a:xfrm>
      </p:grpSpPr>
      <p:sp>
        <p:nvSpPr>
          <p:cNvPr id="4" name="Text 2"/>
          <p:cNvSpPr txBox="1"/>
          <p:nvPr/>
        </p:nvSpPr>
        <p:spPr>
          <a:xfrm>
            <a:off x="685800" y="1005840"/>
            <a:ext cx="6858000" cy="237744"/>
          </a:xfrm>
          <a:prstGeom prst="rect">
            <a:avLst/>
          </a:prstGeom>
          <a:noFill/>
          <a:ln/>
        </p:spPr>
        <p:txBody>
          <a:bodyPr wrap="square" lIns="0" tIns="0" rIns="0" bIns="0" rtlCol="0" anchor="ctr"/>
          <a:lstStyle/>
          <a:p>
            <a:pPr marL="0" indent="0">
              <a:buNone/>
            </a:pPr>
            <a:r>
              <a:rPr lang="en-US" sz="1050" b="1" kern="0" spc="220" dirty="0">
                <a:solidFill>
                  <a:srgbClr val="00E988"/>
                </a:solidFill>
                <a:latin typeface="Calibri" pitchFamily="34" charset="0"/>
                <a:ea typeface="Calibri" pitchFamily="34" charset="-122"/>
                <a:cs typeface="Calibri" pitchFamily="34" charset="-120"/>
              </a:rPr>
              <a:t>THANK YOU</a:t>
            </a:r>
            <a:endParaRPr lang="en-US" sz="1050" dirty="0"/>
          </a:p>
        </p:txBody>
      </p:sp>
      <p:sp>
        <p:nvSpPr>
          <p:cNvPr id="5" name="Text 3"/>
          <p:cNvSpPr txBox="1"/>
          <p:nvPr/>
        </p:nvSpPr>
        <p:spPr>
          <a:xfrm>
            <a:off x="685800" y="1371600"/>
            <a:ext cx="8229600" cy="822960"/>
          </a:xfrm>
          <a:prstGeom prst="rect">
            <a:avLst/>
          </a:prstGeom>
          <a:noFill/>
          <a:ln/>
        </p:spPr>
        <p:txBody>
          <a:bodyPr wrap="square" lIns="0" tIns="0" rIns="0" bIns="0" rtlCol="0" anchor="ctr"/>
          <a:lstStyle/>
          <a:p>
            <a:pPr marL="0" indent="0">
              <a:buNone/>
            </a:pPr>
            <a:r>
              <a:rPr lang="en-US" sz="4200" b="1" dirty="0">
                <a:solidFill>
                  <a:srgbClr val="FFFFFF"/>
                </a:solidFill>
                <a:latin typeface="Cambria" pitchFamily="34" charset="0"/>
                <a:ea typeface="Cambria" pitchFamily="34" charset="-122"/>
                <a:cs typeface="Cambria" pitchFamily="34" charset="-120"/>
              </a:rPr>
              <a:t>Thank you, Richard</a:t>
            </a:r>
            <a:endParaRPr lang="en-US" sz="4200" dirty="0"/>
          </a:p>
        </p:txBody>
      </p:sp>
      <p:sp>
        <p:nvSpPr>
          <p:cNvPr id="6" name="Text 4"/>
          <p:cNvSpPr txBox="1"/>
          <p:nvPr/>
        </p:nvSpPr>
        <p:spPr>
          <a:xfrm>
            <a:off x="685800" y="2286000"/>
            <a:ext cx="7680960" cy="777240"/>
          </a:xfrm>
          <a:prstGeom prst="rect">
            <a:avLst/>
          </a:prstGeom>
          <a:noFill/>
          <a:ln/>
        </p:spPr>
        <p:txBody>
          <a:bodyPr wrap="square" lIns="0" tIns="0" rIns="0" bIns="0" rtlCol="0" anchor="ctr"/>
          <a:lstStyle/>
          <a:p>
            <a:pPr marL="0" indent="0">
              <a:lnSpc>
                <a:spcPts val="2200"/>
              </a:lnSpc>
              <a:buNone/>
            </a:pPr>
            <a:r>
              <a:rPr lang="en-US" sz="1500" i="1" dirty="0">
                <a:solidFill>
                  <a:srgbClr val="CFC8EA"/>
                </a:solidFill>
                <a:latin typeface="Calibri" pitchFamily="34" charset="0"/>
                <a:ea typeface="Calibri" pitchFamily="34" charset="-122"/>
                <a:cs typeface="Calibri" pitchFamily="34" charset="-120"/>
              </a:rPr>
              <a:t>The most significant change to leasehold dwellings in living memory — set out in a way we can actually take back to the desk.</a:t>
            </a:r>
            <a:endParaRPr lang="en-US" sz="1500" dirty="0"/>
          </a:p>
        </p:txBody>
      </p:sp>
      <p:sp>
        <p:nvSpPr>
          <p:cNvPr id="7" name="Text 5"/>
          <p:cNvSpPr txBox="1"/>
          <p:nvPr/>
        </p:nvSpPr>
        <p:spPr>
          <a:xfrm>
            <a:off x="685800" y="3154680"/>
            <a:ext cx="7680960" cy="640080"/>
          </a:xfrm>
          <a:prstGeom prst="rect">
            <a:avLst/>
          </a:prstGeom>
          <a:noFill/>
          <a:ln/>
        </p:spPr>
        <p:txBody>
          <a:bodyPr wrap="square" lIns="0" tIns="0" rIns="0" bIns="0" rtlCol="0" anchor="ctr"/>
          <a:lstStyle/>
          <a:p>
            <a:pPr marL="0" indent="0">
              <a:lnSpc>
                <a:spcPts val="1800"/>
              </a:lnSpc>
              <a:buNone/>
            </a:pPr>
            <a:r>
              <a:rPr lang="en-US" sz="1250" dirty="0">
                <a:solidFill>
                  <a:srgbClr val="CFC8EA"/>
                </a:solidFill>
                <a:latin typeface="Calibri" pitchFamily="34" charset="0"/>
                <a:ea typeface="Calibri" pitchFamily="34" charset="-122"/>
                <a:cs typeface="Calibri" pitchFamily="34" charset="-120"/>
              </a:rPr>
              <a:t>If you have a question we didn't get to, please do go and grab them over the break — every speaker today has said they're happy to be approached.</a:t>
            </a:r>
            <a:endParaRPr lang="en-US" sz="1250" dirty="0"/>
          </a:p>
        </p:txBody>
      </p:sp>
      <p:sp>
        <p:nvSpPr>
          <p:cNvPr id="8" name="Shape 6"/>
          <p:cNvSpPr/>
          <p:nvPr/>
        </p:nvSpPr>
        <p:spPr>
          <a:xfrm>
            <a:off x="685800" y="4160520"/>
            <a:ext cx="10817352" cy="1783080"/>
          </a:xfrm>
          <a:prstGeom prst="roundRect">
            <a:avLst>
              <a:gd name="adj" fmla="val 2051"/>
            </a:avLst>
          </a:prstGeom>
          <a:solidFill>
            <a:srgbClr val="0D0230"/>
          </a:solidFill>
          <a:ln w="12700">
            <a:solidFill>
              <a:srgbClr val="0D0230"/>
            </a:solidFill>
            <a:prstDash val="solid"/>
          </a:ln>
        </p:spPr>
        <p:txBody>
          <a:bodyPr/>
          <a:lstStyle/>
          <a:p>
            <a:endParaRPr lang="en-GB"/>
          </a:p>
        </p:txBody>
      </p:sp>
      <p:sp>
        <p:nvSpPr>
          <p:cNvPr id="9" name="Text 7"/>
          <p:cNvSpPr txBox="1"/>
          <p:nvPr/>
        </p:nvSpPr>
        <p:spPr>
          <a:xfrm>
            <a:off x="1097280" y="4462272"/>
            <a:ext cx="5486400" cy="237744"/>
          </a:xfrm>
          <a:prstGeom prst="rect">
            <a:avLst/>
          </a:prstGeom>
          <a:noFill/>
          <a:ln/>
        </p:spPr>
        <p:txBody>
          <a:bodyPr wrap="square" lIns="0" tIns="0" rIns="0" bIns="0" rtlCol="0" anchor="ctr"/>
          <a:lstStyle/>
          <a:p>
            <a:pPr marL="0" indent="0">
              <a:buNone/>
            </a:pPr>
            <a:r>
              <a:rPr lang="en-US" sz="1000" b="1" kern="0" spc="200" dirty="0">
                <a:solidFill>
                  <a:srgbClr val="00E988"/>
                </a:solidFill>
                <a:latin typeface="Calibri" pitchFamily="34" charset="0"/>
                <a:ea typeface="Calibri" pitchFamily="34" charset="-122"/>
                <a:cs typeface="Calibri" pitchFamily="34" charset="-120"/>
              </a:rPr>
              <a:t>COMING UP NEXT</a:t>
            </a:r>
            <a:endParaRPr lang="en-US" sz="1000" dirty="0"/>
          </a:p>
        </p:txBody>
      </p:sp>
      <p:sp>
        <p:nvSpPr>
          <p:cNvPr id="10" name="Text 8"/>
          <p:cNvSpPr txBox="1"/>
          <p:nvPr/>
        </p:nvSpPr>
        <p:spPr>
          <a:xfrm>
            <a:off x="1097280" y="4791456"/>
            <a:ext cx="6675120" cy="411480"/>
          </a:xfrm>
          <a:prstGeom prst="rect">
            <a:avLst/>
          </a:prstGeom>
          <a:noFill/>
          <a:ln/>
        </p:spPr>
        <p:txBody>
          <a:bodyPr wrap="square" lIns="0" tIns="0" rIns="0" bIns="0" rtlCol="0" anchor="ctr"/>
          <a:lstStyle/>
          <a:p>
            <a:pPr marL="0" indent="0">
              <a:buNone/>
            </a:pPr>
            <a:r>
              <a:rPr lang="en-US" sz="2400" b="1" dirty="0">
                <a:solidFill>
                  <a:srgbClr val="FFFFFF"/>
                </a:solidFill>
                <a:latin typeface="Cambria" pitchFamily="34" charset="0"/>
                <a:ea typeface="Cambria" pitchFamily="34" charset="-122"/>
                <a:cs typeface="Cambria" pitchFamily="34" charset="-120"/>
              </a:rPr>
              <a:t>Comfort break</a:t>
            </a:r>
            <a:endParaRPr lang="en-US" sz="2400" dirty="0"/>
          </a:p>
        </p:txBody>
      </p:sp>
      <p:sp>
        <p:nvSpPr>
          <p:cNvPr id="11" name="Text 9"/>
          <p:cNvSpPr txBox="1"/>
          <p:nvPr/>
        </p:nvSpPr>
        <p:spPr>
          <a:xfrm>
            <a:off x="1097280" y="5248656"/>
            <a:ext cx="6675120" cy="457200"/>
          </a:xfrm>
          <a:prstGeom prst="rect">
            <a:avLst/>
          </a:prstGeom>
          <a:noFill/>
          <a:ln/>
        </p:spPr>
        <p:txBody>
          <a:bodyPr wrap="square" lIns="0" tIns="0" rIns="0" bIns="0" rtlCol="0" anchor="ctr"/>
          <a:lstStyle/>
          <a:p>
            <a:pPr marL="0" indent="0">
              <a:buNone/>
            </a:pPr>
            <a:r>
              <a:rPr lang="en-US" sz="1300" dirty="0">
                <a:solidFill>
                  <a:srgbClr val="CFC8EA"/>
                </a:solidFill>
                <a:latin typeface="Calibri" pitchFamily="34" charset="0"/>
                <a:ea typeface="Calibri" pitchFamily="34" charset="-122"/>
                <a:cs typeface="Calibri" pitchFamily="34" charset="-120"/>
              </a:rPr>
              <a:t>Refreshments provided  ·  Please be seated again for 11.30</a:t>
            </a:r>
            <a:endParaRPr lang="en-US" sz="1300" dirty="0"/>
          </a:p>
        </p:txBody>
      </p:sp>
      <p:sp>
        <p:nvSpPr>
          <p:cNvPr id="12" name="Shape 10"/>
          <p:cNvSpPr/>
          <p:nvPr/>
        </p:nvSpPr>
        <p:spPr>
          <a:xfrm>
            <a:off x="9601200" y="4809744"/>
            <a:ext cx="1874520" cy="384048"/>
          </a:xfrm>
          <a:prstGeom prst="roundRect">
            <a:avLst>
              <a:gd name="adj" fmla="val 50000"/>
            </a:avLst>
          </a:prstGeom>
          <a:solidFill>
            <a:srgbClr val="4B22C7"/>
          </a:solidFill>
          <a:ln w="15875">
            <a:solidFill>
              <a:srgbClr val="00E988"/>
            </a:solidFill>
            <a:prstDash val="solid"/>
          </a:ln>
        </p:spPr>
        <p:txBody>
          <a:bodyPr/>
          <a:lstStyle/>
          <a:p>
            <a:endParaRPr lang="en-GB"/>
          </a:p>
        </p:txBody>
      </p:sp>
      <p:sp>
        <p:nvSpPr>
          <p:cNvPr id="13" name="Text 11"/>
          <p:cNvSpPr txBox="1"/>
          <p:nvPr/>
        </p:nvSpPr>
        <p:spPr>
          <a:xfrm>
            <a:off x="9601200" y="4809744"/>
            <a:ext cx="1874520" cy="384048"/>
          </a:xfrm>
          <a:prstGeom prst="rect">
            <a:avLst/>
          </a:prstGeom>
          <a:noFill/>
          <a:ln/>
        </p:spPr>
        <p:txBody>
          <a:bodyPr wrap="square" lIns="0" tIns="0" rIns="0" bIns="0" rtlCol="0" anchor="ctr"/>
          <a:lstStyle/>
          <a:p>
            <a:pPr marL="0" indent="0" algn="ctr">
              <a:buNone/>
            </a:pPr>
            <a:r>
              <a:rPr lang="en-US" sz="1300" b="1" kern="0" spc="60" dirty="0">
                <a:solidFill>
                  <a:srgbClr val="00E988"/>
                </a:solidFill>
                <a:latin typeface="Calibri" pitchFamily="34" charset="0"/>
                <a:ea typeface="Calibri" pitchFamily="34" charset="-122"/>
                <a:cs typeface="Calibri" pitchFamily="34" charset="-120"/>
              </a:rPr>
              <a:t>11.00 – 11.30</a:t>
            </a:r>
            <a:endParaRPr lang="en-US" sz="13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0">
    <p:bg>
      <p:bgPr>
        <a:blipFill>
          <a:blip r:embed="rId3"/>
          <a:stretch>
            <a:fillRect/>
          </a:stretch>
        </a:blipFill>
        <a:effectLst/>
      </p:bgPr>
    </p:bg>
    <p:spTree>
      <p:nvGrpSpPr>
        <p:cNvPr id="1" name=""/>
        <p:cNvGrpSpPr/>
        <p:nvPr/>
      </p:nvGrpSpPr>
      <p:grpSpPr>
        <a:xfrm>
          <a:off x="0" y="0"/>
          <a:ext cx="0" cy="0"/>
          <a:chOff x="0" y="0"/>
          <a:chExt cx="0" cy="0"/>
        </a:xfrm>
      </p:grpSpPr>
      <p:sp>
        <p:nvSpPr>
          <p:cNvPr id="4" name="Text 2"/>
          <p:cNvSpPr txBox="1"/>
          <p:nvPr/>
        </p:nvSpPr>
        <p:spPr>
          <a:xfrm>
            <a:off x="685800" y="1572768"/>
            <a:ext cx="6858000" cy="237744"/>
          </a:xfrm>
          <a:prstGeom prst="rect">
            <a:avLst/>
          </a:prstGeom>
          <a:noFill/>
          <a:ln/>
        </p:spPr>
        <p:txBody>
          <a:bodyPr wrap="square" lIns="0" tIns="0" rIns="0" bIns="0" rtlCol="0" anchor="ctr"/>
          <a:lstStyle/>
          <a:p>
            <a:pPr marL="0" indent="0">
              <a:buNone/>
            </a:pPr>
            <a:r>
              <a:rPr lang="en-US" sz="1050" b="1" kern="0" spc="220" dirty="0">
                <a:solidFill>
                  <a:srgbClr val="00E988"/>
                </a:solidFill>
                <a:latin typeface="Calibri" pitchFamily="34" charset="0"/>
                <a:ea typeface="Calibri" pitchFamily="34" charset="-122"/>
                <a:cs typeface="Calibri" pitchFamily="34" charset="-120"/>
              </a:rPr>
              <a:t>11.00 – 11.30</a:t>
            </a:r>
            <a:endParaRPr lang="en-US" sz="1050" dirty="0"/>
          </a:p>
        </p:txBody>
      </p:sp>
      <p:sp>
        <p:nvSpPr>
          <p:cNvPr id="5" name="Text 3"/>
          <p:cNvSpPr txBox="1"/>
          <p:nvPr/>
        </p:nvSpPr>
        <p:spPr>
          <a:xfrm>
            <a:off x="685800" y="1938528"/>
            <a:ext cx="8686800" cy="1051560"/>
          </a:xfrm>
          <a:prstGeom prst="rect">
            <a:avLst/>
          </a:prstGeom>
          <a:noFill/>
          <a:ln/>
        </p:spPr>
        <p:txBody>
          <a:bodyPr wrap="square" lIns="0" tIns="0" rIns="0" bIns="0" rtlCol="0" anchor="ctr"/>
          <a:lstStyle/>
          <a:p>
            <a:pPr marL="0" indent="0">
              <a:buNone/>
            </a:pPr>
            <a:r>
              <a:rPr lang="en-US" sz="5200" b="1" dirty="0">
                <a:solidFill>
                  <a:srgbClr val="FFFFFF"/>
                </a:solidFill>
                <a:latin typeface="Cambria" pitchFamily="34" charset="0"/>
                <a:ea typeface="Cambria" pitchFamily="34" charset="-122"/>
                <a:cs typeface="Cambria" pitchFamily="34" charset="-120"/>
              </a:rPr>
              <a:t>Comfort break</a:t>
            </a:r>
            <a:endParaRPr lang="en-US" sz="5200" dirty="0"/>
          </a:p>
        </p:txBody>
      </p:sp>
      <p:sp>
        <p:nvSpPr>
          <p:cNvPr id="6" name="Text 4"/>
          <p:cNvSpPr txBox="1"/>
          <p:nvPr/>
        </p:nvSpPr>
        <p:spPr>
          <a:xfrm>
            <a:off x="685800" y="3154680"/>
            <a:ext cx="7498080" cy="914400"/>
          </a:xfrm>
          <a:prstGeom prst="rect">
            <a:avLst/>
          </a:prstGeom>
          <a:noFill/>
          <a:ln/>
        </p:spPr>
        <p:txBody>
          <a:bodyPr wrap="square" lIns="0" tIns="0" rIns="0" bIns="0" rtlCol="0" anchor="ctr"/>
          <a:lstStyle/>
          <a:p>
            <a:pPr marL="0" indent="0">
              <a:lnSpc>
                <a:spcPts val="2400"/>
              </a:lnSpc>
              <a:buNone/>
            </a:pPr>
            <a:r>
              <a:rPr lang="en-US" sz="1600" dirty="0">
                <a:solidFill>
                  <a:srgbClr val="CFC8EA"/>
                </a:solidFill>
                <a:latin typeface="Calibri" pitchFamily="34" charset="0"/>
                <a:ea typeface="Calibri" pitchFamily="34" charset="-122"/>
                <a:cs typeface="Calibri" pitchFamily="34" charset="-120"/>
              </a:rPr>
              <a:t>Refreshments are provided just outside the room.</a:t>
            </a:r>
            <a:endParaRPr lang="en-US" sz="1600" dirty="0"/>
          </a:p>
          <a:p>
            <a:pPr marL="0" indent="0">
              <a:lnSpc>
                <a:spcPts val="2400"/>
              </a:lnSpc>
              <a:buNone/>
            </a:pPr>
            <a:r>
              <a:rPr lang="en-US" sz="1600" dirty="0">
                <a:solidFill>
                  <a:srgbClr val="CFC8EA"/>
                </a:solidFill>
                <a:latin typeface="Calibri" pitchFamily="34" charset="0"/>
                <a:ea typeface="Calibri" pitchFamily="34" charset="-122"/>
                <a:cs typeface="Calibri" pitchFamily="34" charset="-120"/>
              </a:rPr>
              <a:t>Please do use the time to meet somebody new.</a:t>
            </a:r>
            <a:endParaRPr lang="en-US" sz="1600" dirty="0"/>
          </a:p>
        </p:txBody>
      </p:sp>
      <p:sp>
        <p:nvSpPr>
          <p:cNvPr id="7" name="Shape 5"/>
          <p:cNvSpPr/>
          <p:nvPr/>
        </p:nvSpPr>
        <p:spPr>
          <a:xfrm>
            <a:off x="685800" y="4553712"/>
            <a:ext cx="10817352" cy="1371600"/>
          </a:xfrm>
          <a:prstGeom prst="roundRect">
            <a:avLst>
              <a:gd name="adj" fmla="val 2667"/>
            </a:avLst>
          </a:prstGeom>
          <a:solidFill>
            <a:srgbClr val="0D0230"/>
          </a:solidFill>
          <a:ln w="12700">
            <a:solidFill>
              <a:srgbClr val="0D0230"/>
            </a:solidFill>
            <a:prstDash val="solid"/>
          </a:ln>
        </p:spPr>
        <p:txBody>
          <a:bodyPr/>
          <a:lstStyle/>
          <a:p>
            <a:endParaRPr lang="en-GB"/>
          </a:p>
        </p:txBody>
      </p:sp>
      <p:pic>
        <p:nvPicPr>
          <p:cNvPr id="8" name="Image 0" descr="preencoded.png"/>
          <p:cNvPicPr>
            <a:picLocks noChangeAspect="1"/>
          </p:cNvPicPr>
          <p:nvPr/>
        </p:nvPicPr>
        <p:blipFill>
          <a:blip r:embed="rId4"/>
          <a:stretch>
            <a:fillRect/>
          </a:stretch>
        </p:blipFill>
        <p:spPr>
          <a:xfrm>
            <a:off x="1097280" y="5047488"/>
            <a:ext cx="384048" cy="384048"/>
          </a:xfrm>
          <a:prstGeom prst="rect">
            <a:avLst/>
          </a:prstGeom>
        </p:spPr>
      </p:pic>
      <p:sp>
        <p:nvSpPr>
          <p:cNvPr id="9" name="Text 6"/>
          <p:cNvSpPr txBox="1"/>
          <p:nvPr/>
        </p:nvSpPr>
        <p:spPr>
          <a:xfrm>
            <a:off x="1645920" y="5010912"/>
            <a:ext cx="6400800" cy="457200"/>
          </a:xfrm>
          <a:prstGeom prst="rect">
            <a:avLst/>
          </a:prstGeom>
          <a:noFill/>
          <a:ln/>
        </p:spPr>
        <p:txBody>
          <a:bodyPr wrap="square" lIns="0" tIns="0" rIns="0" bIns="0" rtlCol="0" anchor="ctr"/>
          <a:lstStyle/>
          <a:p>
            <a:pPr marL="0" indent="0">
              <a:buNone/>
            </a:pPr>
            <a:r>
              <a:rPr lang="en-US" sz="1900" b="1" dirty="0">
                <a:solidFill>
                  <a:srgbClr val="FFFFFF"/>
                </a:solidFill>
                <a:latin typeface="Cambria" pitchFamily="34" charset="0"/>
                <a:ea typeface="Cambria" pitchFamily="34" charset="-122"/>
                <a:cs typeface="Cambria" pitchFamily="34" charset="-120"/>
              </a:rPr>
              <a:t>Back in the room for 11.30</a:t>
            </a:r>
            <a:endParaRPr lang="en-US" sz="1900" dirty="0"/>
          </a:p>
        </p:txBody>
      </p:sp>
      <p:sp>
        <p:nvSpPr>
          <p:cNvPr id="10" name="Text 7"/>
          <p:cNvSpPr txBox="1"/>
          <p:nvPr/>
        </p:nvSpPr>
        <p:spPr>
          <a:xfrm>
            <a:off x="7589520" y="5010912"/>
            <a:ext cx="3840480" cy="457200"/>
          </a:xfrm>
          <a:prstGeom prst="rect">
            <a:avLst/>
          </a:prstGeom>
          <a:noFill/>
          <a:ln/>
        </p:spPr>
        <p:txBody>
          <a:bodyPr wrap="square" lIns="0" tIns="0" rIns="0" bIns="0" rtlCol="0" anchor="ctr"/>
          <a:lstStyle/>
          <a:p>
            <a:pPr marL="0" indent="0" algn="r">
              <a:buNone/>
            </a:pPr>
            <a:r>
              <a:rPr lang="en-US" sz="1250" dirty="0">
                <a:solidFill>
                  <a:srgbClr val="CFC8EA"/>
                </a:solidFill>
                <a:latin typeface="Calibri" pitchFamily="34" charset="0"/>
                <a:ea typeface="Calibri" pitchFamily="34" charset="-122"/>
                <a:cs typeface="Calibri" pitchFamily="34" charset="-120"/>
              </a:rPr>
              <a:t>Next: Conveyancing Case Law Update — Richard Snape</a:t>
            </a:r>
            <a:endParaRPr lang="en-US" sz="12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1">
    <p:bg>
      <p:bgPr>
        <a:blipFill>
          <a:blip r:embed="rId3"/>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685800" y="502920"/>
            <a:ext cx="6858000" cy="237744"/>
          </a:xfrm>
          <a:prstGeom prst="rect">
            <a:avLst/>
          </a:prstGeom>
          <a:noFill/>
          <a:ln/>
        </p:spPr>
        <p:txBody>
          <a:bodyPr wrap="square" lIns="0" tIns="0" rIns="0" bIns="0" rtlCol="0" anchor="ctr"/>
          <a:lstStyle/>
          <a:p>
            <a:pPr marL="0" indent="0">
              <a:buNone/>
            </a:pPr>
            <a:r>
              <a:rPr lang="en-US" sz="1050" b="1" kern="0" spc="220" dirty="0">
                <a:solidFill>
                  <a:srgbClr val="00E988"/>
                </a:solidFill>
                <a:latin typeface="Calibri" pitchFamily="34" charset="0"/>
                <a:ea typeface="Calibri" pitchFamily="34" charset="-122"/>
                <a:cs typeface="Calibri" pitchFamily="34" charset="-120"/>
              </a:rPr>
              <a:t>UP NEXT  ·  SESSION 3 OF 7</a:t>
            </a:r>
            <a:endParaRPr lang="en-US" sz="1050" dirty="0"/>
          </a:p>
        </p:txBody>
      </p:sp>
      <p:sp>
        <p:nvSpPr>
          <p:cNvPr id="3" name="Shape 1"/>
          <p:cNvSpPr/>
          <p:nvPr/>
        </p:nvSpPr>
        <p:spPr>
          <a:xfrm>
            <a:off x="685800" y="960120"/>
            <a:ext cx="1097280" cy="1097280"/>
          </a:xfrm>
          <a:prstGeom prst="ellipse">
            <a:avLst/>
          </a:prstGeom>
          <a:solidFill>
            <a:srgbClr val="4B22C7"/>
          </a:solidFill>
          <a:ln w="12700">
            <a:solidFill>
              <a:srgbClr val="4B22C7"/>
            </a:solidFill>
            <a:prstDash val="solid"/>
          </a:ln>
        </p:spPr>
        <p:txBody>
          <a:bodyPr/>
          <a:lstStyle/>
          <a:p>
            <a:endParaRPr lang="en-GB"/>
          </a:p>
        </p:txBody>
      </p:sp>
      <p:sp>
        <p:nvSpPr>
          <p:cNvPr id="4" name="Text 2"/>
          <p:cNvSpPr txBox="1"/>
          <p:nvPr/>
        </p:nvSpPr>
        <p:spPr>
          <a:xfrm>
            <a:off x="685800" y="960120"/>
            <a:ext cx="1097280" cy="1097280"/>
          </a:xfrm>
          <a:prstGeom prst="rect">
            <a:avLst/>
          </a:prstGeom>
          <a:noFill/>
          <a:ln/>
        </p:spPr>
        <p:txBody>
          <a:bodyPr wrap="square" lIns="0" tIns="0" rIns="0" bIns="0" rtlCol="0" anchor="ctr"/>
          <a:lstStyle/>
          <a:p>
            <a:pPr marL="0" indent="0" algn="ctr">
              <a:buNone/>
            </a:pPr>
            <a:r>
              <a:rPr lang="en-US" sz="2600" b="1" kern="0" spc="100" dirty="0">
                <a:solidFill>
                  <a:srgbClr val="00E988"/>
                </a:solidFill>
                <a:latin typeface="Cambria" pitchFamily="34" charset="0"/>
                <a:ea typeface="Cambria" pitchFamily="34" charset="-122"/>
                <a:cs typeface="Cambria" pitchFamily="34" charset="-120"/>
              </a:rPr>
              <a:t>RS</a:t>
            </a:r>
            <a:endParaRPr lang="en-US" sz="2600" dirty="0"/>
          </a:p>
        </p:txBody>
      </p:sp>
      <p:sp>
        <p:nvSpPr>
          <p:cNvPr id="5" name="Text 3"/>
          <p:cNvSpPr txBox="1"/>
          <p:nvPr/>
        </p:nvSpPr>
        <p:spPr>
          <a:xfrm>
            <a:off x="1965960" y="1024128"/>
            <a:ext cx="3657600" cy="502920"/>
          </a:xfrm>
          <a:prstGeom prst="rect">
            <a:avLst/>
          </a:prstGeom>
          <a:noFill/>
          <a:ln/>
        </p:spPr>
        <p:txBody>
          <a:bodyPr wrap="square" lIns="0" tIns="0" rIns="0" bIns="0" rtlCol="0" anchor="ctr"/>
          <a:lstStyle/>
          <a:p>
            <a:pPr marL="0" indent="0">
              <a:buNone/>
            </a:pPr>
            <a:r>
              <a:rPr lang="en-US" sz="2900" b="1" dirty="0">
                <a:solidFill>
                  <a:srgbClr val="FFFFFF"/>
                </a:solidFill>
                <a:latin typeface="Cambria" pitchFamily="34" charset="0"/>
                <a:ea typeface="Cambria" pitchFamily="34" charset="-122"/>
                <a:cs typeface="Cambria" pitchFamily="34" charset="-120"/>
              </a:rPr>
              <a:t>Richard Snape</a:t>
            </a:r>
            <a:endParaRPr lang="en-US" sz="2900" dirty="0"/>
          </a:p>
        </p:txBody>
      </p:sp>
      <p:sp>
        <p:nvSpPr>
          <p:cNvPr id="6" name="Text 4"/>
          <p:cNvSpPr txBox="1"/>
          <p:nvPr/>
        </p:nvSpPr>
        <p:spPr>
          <a:xfrm>
            <a:off x="1965960" y="1536192"/>
            <a:ext cx="3657600" cy="274320"/>
          </a:xfrm>
          <a:prstGeom prst="rect">
            <a:avLst/>
          </a:prstGeom>
          <a:noFill/>
          <a:ln/>
        </p:spPr>
        <p:txBody>
          <a:bodyPr wrap="square" lIns="0" tIns="0" rIns="0" bIns="0" rtlCol="0" anchor="ctr"/>
          <a:lstStyle/>
          <a:p>
            <a:pPr marL="0" indent="0">
              <a:buNone/>
            </a:pPr>
            <a:r>
              <a:rPr lang="en-US" sz="1300" b="1" dirty="0">
                <a:solidFill>
                  <a:srgbClr val="00E988"/>
                </a:solidFill>
                <a:latin typeface="Calibri" pitchFamily="34" charset="0"/>
                <a:ea typeface="Calibri" pitchFamily="34" charset="-122"/>
                <a:cs typeface="Calibri" pitchFamily="34" charset="-120"/>
              </a:rPr>
              <a:t>Head of Legal Training</a:t>
            </a:r>
            <a:endParaRPr lang="en-US" sz="1300" dirty="0"/>
          </a:p>
        </p:txBody>
      </p:sp>
      <p:sp>
        <p:nvSpPr>
          <p:cNvPr id="7" name="Text 5"/>
          <p:cNvSpPr txBox="1"/>
          <p:nvPr/>
        </p:nvSpPr>
        <p:spPr>
          <a:xfrm>
            <a:off x="1965960" y="1810512"/>
            <a:ext cx="3657600" cy="274320"/>
          </a:xfrm>
          <a:prstGeom prst="rect">
            <a:avLst/>
          </a:prstGeom>
          <a:noFill/>
          <a:ln/>
        </p:spPr>
        <p:txBody>
          <a:bodyPr wrap="square" lIns="0" tIns="0" rIns="0" bIns="0" rtlCol="0" anchor="ctr"/>
          <a:lstStyle/>
          <a:p>
            <a:pPr marL="0" indent="0">
              <a:buNone/>
            </a:pPr>
            <a:r>
              <a:rPr lang="en-US" sz="1200" dirty="0">
                <a:solidFill>
                  <a:srgbClr val="A79FC4"/>
                </a:solidFill>
                <a:latin typeface="Calibri" pitchFamily="34" charset="0"/>
                <a:ea typeface="Calibri" pitchFamily="34" charset="-122"/>
                <a:cs typeface="Calibri" pitchFamily="34" charset="-120"/>
              </a:rPr>
              <a:t>Davitt Jones Bould</a:t>
            </a:r>
            <a:endParaRPr lang="en-US" sz="1200" dirty="0"/>
          </a:p>
        </p:txBody>
      </p:sp>
      <p:sp>
        <p:nvSpPr>
          <p:cNvPr id="8" name="Text 6"/>
          <p:cNvSpPr txBox="1"/>
          <p:nvPr/>
        </p:nvSpPr>
        <p:spPr>
          <a:xfrm>
            <a:off x="685800" y="2606040"/>
            <a:ext cx="4892040" cy="2651760"/>
          </a:xfrm>
          <a:prstGeom prst="rect">
            <a:avLst/>
          </a:prstGeom>
          <a:noFill/>
          <a:ln/>
        </p:spPr>
        <p:txBody>
          <a:bodyPr wrap="square" lIns="0" tIns="0" rIns="0" bIns="0" rtlCol="0" anchor="t"/>
          <a:lstStyle/>
          <a:p>
            <a:pPr marL="177800" indent="-177800">
              <a:spcAft>
                <a:spcPts val="1100"/>
              </a:spcAft>
              <a:buSzPct val="100000"/>
              <a:buChar char="•"/>
            </a:pPr>
            <a:r>
              <a:rPr lang="en-US" sz="1250" dirty="0">
                <a:solidFill>
                  <a:srgbClr val="A79FC4"/>
                </a:solidFill>
                <a:latin typeface="Calibri" pitchFamily="34" charset="0"/>
                <a:ea typeface="Calibri" pitchFamily="34" charset="-122"/>
                <a:cs typeface="Calibri" pitchFamily="34" charset="-120"/>
              </a:rPr>
              <a:t>Richard returns for a second session, this time on the cases that are reshaping day-to-day conveyancing practice.</a:t>
            </a:r>
            <a:endParaRPr lang="en-US" sz="1250" dirty="0"/>
          </a:p>
          <a:p>
            <a:pPr marL="177800" indent="-177800">
              <a:spcAft>
                <a:spcPts val="1100"/>
              </a:spcAft>
              <a:buSzPct val="100000"/>
              <a:buChar char="•"/>
            </a:pPr>
            <a:r>
              <a:rPr lang="en-US" sz="1250" dirty="0">
                <a:solidFill>
                  <a:srgbClr val="A79FC4"/>
                </a:solidFill>
                <a:latin typeface="Calibri" pitchFamily="34" charset="0"/>
                <a:ea typeface="Calibri" pitchFamily="34" charset="-122"/>
                <a:cs typeface="Calibri" pitchFamily="34" charset="-120"/>
              </a:rPr>
              <a:t>Head of Legal Training at Davitt Jones Bould and a nationally renowned speaker on property law.</a:t>
            </a:r>
            <a:endParaRPr lang="en-US" sz="1250" dirty="0"/>
          </a:p>
          <a:p>
            <a:pPr marL="177800" indent="-177800">
              <a:spcAft>
                <a:spcPts val="1100"/>
              </a:spcAft>
              <a:buSzPct val="100000"/>
              <a:buChar char="•"/>
            </a:pPr>
            <a:r>
              <a:rPr lang="en-US" sz="1250" dirty="0">
                <a:solidFill>
                  <a:srgbClr val="A79FC4"/>
                </a:solidFill>
                <a:latin typeface="Calibri" pitchFamily="34" charset="0"/>
                <a:ea typeface="Calibri" pitchFamily="34" charset="-122"/>
                <a:cs typeface="Calibri" pitchFamily="34" charset="-120"/>
              </a:rPr>
              <a:t>Former Head of Property Law at the University of the West of England.</a:t>
            </a:r>
            <a:endParaRPr lang="en-US" sz="1250" dirty="0"/>
          </a:p>
        </p:txBody>
      </p:sp>
      <p:sp>
        <p:nvSpPr>
          <p:cNvPr id="9" name="Shape 7"/>
          <p:cNvSpPr/>
          <p:nvPr/>
        </p:nvSpPr>
        <p:spPr>
          <a:xfrm>
            <a:off x="6172200" y="960120"/>
            <a:ext cx="5330952" cy="4087368"/>
          </a:xfrm>
          <a:prstGeom prst="roundRect">
            <a:avLst>
              <a:gd name="adj" fmla="val 895"/>
            </a:avLst>
          </a:prstGeom>
          <a:solidFill>
            <a:srgbClr val="F3F2F8"/>
          </a:solidFill>
          <a:ln w="12700">
            <a:solidFill>
              <a:srgbClr val="F3F2F8"/>
            </a:solidFill>
            <a:prstDash val="solid"/>
          </a:ln>
        </p:spPr>
        <p:txBody>
          <a:bodyPr/>
          <a:lstStyle/>
          <a:p>
            <a:endParaRPr lang="en-GB"/>
          </a:p>
        </p:txBody>
      </p:sp>
      <p:sp>
        <p:nvSpPr>
          <p:cNvPr id="10" name="Shape 8"/>
          <p:cNvSpPr/>
          <p:nvPr/>
        </p:nvSpPr>
        <p:spPr>
          <a:xfrm>
            <a:off x="6556248" y="1234440"/>
            <a:ext cx="1874520" cy="384048"/>
          </a:xfrm>
          <a:prstGeom prst="roundRect">
            <a:avLst>
              <a:gd name="adj" fmla="val 50000"/>
            </a:avLst>
          </a:prstGeom>
          <a:solidFill>
            <a:srgbClr val="FFFFFF"/>
          </a:solidFill>
          <a:ln w="15875">
            <a:solidFill>
              <a:srgbClr val="4B22C7"/>
            </a:solidFill>
            <a:prstDash val="solid"/>
          </a:ln>
        </p:spPr>
        <p:txBody>
          <a:bodyPr/>
          <a:lstStyle/>
          <a:p>
            <a:endParaRPr lang="en-GB"/>
          </a:p>
        </p:txBody>
      </p:sp>
      <p:sp>
        <p:nvSpPr>
          <p:cNvPr id="11" name="Text 9"/>
          <p:cNvSpPr txBox="1"/>
          <p:nvPr/>
        </p:nvSpPr>
        <p:spPr>
          <a:xfrm>
            <a:off x="6556248" y="1234440"/>
            <a:ext cx="1874520" cy="384048"/>
          </a:xfrm>
          <a:prstGeom prst="rect">
            <a:avLst/>
          </a:prstGeom>
          <a:noFill/>
          <a:ln/>
        </p:spPr>
        <p:txBody>
          <a:bodyPr wrap="square" lIns="0" tIns="0" rIns="0" bIns="0" rtlCol="0" anchor="ctr"/>
          <a:lstStyle/>
          <a:p>
            <a:pPr marL="0" indent="0" algn="ctr">
              <a:buNone/>
            </a:pPr>
            <a:r>
              <a:rPr lang="en-US" sz="1300" b="1" kern="0" spc="60" dirty="0">
                <a:solidFill>
                  <a:srgbClr val="4B22C7"/>
                </a:solidFill>
                <a:latin typeface="Calibri" pitchFamily="34" charset="0"/>
                <a:ea typeface="Calibri" pitchFamily="34" charset="-122"/>
                <a:cs typeface="Calibri" pitchFamily="34" charset="-120"/>
              </a:rPr>
              <a:t>11.30 – 12.15</a:t>
            </a:r>
            <a:endParaRPr lang="en-US" sz="1300" dirty="0"/>
          </a:p>
        </p:txBody>
      </p:sp>
      <p:sp>
        <p:nvSpPr>
          <p:cNvPr id="12" name="Text 10"/>
          <p:cNvSpPr txBox="1"/>
          <p:nvPr/>
        </p:nvSpPr>
        <p:spPr>
          <a:xfrm>
            <a:off x="6556248" y="1810512"/>
            <a:ext cx="4562856" cy="329184"/>
          </a:xfrm>
          <a:prstGeom prst="rect">
            <a:avLst/>
          </a:prstGeom>
          <a:noFill/>
          <a:ln/>
        </p:spPr>
        <p:txBody>
          <a:bodyPr wrap="square" lIns="0" tIns="0" rIns="0" bIns="0" rtlCol="0" anchor="ctr"/>
          <a:lstStyle/>
          <a:p>
            <a:pPr marL="0" indent="0">
              <a:lnSpc>
                <a:spcPts val="2500"/>
              </a:lnSpc>
              <a:buNone/>
            </a:pPr>
            <a:r>
              <a:rPr lang="en-US" sz="1900" b="1" dirty="0">
                <a:solidFill>
                  <a:srgbClr val="140342"/>
                </a:solidFill>
                <a:latin typeface="Cambria" pitchFamily="34" charset="0"/>
                <a:ea typeface="Cambria" pitchFamily="34" charset="-122"/>
                <a:cs typeface="Cambria" pitchFamily="34" charset="-120"/>
              </a:rPr>
              <a:t>Conveyancing Case Law Update</a:t>
            </a:r>
            <a:endParaRPr lang="en-US" sz="1900" dirty="0"/>
          </a:p>
        </p:txBody>
      </p:sp>
      <p:sp>
        <p:nvSpPr>
          <p:cNvPr id="13" name="Text 11"/>
          <p:cNvSpPr txBox="1"/>
          <p:nvPr/>
        </p:nvSpPr>
        <p:spPr>
          <a:xfrm>
            <a:off x="6556248" y="2414016"/>
            <a:ext cx="4562856" cy="237744"/>
          </a:xfrm>
          <a:prstGeom prst="rect">
            <a:avLst/>
          </a:prstGeom>
          <a:noFill/>
          <a:ln/>
        </p:spPr>
        <p:txBody>
          <a:bodyPr wrap="square" lIns="0" tIns="0" rIns="0" bIns="0" rtlCol="0" anchor="ctr"/>
          <a:lstStyle/>
          <a:p>
            <a:pPr marL="0" indent="0">
              <a:buNone/>
            </a:pPr>
            <a:r>
              <a:rPr lang="en-US" sz="1000" b="1" kern="0" spc="200" dirty="0">
                <a:solidFill>
                  <a:srgbClr val="4B22C7"/>
                </a:solidFill>
                <a:latin typeface="Calibri" pitchFamily="34" charset="0"/>
                <a:ea typeface="Calibri" pitchFamily="34" charset="-122"/>
                <a:cs typeface="Calibri" pitchFamily="34" charset="-120"/>
              </a:rPr>
              <a:t>IN THIS SESSION</a:t>
            </a:r>
            <a:endParaRPr lang="en-US" sz="1000" dirty="0"/>
          </a:p>
        </p:txBody>
      </p:sp>
      <p:sp>
        <p:nvSpPr>
          <p:cNvPr id="14" name="Text 12"/>
          <p:cNvSpPr txBox="1"/>
          <p:nvPr/>
        </p:nvSpPr>
        <p:spPr>
          <a:xfrm>
            <a:off x="6556248" y="2798064"/>
            <a:ext cx="4562856" cy="2066544"/>
          </a:xfrm>
          <a:prstGeom prst="rect">
            <a:avLst/>
          </a:prstGeom>
          <a:noFill/>
          <a:ln/>
        </p:spPr>
        <p:txBody>
          <a:bodyPr wrap="square" lIns="0" tIns="0" rIns="0" bIns="0" rtlCol="0" anchor="t"/>
          <a:lstStyle/>
          <a:p>
            <a:pPr marL="177800" indent="-177800">
              <a:spcAft>
                <a:spcPts val="800"/>
              </a:spcAft>
              <a:buSzPct val="100000"/>
              <a:buChar char="•"/>
            </a:pPr>
            <a:r>
              <a:rPr lang="en-US" sz="1250" dirty="0">
                <a:solidFill>
                  <a:srgbClr val="140342"/>
                </a:solidFill>
                <a:latin typeface="Calibri" pitchFamily="34" charset="0"/>
                <a:ea typeface="Calibri" pitchFamily="34" charset="-122"/>
                <a:cs typeface="Calibri" pitchFamily="34" charset="-120"/>
              </a:rPr>
              <a:t>Recent judicial guidance on the validity and use of email signatures</a:t>
            </a:r>
            <a:endParaRPr lang="en-US" sz="1250" dirty="0"/>
          </a:p>
          <a:p>
            <a:pPr marL="177800" indent="-177800">
              <a:spcAft>
                <a:spcPts val="800"/>
              </a:spcAft>
              <a:buSzPct val="100000"/>
              <a:buChar char="•"/>
            </a:pPr>
            <a:r>
              <a:rPr lang="en-US" sz="1250" dirty="0">
                <a:solidFill>
                  <a:srgbClr val="140342"/>
                </a:solidFill>
                <a:latin typeface="Calibri" pitchFamily="34" charset="0"/>
                <a:ea typeface="Calibri" pitchFamily="34" charset="-122"/>
                <a:cs typeface="Calibri" pitchFamily="34" charset="-120"/>
              </a:rPr>
              <a:t>Boundary agreements and the determination of property boundaries</a:t>
            </a:r>
            <a:endParaRPr lang="en-US" sz="1250" dirty="0"/>
          </a:p>
          <a:p>
            <a:pPr marL="177800" indent="-177800">
              <a:spcAft>
                <a:spcPts val="800"/>
              </a:spcAft>
              <a:buSzPct val="100000"/>
              <a:buChar char="•"/>
            </a:pPr>
            <a:r>
              <a:rPr lang="en-US" sz="1250" dirty="0">
                <a:solidFill>
                  <a:srgbClr val="140342"/>
                </a:solidFill>
                <a:latin typeface="Calibri" pitchFamily="34" charset="0"/>
                <a:ea typeface="Calibri" pitchFamily="34" charset="-122"/>
                <a:cs typeface="Calibri" pitchFamily="34" charset="-120"/>
              </a:rPr>
              <a:t>Rights relating to car parking</a:t>
            </a:r>
            <a:endParaRPr lang="en-US" sz="1250" dirty="0"/>
          </a:p>
          <a:p>
            <a:pPr marL="177800" indent="-177800">
              <a:spcAft>
                <a:spcPts val="800"/>
              </a:spcAft>
              <a:buSzPct val="100000"/>
              <a:buChar char="•"/>
            </a:pPr>
            <a:r>
              <a:rPr lang="en-US" sz="1250" dirty="0">
                <a:solidFill>
                  <a:srgbClr val="140342"/>
                </a:solidFill>
                <a:latin typeface="Calibri" pitchFamily="34" charset="0"/>
                <a:ea typeface="Calibri" pitchFamily="34" charset="-122"/>
                <a:cs typeface="Calibri" pitchFamily="34" charset="-120"/>
              </a:rPr>
              <a:t>Litigation arising from the Building Safety Act</a:t>
            </a:r>
            <a:endParaRPr lang="en-US" sz="1250" dirty="0"/>
          </a:p>
          <a:p>
            <a:pPr marL="177800" indent="-177800">
              <a:spcAft>
                <a:spcPts val="800"/>
              </a:spcAft>
              <a:buSzPct val="100000"/>
              <a:buChar char="•"/>
            </a:pPr>
            <a:r>
              <a:rPr lang="en-US" sz="1250" dirty="0">
                <a:solidFill>
                  <a:srgbClr val="140342"/>
                </a:solidFill>
                <a:latin typeface="Calibri" pitchFamily="34" charset="0"/>
                <a:ea typeface="Calibri" pitchFamily="34" charset="-122"/>
                <a:cs typeface="Calibri" pitchFamily="34" charset="-120"/>
              </a:rPr>
              <a:t>Important recent decisions on adverse possession</a:t>
            </a:r>
            <a:endParaRPr lang="en-US" sz="1250" dirty="0"/>
          </a:p>
        </p:txBody>
      </p:sp>
      <p:sp>
        <p:nvSpPr>
          <p:cNvPr id="15" name="Shape 13"/>
          <p:cNvSpPr/>
          <p:nvPr/>
        </p:nvSpPr>
        <p:spPr>
          <a:xfrm>
            <a:off x="685800" y="5870448"/>
            <a:ext cx="10817352" cy="566928"/>
          </a:xfrm>
          <a:prstGeom prst="roundRect">
            <a:avLst>
              <a:gd name="adj" fmla="val 6452"/>
            </a:avLst>
          </a:prstGeom>
          <a:solidFill>
            <a:srgbClr val="4B22C7"/>
          </a:solidFill>
          <a:ln w="12700">
            <a:solidFill>
              <a:srgbClr val="4B22C7"/>
            </a:solidFill>
            <a:prstDash val="solid"/>
          </a:ln>
        </p:spPr>
        <p:txBody>
          <a:bodyPr/>
          <a:lstStyle/>
          <a:p>
            <a:endParaRPr lang="en-GB"/>
          </a:p>
        </p:txBody>
      </p:sp>
      <p:sp>
        <p:nvSpPr>
          <p:cNvPr id="16" name="Text 14"/>
          <p:cNvSpPr txBox="1"/>
          <p:nvPr/>
        </p:nvSpPr>
        <p:spPr>
          <a:xfrm>
            <a:off x="1051560" y="5870448"/>
            <a:ext cx="6766560" cy="566928"/>
          </a:xfrm>
          <a:prstGeom prst="rect">
            <a:avLst/>
          </a:prstGeom>
          <a:noFill/>
          <a:ln/>
        </p:spPr>
        <p:txBody>
          <a:bodyPr wrap="square" lIns="0" tIns="0" rIns="0" bIns="0" rtlCol="0" anchor="ctr"/>
          <a:lstStyle/>
          <a:p>
            <a:pPr marL="0" indent="0">
              <a:buNone/>
            </a:pPr>
            <a:r>
              <a:rPr lang="en-US" sz="1150" dirty="0">
                <a:solidFill>
                  <a:srgbClr val="CFC8EA"/>
                </a:solidFill>
                <a:latin typeface="Calibri" pitchFamily="34" charset="0"/>
                <a:ea typeface="Calibri" pitchFamily="34" charset="-122"/>
                <a:cs typeface="Calibri" pitchFamily="34" charset="-120"/>
              </a:rPr>
              <a:t>Session 3 of 7  ·  11.30 – 12.15  ·  Questions at the end of the session</a:t>
            </a:r>
            <a:endParaRPr lang="en-US" sz="1150" dirty="0"/>
          </a:p>
        </p:txBody>
      </p:sp>
      <p:sp>
        <p:nvSpPr>
          <p:cNvPr id="17" name="Text 15"/>
          <p:cNvSpPr txBox="1"/>
          <p:nvPr/>
        </p:nvSpPr>
        <p:spPr>
          <a:xfrm>
            <a:off x="7589520" y="5870448"/>
            <a:ext cx="3749040" cy="566928"/>
          </a:xfrm>
          <a:prstGeom prst="rect">
            <a:avLst/>
          </a:prstGeom>
          <a:noFill/>
          <a:ln/>
        </p:spPr>
        <p:txBody>
          <a:bodyPr wrap="square" lIns="0" tIns="0" rIns="0" bIns="0" rtlCol="0" anchor="ctr"/>
          <a:lstStyle/>
          <a:p>
            <a:pPr marL="0" indent="0" algn="r">
              <a:buNone/>
            </a:pPr>
            <a:r>
              <a:rPr lang="en-US" sz="1050" i="1" dirty="0">
                <a:solidFill>
                  <a:srgbClr val="CFC8EA"/>
                </a:solidFill>
                <a:latin typeface="Calibri" pitchFamily="34" charset="0"/>
                <a:ea typeface="Calibri" pitchFamily="34" charset="-122"/>
                <a:cs typeface="Calibri" pitchFamily="34" charset="-120"/>
              </a:rPr>
              <a:t>Conveyancing &amp; Residential Property Conference 2026</a:t>
            </a:r>
            <a:endParaRPr lang="en-US" sz="10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p:cNvGrpSpPr/>
        <p:nvPr/>
      </p:nvGrpSpPr>
      <p:grpSpPr>
        <a:xfrm>
          <a:off x="0" y="0"/>
          <a:ext cx="0" cy="0"/>
          <a:chOff x="0" y="0"/>
          <a:chExt cx="0" cy="0"/>
        </a:xfrm>
      </p:grpSpPr>
      <p:sp>
        <p:nvSpPr>
          <p:cNvPr id="2" name="Freeform 2"/>
          <p:cNvSpPr/>
          <p:nvPr/>
        </p:nvSpPr>
        <p:spPr>
          <a:xfrm flipH="1">
            <a:off x="-663340" y="-1606550"/>
            <a:ext cx="16707043" cy="9406413"/>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68000"/>
              <a:extLst>
                <a:ext uri="{96DAC541-7B7A-43D3-8B79-37D633B846F1}">
                  <asvg:svgBlip xmlns:asvg="http://schemas.microsoft.com/office/drawing/2016/SVG/main" r:embed="rId2"/>
                </a:ext>
              </a:extLst>
            </a:blip>
            <a:stretch>
              <a:fillRect/>
            </a:stretch>
          </a:blipFill>
        </p:spPr>
        <p:txBody>
          <a:bodyPr/>
          <a:lstStyle/>
          <a:p>
            <a:endParaRPr lang="en-GB"/>
          </a:p>
        </p:txBody>
      </p:sp>
      <p:sp>
        <p:nvSpPr>
          <p:cNvPr id="3" name="Freeform 3"/>
          <p:cNvSpPr/>
          <p:nvPr/>
        </p:nvSpPr>
        <p:spPr>
          <a:xfrm rot="-7353607">
            <a:off x="6635081" y="3447369"/>
            <a:ext cx="8286144" cy="3793333"/>
          </a:xfrm>
          <a:custGeom>
            <a:avLst/>
            <a:gdLst/>
            <a:ahLst/>
            <a:cxnLst/>
            <a:rect l="l" t="t" r="r" b="b"/>
            <a:pathLst>
              <a:path w="12429216" h="5689999">
                <a:moveTo>
                  <a:pt x="0" y="0"/>
                </a:moveTo>
                <a:lnTo>
                  <a:pt x="12429216" y="0"/>
                </a:lnTo>
                <a:lnTo>
                  <a:pt x="12429216" y="5689999"/>
                </a:lnTo>
                <a:lnTo>
                  <a:pt x="0" y="5689999"/>
                </a:lnTo>
                <a:lnTo>
                  <a:pt x="0" y="0"/>
                </a:lnTo>
                <a:close/>
              </a:path>
            </a:pathLst>
          </a:custGeom>
          <a:blipFill>
            <a:blip>
              <a:extLst>
                <a:ext uri="{96DAC541-7B7A-43D3-8B79-37D633B846F1}">
                  <asvg:svgBlip xmlns:asvg="http://schemas.microsoft.com/office/drawing/2016/SVG/main" r:embed="rId3"/>
                </a:ext>
              </a:extLst>
            </a:blip>
            <a:stretch>
              <a:fillRect l="-203356"/>
            </a:stretch>
          </a:blipFill>
        </p:spPr>
        <p:txBody>
          <a:bodyPr/>
          <a:lstStyle/>
          <a:p>
            <a:endParaRPr lang="en-GB"/>
          </a:p>
        </p:txBody>
      </p:sp>
      <p:grpSp>
        <p:nvGrpSpPr>
          <p:cNvPr id="4" name="Group 4"/>
          <p:cNvGrpSpPr>
            <a:grpSpLocks noChangeAspect="1"/>
          </p:cNvGrpSpPr>
          <p:nvPr/>
        </p:nvGrpSpPr>
        <p:grpSpPr>
          <a:xfrm>
            <a:off x="8130277" y="1963483"/>
            <a:ext cx="2931047" cy="2931035"/>
            <a:chOff x="0" y="0"/>
            <a:chExt cx="4233333" cy="4233317"/>
          </a:xfrm>
        </p:grpSpPr>
        <p:sp>
          <p:nvSpPr>
            <p:cNvPr id="5" name="Freeform 5"/>
            <p:cNvSpPr/>
            <p:nvPr/>
          </p:nvSpPr>
          <p:spPr>
            <a:xfrm>
              <a:off x="0" y="0"/>
              <a:ext cx="4233333" cy="4233316"/>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b="-3774"/>
              </a:stretch>
            </a:blipFill>
          </p:spPr>
          <p:txBody>
            <a:bodyPr/>
            <a:lstStyle/>
            <a:p>
              <a:endParaRPr lang="en-GB"/>
            </a:p>
          </p:txBody>
        </p:sp>
      </p:grpSp>
      <p:grpSp>
        <p:nvGrpSpPr>
          <p:cNvPr id="6" name="Group 6"/>
          <p:cNvGrpSpPr/>
          <p:nvPr/>
        </p:nvGrpSpPr>
        <p:grpSpPr>
          <a:xfrm>
            <a:off x="685800" y="3345815"/>
            <a:ext cx="7328327" cy="2017059"/>
            <a:chOff x="0" y="0"/>
            <a:chExt cx="9771102" cy="2689411"/>
          </a:xfrm>
        </p:grpSpPr>
        <p:sp>
          <p:nvSpPr>
            <p:cNvPr id="7" name="TextBox 7"/>
            <p:cNvSpPr txBox="1"/>
            <p:nvPr/>
          </p:nvSpPr>
          <p:spPr>
            <a:xfrm>
              <a:off x="0" y="0"/>
              <a:ext cx="9771102" cy="1862667"/>
            </a:xfrm>
            <a:prstGeom prst="rect">
              <a:avLst/>
            </a:prstGeom>
          </p:spPr>
          <p:txBody>
            <a:bodyPr lIns="0" tIns="0" rIns="0" bIns="0" rtlCol="0" anchor="t">
              <a:spAutoFit/>
            </a:bodyPr>
            <a:lstStyle/>
            <a:p>
              <a:pPr algn="l">
                <a:lnSpc>
                  <a:spcPts val="5520"/>
                </a:lnSpc>
              </a:pPr>
              <a:r>
                <a:rPr lang="en-US" sz="4600" b="1">
                  <a:solidFill>
                    <a:srgbClr val="FAFAFA"/>
                  </a:solidFill>
                  <a:latin typeface="Aptos Bold"/>
                  <a:ea typeface="Aptos Bold"/>
                  <a:cs typeface="Aptos Bold"/>
                  <a:sym typeface="Aptos Bold"/>
                </a:rPr>
                <a:t>Conveyancing Case </a:t>
              </a:r>
            </a:p>
            <a:p>
              <a:pPr algn="l">
                <a:lnSpc>
                  <a:spcPts val="5520"/>
                </a:lnSpc>
              </a:pPr>
              <a:r>
                <a:rPr lang="en-US" sz="4600" b="1">
                  <a:solidFill>
                    <a:srgbClr val="FAFAFA"/>
                  </a:solidFill>
                  <a:latin typeface="Aptos Bold"/>
                  <a:ea typeface="Aptos Bold"/>
                  <a:cs typeface="Aptos Bold"/>
                  <a:sym typeface="Aptos Bold"/>
                </a:rPr>
                <a:t>Law Update</a:t>
              </a:r>
            </a:p>
          </p:txBody>
        </p:sp>
        <p:sp>
          <p:nvSpPr>
            <p:cNvPr id="8" name="TextBox 8"/>
            <p:cNvSpPr txBox="1"/>
            <p:nvPr/>
          </p:nvSpPr>
          <p:spPr>
            <a:xfrm>
              <a:off x="0" y="2230377"/>
              <a:ext cx="9109402" cy="459034"/>
            </a:xfrm>
            <a:prstGeom prst="rect">
              <a:avLst/>
            </a:prstGeom>
          </p:spPr>
          <p:txBody>
            <a:bodyPr lIns="0" tIns="0" rIns="0" bIns="0" rtlCol="0" anchor="t">
              <a:spAutoFit/>
            </a:bodyPr>
            <a:lstStyle/>
            <a:p>
              <a:pPr algn="l">
                <a:lnSpc>
                  <a:spcPts val="2987"/>
                </a:lnSpc>
              </a:pPr>
              <a:r>
                <a:rPr lang="en-US" sz="2133" b="1" spc="192">
                  <a:solidFill>
                    <a:srgbClr val="FAFAFA"/>
                  </a:solidFill>
                  <a:latin typeface="Aptos Bold"/>
                  <a:ea typeface="Aptos Bold"/>
                  <a:cs typeface="Aptos Bold"/>
                  <a:sym typeface="Aptos Bold"/>
                </a:rPr>
                <a:t>Datalaw Session 2026​</a:t>
              </a:r>
            </a:p>
          </p:txBody>
        </p:sp>
      </p:grpSp>
      <p:grpSp>
        <p:nvGrpSpPr>
          <p:cNvPr id="9" name="Group 9"/>
          <p:cNvGrpSpPr/>
          <p:nvPr/>
        </p:nvGrpSpPr>
        <p:grpSpPr>
          <a:xfrm>
            <a:off x="8642093" y="5125466"/>
            <a:ext cx="2292080" cy="619485"/>
            <a:chOff x="0" y="0"/>
            <a:chExt cx="3056107" cy="825981"/>
          </a:xfrm>
        </p:grpSpPr>
        <p:sp>
          <p:nvSpPr>
            <p:cNvPr id="10" name="TextBox 10"/>
            <p:cNvSpPr txBox="1"/>
            <p:nvPr/>
          </p:nvSpPr>
          <p:spPr>
            <a:xfrm>
              <a:off x="0" y="-19050"/>
              <a:ext cx="3056107" cy="393841"/>
            </a:xfrm>
            <a:prstGeom prst="rect">
              <a:avLst/>
            </a:prstGeom>
          </p:spPr>
          <p:txBody>
            <a:bodyPr lIns="0" tIns="0" rIns="0" bIns="0" rtlCol="0" anchor="t">
              <a:spAutoFit/>
            </a:bodyPr>
            <a:lstStyle/>
            <a:p>
              <a:pPr marL="0" lvl="0" indent="0" algn="ctr">
                <a:lnSpc>
                  <a:spcPts val="2426"/>
                </a:lnSpc>
                <a:spcBef>
                  <a:spcPct val="0"/>
                </a:spcBef>
              </a:pPr>
              <a:r>
                <a:rPr lang="en-US" sz="1866" b="1">
                  <a:solidFill>
                    <a:srgbClr val="FAFAFA"/>
                  </a:solidFill>
                  <a:latin typeface="Aptos Bold"/>
                  <a:ea typeface="Aptos Bold"/>
                  <a:cs typeface="Aptos Bold"/>
                  <a:sym typeface="Aptos Bold"/>
                </a:rPr>
                <a:t>Richard Snape</a:t>
              </a:r>
            </a:p>
          </p:txBody>
        </p:sp>
        <p:sp>
          <p:nvSpPr>
            <p:cNvPr id="11" name="TextBox 11"/>
            <p:cNvSpPr txBox="1"/>
            <p:nvPr/>
          </p:nvSpPr>
          <p:spPr>
            <a:xfrm>
              <a:off x="340653" y="458527"/>
              <a:ext cx="2480014" cy="367453"/>
            </a:xfrm>
            <a:prstGeom prst="rect">
              <a:avLst/>
            </a:prstGeom>
          </p:spPr>
          <p:txBody>
            <a:bodyPr lIns="0" tIns="0" rIns="0" bIns="0" rtlCol="0" anchor="t">
              <a:spAutoFit/>
            </a:bodyPr>
            <a:lstStyle/>
            <a:p>
              <a:pPr marL="0" lvl="0" indent="0" algn="ctr">
                <a:lnSpc>
                  <a:spcPts val="2399"/>
                </a:lnSpc>
                <a:spcBef>
                  <a:spcPct val="0"/>
                </a:spcBef>
              </a:pPr>
              <a:r>
                <a:rPr lang="en-US" sz="1599">
                  <a:solidFill>
                    <a:srgbClr val="FAFAFA"/>
                  </a:solidFill>
                  <a:latin typeface="GT Walsheim Pro"/>
                  <a:ea typeface="GT Walsheim Pro"/>
                  <a:cs typeface="GT Walsheim Pro"/>
                  <a:sym typeface="GT Walsheim Pro"/>
                </a:rPr>
                <a:t>Davitt Jones Bould</a:t>
              </a:r>
            </a:p>
          </p:txBody>
        </p:sp>
      </p:grpSp>
      <p:sp>
        <p:nvSpPr>
          <p:cNvPr id="12" name="Freeform 12"/>
          <p:cNvSpPr/>
          <p:nvPr/>
        </p:nvSpPr>
        <p:spPr>
          <a:xfrm>
            <a:off x="10128145" y="528320"/>
            <a:ext cx="1300015" cy="240503"/>
          </a:xfrm>
          <a:custGeom>
            <a:avLst/>
            <a:gdLst/>
            <a:ahLst/>
            <a:cxnLst/>
            <a:rect l="l" t="t" r="r" b="b"/>
            <a:pathLst>
              <a:path w="1950023" h="360754">
                <a:moveTo>
                  <a:pt x="0" y="0"/>
                </a:moveTo>
                <a:lnTo>
                  <a:pt x="1950022" y="0"/>
                </a:lnTo>
                <a:lnTo>
                  <a:pt x="1950022" y="360754"/>
                </a:lnTo>
                <a:lnTo>
                  <a:pt x="0" y="360754"/>
                </a:lnTo>
                <a:lnTo>
                  <a:pt x="0" y="0"/>
                </a:lnTo>
                <a:close/>
              </a:path>
            </a:pathLst>
          </a:custGeom>
          <a:blipFill>
            <a:blip r:embed="rId5"/>
            <a:stretch>
              <a:fillRect/>
            </a:stretch>
          </a:blipFill>
        </p:spPr>
        <p:txBody>
          <a:bodyPr/>
          <a:lstStyle/>
          <a:p>
            <a:endParaRPr lang="en-GB"/>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2">
    <p:bg>
      <p:bgPr>
        <a:blipFill>
          <a:blip r:embed="rId3"/>
          <a:stretch>
            <a:fillRect/>
          </a:stretch>
        </a:blipFill>
        <a:effectLst/>
      </p:bgPr>
    </p:bg>
    <p:spTree>
      <p:nvGrpSpPr>
        <p:cNvPr id="1" name=""/>
        <p:cNvGrpSpPr/>
        <p:nvPr/>
      </p:nvGrpSpPr>
      <p:grpSpPr>
        <a:xfrm>
          <a:off x="0" y="0"/>
          <a:ext cx="0" cy="0"/>
          <a:chOff x="0" y="0"/>
          <a:chExt cx="0" cy="0"/>
        </a:xfrm>
      </p:grpSpPr>
      <p:sp>
        <p:nvSpPr>
          <p:cNvPr id="4" name="Text 2"/>
          <p:cNvSpPr txBox="1"/>
          <p:nvPr/>
        </p:nvSpPr>
        <p:spPr>
          <a:xfrm>
            <a:off x="685800" y="1005840"/>
            <a:ext cx="6858000" cy="237744"/>
          </a:xfrm>
          <a:prstGeom prst="rect">
            <a:avLst/>
          </a:prstGeom>
          <a:noFill/>
          <a:ln/>
        </p:spPr>
        <p:txBody>
          <a:bodyPr wrap="square" lIns="0" tIns="0" rIns="0" bIns="0" rtlCol="0" anchor="ctr"/>
          <a:lstStyle/>
          <a:p>
            <a:pPr marL="0" indent="0">
              <a:buNone/>
            </a:pPr>
            <a:r>
              <a:rPr lang="en-US" sz="1050" b="1" kern="0" spc="220" dirty="0">
                <a:solidFill>
                  <a:srgbClr val="00E988"/>
                </a:solidFill>
                <a:latin typeface="Calibri" pitchFamily="34" charset="0"/>
                <a:ea typeface="Calibri" pitchFamily="34" charset="-122"/>
                <a:cs typeface="Calibri" pitchFamily="34" charset="-120"/>
              </a:rPr>
              <a:t>THANK YOU</a:t>
            </a:r>
            <a:endParaRPr lang="en-US" sz="1050" dirty="0"/>
          </a:p>
        </p:txBody>
      </p:sp>
      <p:sp>
        <p:nvSpPr>
          <p:cNvPr id="5" name="Text 3"/>
          <p:cNvSpPr txBox="1"/>
          <p:nvPr/>
        </p:nvSpPr>
        <p:spPr>
          <a:xfrm>
            <a:off x="685800" y="1371600"/>
            <a:ext cx="8229600" cy="822960"/>
          </a:xfrm>
          <a:prstGeom prst="rect">
            <a:avLst/>
          </a:prstGeom>
          <a:noFill/>
          <a:ln/>
        </p:spPr>
        <p:txBody>
          <a:bodyPr wrap="square" lIns="0" tIns="0" rIns="0" bIns="0" rtlCol="0" anchor="ctr"/>
          <a:lstStyle/>
          <a:p>
            <a:pPr marL="0" indent="0">
              <a:buNone/>
            </a:pPr>
            <a:r>
              <a:rPr lang="en-US" sz="4200" b="1" dirty="0">
                <a:solidFill>
                  <a:srgbClr val="FFFFFF"/>
                </a:solidFill>
                <a:latin typeface="Cambria" pitchFamily="34" charset="0"/>
                <a:ea typeface="Cambria" pitchFamily="34" charset="-122"/>
                <a:cs typeface="Cambria" pitchFamily="34" charset="-120"/>
              </a:rPr>
              <a:t>Thank you, Richard</a:t>
            </a:r>
            <a:endParaRPr lang="en-US" sz="4200" dirty="0"/>
          </a:p>
        </p:txBody>
      </p:sp>
      <p:sp>
        <p:nvSpPr>
          <p:cNvPr id="6" name="Text 4"/>
          <p:cNvSpPr txBox="1"/>
          <p:nvPr/>
        </p:nvSpPr>
        <p:spPr>
          <a:xfrm>
            <a:off x="685800" y="2286000"/>
            <a:ext cx="7680960" cy="777240"/>
          </a:xfrm>
          <a:prstGeom prst="rect">
            <a:avLst/>
          </a:prstGeom>
          <a:noFill/>
          <a:ln/>
        </p:spPr>
        <p:txBody>
          <a:bodyPr wrap="square" lIns="0" tIns="0" rIns="0" bIns="0" rtlCol="0" anchor="ctr"/>
          <a:lstStyle/>
          <a:p>
            <a:pPr marL="0" indent="0">
              <a:lnSpc>
                <a:spcPts val="2200"/>
              </a:lnSpc>
              <a:buNone/>
            </a:pPr>
            <a:r>
              <a:rPr lang="en-US" sz="1500" i="1" dirty="0">
                <a:solidFill>
                  <a:srgbClr val="CFC8EA"/>
                </a:solidFill>
                <a:latin typeface="Calibri" pitchFamily="34" charset="0"/>
                <a:ea typeface="Calibri" pitchFamily="34" charset="-122"/>
                <a:cs typeface="Calibri" pitchFamily="34" charset="-120"/>
              </a:rPr>
              <a:t>A lot of practical risk management packed into forty-five minutes — and plenty to check our precedents against.</a:t>
            </a:r>
            <a:endParaRPr lang="en-US" sz="1500" dirty="0"/>
          </a:p>
        </p:txBody>
      </p:sp>
      <p:sp>
        <p:nvSpPr>
          <p:cNvPr id="7" name="Text 5"/>
          <p:cNvSpPr txBox="1"/>
          <p:nvPr/>
        </p:nvSpPr>
        <p:spPr>
          <a:xfrm>
            <a:off x="685800" y="3154680"/>
            <a:ext cx="7680960" cy="640080"/>
          </a:xfrm>
          <a:prstGeom prst="rect">
            <a:avLst/>
          </a:prstGeom>
          <a:noFill/>
          <a:ln/>
        </p:spPr>
        <p:txBody>
          <a:bodyPr wrap="square" lIns="0" tIns="0" rIns="0" bIns="0" rtlCol="0" anchor="ctr"/>
          <a:lstStyle/>
          <a:p>
            <a:pPr marL="0" indent="0">
              <a:lnSpc>
                <a:spcPts val="1800"/>
              </a:lnSpc>
              <a:buNone/>
            </a:pPr>
            <a:r>
              <a:rPr lang="en-US" sz="1250" dirty="0">
                <a:solidFill>
                  <a:srgbClr val="CFC8EA"/>
                </a:solidFill>
                <a:latin typeface="Calibri" pitchFamily="34" charset="0"/>
                <a:ea typeface="Calibri" pitchFamily="34" charset="-122"/>
                <a:cs typeface="Calibri" pitchFamily="34" charset="-120"/>
              </a:rPr>
              <a:t>If you have a question we didn't get to, please do go and grab them over the break — every speaker today has said they're happy to be approached.</a:t>
            </a:r>
            <a:endParaRPr lang="en-US" sz="1250" dirty="0"/>
          </a:p>
        </p:txBody>
      </p:sp>
      <p:sp>
        <p:nvSpPr>
          <p:cNvPr id="8" name="Shape 6"/>
          <p:cNvSpPr/>
          <p:nvPr/>
        </p:nvSpPr>
        <p:spPr>
          <a:xfrm>
            <a:off x="685800" y="4160520"/>
            <a:ext cx="10817352" cy="1783080"/>
          </a:xfrm>
          <a:prstGeom prst="roundRect">
            <a:avLst>
              <a:gd name="adj" fmla="val 2051"/>
            </a:avLst>
          </a:prstGeom>
          <a:solidFill>
            <a:srgbClr val="0D0230"/>
          </a:solidFill>
          <a:ln w="12700">
            <a:solidFill>
              <a:srgbClr val="0D0230"/>
            </a:solidFill>
            <a:prstDash val="solid"/>
          </a:ln>
        </p:spPr>
        <p:txBody>
          <a:bodyPr/>
          <a:lstStyle/>
          <a:p>
            <a:endParaRPr lang="en-GB"/>
          </a:p>
        </p:txBody>
      </p:sp>
      <p:sp>
        <p:nvSpPr>
          <p:cNvPr id="9" name="Text 7"/>
          <p:cNvSpPr txBox="1"/>
          <p:nvPr/>
        </p:nvSpPr>
        <p:spPr>
          <a:xfrm>
            <a:off x="1097280" y="4462272"/>
            <a:ext cx="5486400" cy="237744"/>
          </a:xfrm>
          <a:prstGeom prst="rect">
            <a:avLst/>
          </a:prstGeom>
          <a:noFill/>
          <a:ln/>
        </p:spPr>
        <p:txBody>
          <a:bodyPr wrap="square" lIns="0" tIns="0" rIns="0" bIns="0" rtlCol="0" anchor="ctr"/>
          <a:lstStyle/>
          <a:p>
            <a:pPr marL="0" indent="0">
              <a:buNone/>
            </a:pPr>
            <a:r>
              <a:rPr lang="en-US" sz="1000" b="1" kern="0" spc="200" dirty="0">
                <a:solidFill>
                  <a:srgbClr val="00E988"/>
                </a:solidFill>
                <a:latin typeface="Calibri" pitchFamily="34" charset="0"/>
                <a:ea typeface="Calibri" pitchFamily="34" charset="-122"/>
                <a:cs typeface="Calibri" pitchFamily="34" charset="-120"/>
              </a:rPr>
              <a:t>COMING UP NEXT</a:t>
            </a:r>
            <a:endParaRPr lang="en-US" sz="1000" dirty="0"/>
          </a:p>
        </p:txBody>
      </p:sp>
      <p:sp>
        <p:nvSpPr>
          <p:cNvPr id="10" name="Text 8"/>
          <p:cNvSpPr txBox="1"/>
          <p:nvPr/>
        </p:nvSpPr>
        <p:spPr>
          <a:xfrm>
            <a:off x="1097280" y="4791456"/>
            <a:ext cx="6675120" cy="411480"/>
          </a:xfrm>
          <a:prstGeom prst="rect">
            <a:avLst/>
          </a:prstGeom>
          <a:noFill/>
          <a:ln/>
        </p:spPr>
        <p:txBody>
          <a:bodyPr wrap="square" lIns="0" tIns="0" rIns="0" bIns="0" rtlCol="0" anchor="ctr"/>
          <a:lstStyle/>
          <a:p>
            <a:pPr marL="0" indent="0">
              <a:buNone/>
            </a:pPr>
            <a:r>
              <a:rPr lang="en-US" sz="2400" b="1" dirty="0">
                <a:solidFill>
                  <a:srgbClr val="FFFFFF"/>
                </a:solidFill>
                <a:latin typeface="Cambria" pitchFamily="34" charset="0"/>
                <a:ea typeface="Cambria" pitchFamily="34" charset="-122"/>
                <a:cs typeface="Cambria" pitchFamily="34" charset="-120"/>
              </a:rPr>
              <a:t>Natalie Moore</a:t>
            </a:r>
            <a:endParaRPr lang="en-US" sz="2400" dirty="0"/>
          </a:p>
        </p:txBody>
      </p:sp>
      <p:sp>
        <p:nvSpPr>
          <p:cNvPr id="11" name="Text 9"/>
          <p:cNvSpPr txBox="1"/>
          <p:nvPr/>
        </p:nvSpPr>
        <p:spPr>
          <a:xfrm>
            <a:off x="1097280" y="5248656"/>
            <a:ext cx="6675120" cy="457200"/>
          </a:xfrm>
          <a:prstGeom prst="rect">
            <a:avLst/>
          </a:prstGeom>
          <a:noFill/>
          <a:ln/>
        </p:spPr>
        <p:txBody>
          <a:bodyPr wrap="square" lIns="0" tIns="0" rIns="0" bIns="0" rtlCol="0" anchor="ctr"/>
          <a:lstStyle/>
          <a:p>
            <a:pPr marL="0" indent="0">
              <a:buNone/>
            </a:pPr>
            <a:r>
              <a:rPr lang="en-US" sz="1300" dirty="0">
                <a:solidFill>
                  <a:srgbClr val="CFC8EA"/>
                </a:solidFill>
                <a:latin typeface="Calibri" pitchFamily="34" charset="0"/>
                <a:ea typeface="Calibri" pitchFamily="34" charset="-122"/>
                <a:cs typeface="Calibri" pitchFamily="34" charset="-120"/>
              </a:rPr>
              <a:t>Beyond the Legal Work: Improving the Customer Journey  ·  Aconveyancing</a:t>
            </a:r>
            <a:endParaRPr lang="en-US" sz="1300" dirty="0"/>
          </a:p>
        </p:txBody>
      </p:sp>
      <p:sp>
        <p:nvSpPr>
          <p:cNvPr id="12" name="Shape 10"/>
          <p:cNvSpPr/>
          <p:nvPr/>
        </p:nvSpPr>
        <p:spPr>
          <a:xfrm>
            <a:off x="9601200" y="4809744"/>
            <a:ext cx="1874520" cy="384048"/>
          </a:xfrm>
          <a:prstGeom prst="roundRect">
            <a:avLst>
              <a:gd name="adj" fmla="val 50000"/>
            </a:avLst>
          </a:prstGeom>
          <a:solidFill>
            <a:srgbClr val="4B22C7"/>
          </a:solidFill>
          <a:ln w="15875">
            <a:solidFill>
              <a:srgbClr val="00E988"/>
            </a:solidFill>
            <a:prstDash val="solid"/>
          </a:ln>
        </p:spPr>
        <p:txBody>
          <a:bodyPr/>
          <a:lstStyle/>
          <a:p>
            <a:endParaRPr lang="en-GB"/>
          </a:p>
        </p:txBody>
      </p:sp>
      <p:sp>
        <p:nvSpPr>
          <p:cNvPr id="13" name="Text 11"/>
          <p:cNvSpPr txBox="1"/>
          <p:nvPr/>
        </p:nvSpPr>
        <p:spPr>
          <a:xfrm>
            <a:off x="9601200" y="4809744"/>
            <a:ext cx="1874520" cy="384048"/>
          </a:xfrm>
          <a:prstGeom prst="rect">
            <a:avLst/>
          </a:prstGeom>
          <a:noFill/>
          <a:ln/>
        </p:spPr>
        <p:txBody>
          <a:bodyPr wrap="square" lIns="0" tIns="0" rIns="0" bIns="0" rtlCol="0" anchor="ctr"/>
          <a:lstStyle/>
          <a:p>
            <a:pPr marL="0" indent="0" algn="ctr">
              <a:buNone/>
            </a:pPr>
            <a:r>
              <a:rPr lang="en-US" sz="1300" b="1" kern="0" spc="60" dirty="0">
                <a:solidFill>
                  <a:srgbClr val="00E988"/>
                </a:solidFill>
                <a:latin typeface="Calibri" pitchFamily="34" charset="0"/>
                <a:ea typeface="Calibri" pitchFamily="34" charset="-122"/>
                <a:cs typeface="Calibri" pitchFamily="34" charset="-120"/>
              </a:rPr>
              <a:t>12.15 – 12.55</a:t>
            </a:r>
            <a:endParaRPr lang="en-US" sz="13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3">
    <p:bg>
      <p:bgPr>
        <a:blipFill>
          <a:blip r:embed="rId3"/>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685800" y="502920"/>
            <a:ext cx="6858000" cy="237744"/>
          </a:xfrm>
          <a:prstGeom prst="rect">
            <a:avLst/>
          </a:prstGeom>
          <a:noFill/>
          <a:ln/>
        </p:spPr>
        <p:txBody>
          <a:bodyPr wrap="square" lIns="0" tIns="0" rIns="0" bIns="0" rtlCol="0" anchor="ctr"/>
          <a:lstStyle/>
          <a:p>
            <a:pPr marL="0" indent="0">
              <a:buNone/>
            </a:pPr>
            <a:r>
              <a:rPr lang="en-US" sz="1050" b="1" kern="0" spc="220" dirty="0">
                <a:solidFill>
                  <a:srgbClr val="00E988"/>
                </a:solidFill>
                <a:latin typeface="Calibri" pitchFamily="34" charset="0"/>
                <a:ea typeface="Calibri" pitchFamily="34" charset="-122"/>
                <a:cs typeface="Calibri" pitchFamily="34" charset="-120"/>
              </a:rPr>
              <a:t>UP NEXT  ·  SESSION 4 OF 7</a:t>
            </a:r>
            <a:endParaRPr lang="en-US" sz="1050" dirty="0"/>
          </a:p>
        </p:txBody>
      </p:sp>
      <p:sp>
        <p:nvSpPr>
          <p:cNvPr id="3" name="Shape 1"/>
          <p:cNvSpPr/>
          <p:nvPr/>
        </p:nvSpPr>
        <p:spPr>
          <a:xfrm>
            <a:off x="685800" y="960120"/>
            <a:ext cx="1097280" cy="1097280"/>
          </a:xfrm>
          <a:prstGeom prst="ellipse">
            <a:avLst/>
          </a:prstGeom>
          <a:solidFill>
            <a:srgbClr val="4B22C7"/>
          </a:solidFill>
          <a:ln w="12700">
            <a:solidFill>
              <a:srgbClr val="4B22C7"/>
            </a:solidFill>
            <a:prstDash val="solid"/>
          </a:ln>
        </p:spPr>
        <p:txBody>
          <a:bodyPr/>
          <a:lstStyle/>
          <a:p>
            <a:endParaRPr lang="en-GB"/>
          </a:p>
        </p:txBody>
      </p:sp>
      <p:sp>
        <p:nvSpPr>
          <p:cNvPr id="4" name="Text 2"/>
          <p:cNvSpPr txBox="1"/>
          <p:nvPr/>
        </p:nvSpPr>
        <p:spPr>
          <a:xfrm>
            <a:off x="685800" y="960120"/>
            <a:ext cx="1097280" cy="1097280"/>
          </a:xfrm>
          <a:prstGeom prst="rect">
            <a:avLst/>
          </a:prstGeom>
          <a:noFill/>
          <a:ln/>
        </p:spPr>
        <p:txBody>
          <a:bodyPr wrap="square" lIns="0" tIns="0" rIns="0" bIns="0" rtlCol="0" anchor="ctr"/>
          <a:lstStyle/>
          <a:p>
            <a:pPr marL="0" indent="0" algn="ctr">
              <a:buNone/>
            </a:pPr>
            <a:r>
              <a:rPr lang="en-US" sz="2600" b="1" kern="0" spc="100" dirty="0">
                <a:solidFill>
                  <a:srgbClr val="00E988"/>
                </a:solidFill>
                <a:latin typeface="Cambria" pitchFamily="34" charset="0"/>
                <a:ea typeface="Cambria" pitchFamily="34" charset="-122"/>
                <a:cs typeface="Cambria" pitchFamily="34" charset="-120"/>
              </a:rPr>
              <a:t>NM</a:t>
            </a:r>
            <a:endParaRPr lang="en-US" sz="2600" dirty="0"/>
          </a:p>
        </p:txBody>
      </p:sp>
      <p:sp>
        <p:nvSpPr>
          <p:cNvPr id="5" name="Text 3"/>
          <p:cNvSpPr txBox="1"/>
          <p:nvPr/>
        </p:nvSpPr>
        <p:spPr>
          <a:xfrm>
            <a:off x="1965960" y="1024128"/>
            <a:ext cx="3657600" cy="502920"/>
          </a:xfrm>
          <a:prstGeom prst="rect">
            <a:avLst/>
          </a:prstGeom>
          <a:noFill/>
          <a:ln/>
        </p:spPr>
        <p:txBody>
          <a:bodyPr wrap="square" lIns="0" tIns="0" rIns="0" bIns="0" rtlCol="0" anchor="ctr"/>
          <a:lstStyle/>
          <a:p>
            <a:pPr marL="0" indent="0">
              <a:buNone/>
            </a:pPr>
            <a:r>
              <a:rPr lang="en-US" sz="2900" b="1" dirty="0">
                <a:solidFill>
                  <a:srgbClr val="FFFFFF"/>
                </a:solidFill>
                <a:latin typeface="Cambria" pitchFamily="34" charset="0"/>
                <a:ea typeface="Cambria" pitchFamily="34" charset="-122"/>
                <a:cs typeface="Cambria" pitchFamily="34" charset="-120"/>
              </a:rPr>
              <a:t>Natalie Moore</a:t>
            </a:r>
            <a:endParaRPr lang="en-US" sz="2900" dirty="0"/>
          </a:p>
        </p:txBody>
      </p:sp>
      <p:sp>
        <p:nvSpPr>
          <p:cNvPr id="6" name="Text 4"/>
          <p:cNvSpPr txBox="1"/>
          <p:nvPr/>
        </p:nvSpPr>
        <p:spPr>
          <a:xfrm>
            <a:off x="1965960" y="1536192"/>
            <a:ext cx="3657600" cy="274320"/>
          </a:xfrm>
          <a:prstGeom prst="rect">
            <a:avLst/>
          </a:prstGeom>
          <a:noFill/>
          <a:ln/>
        </p:spPr>
        <p:txBody>
          <a:bodyPr wrap="square" lIns="0" tIns="0" rIns="0" bIns="0" rtlCol="0" anchor="ctr"/>
          <a:lstStyle/>
          <a:p>
            <a:pPr marL="0" indent="0">
              <a:buNone/>
            </a:pPr>
            <a:r>
              <a:rPr lang="en-US" sz="1300" b="1" dirty="0">
                <a:solidFill>
                  <a:srgbClr val="00E988"/>
                </a:solidFill>
                <a:latin typeface="Calibri" pitchFamily="34" charset="0"/>
                <a:ea typeface="Calibri" pitchFamily="34" charset="-122"/>
                <a:cs typeface="Calibri" pitchFamily="34" charset="-120"/>
              </a:rPr>
              <a:t>Founder &amp; Legal Director</a:t>
            </a:r>
            <a:endParaRPr lang="en-US" sz="1300" dirty="0"/>
          </a:p>
        </p:txBody>
      </p:sp>
      <p:sp>
        <p:nvSpPr>
          <p:cNvPr id="7" name="Text 5"/>
          <p:cNvSpPr txBox="1"/>
          <p:nvPr/>
        </p:nvSpPr>
        <p:spPr>
          <a:xfrm>
            <a:off x="1965960" y="1810512"/>
            <a:ext cx="3657600" cy="274320"/>
          </a:xfrm>
          <a:prstGeom prst="rect">
            <a:avLst/>
          </a:prstGeom>
          <a:noFill/>
          <a:ln/>
        </p:spPr>
        <p:txBody>
          <a:bodyPr wrap="square" lIns="0" tIns="0" rIns="0" bIns="0" rtlCol="0" anchor="ctr"/>
          <a:lstStyle/>
          <a:p>
            <a:pPr marL="0" indent="0">
              <a:buNone/>
            </a:pPr>
            <a:r>
              <a:rPr lang="en-US" sz="1200" dirty="0">
                <a:solidFill>
                  <a:srgbClr val="A79FC4"/>
                </a:solidFill>
                <a:latin typeface="Calibri" pitchFamily="34" charset="0"/>
                <a:ea typeface="Calibri" pitchFamily="34" charset="-122"/>
                <a:cs typeface="Calibri" pitchFamily="34" charset="-120"/>
              </a:rPr>
              <a:t>Aconveyancing</a:t>
            </a:r>
            <a:endParaRPr lang="en-US" sz="1200" dirty="0"/>
          </a:p>
        </p:txBody>
      </p:sp>
      <p:sp>
        <p:nvSpPr>
          <p:cNvPr id="8" name="Text 6"/>
          <p:cNvSpPr txBox="1"/>
          <p:nvPr/>
        </p:nvSpPr>
        <p:spPr>
          <a:xfrm>
            <a:off x="685800" y="2606040"/>
            <a:ext cx="4892040" cy="2651760"/>
          </a:xfrm>
          <a:prstGeom prst="rect">
            <a:avLst/>
          </a:prstGeom>
          <a:noFill/>
          <a:ln/>
        </p:spPr>
        <p:txBody>
          <a:bodyPr wrap="square" lIns="0" tIns="0" rIns="0" bIns="0" rtlCol="0" anchor="t"/>
          <a:lstStyle/>
          <a:p>
            <a:pPr marL="177800" indent="-177800">
              <a:spcAft>
                <a:spcPts val="1100"/>
              </a:spcAft>
              <a:buSzPct val="100000"/>
              <a:buChar char="•"/>
            </a:pPr>
            <a:r>
              <a:rPr lang="en-US" sz="1250" dirty="0">
                <a:solidFill>
                  <a:srgbClr val="A79FC4"/>
                </a:solidFill>
                <a:latin typeface="Calibri" pitchFamily="34" charset="0"/>
                <a:ea typeface="Calibri" pitchFamily="34" charset="-122"/>
                <a:cs typeface="Calibri" pitchFamily="34" charset="-120"/>
              </a:rPr>
              <a:t>Almost twenty years in conveyancing; qualified as a Licensed Conveyancer through the CLC route.</a:t>
            </a:r>
            <a:endParaRPr lang="en-US" sz="1250" dirty="0"/>
          </a:p>
          <a:p>
            <a:pPr marL="177800" indent="-177800">
              <a:spcAft>
                <a:spcPts val="1100"/>
              </a:spcAft>
              <a:buSzPct val="100000"/>
              <a:buChar char="•"/>
            </a:pPr>
            <a:r>
              <a:rPr lang="en-US" sz="1250" dirty="0">
                <a:solidFill>
                  <a:srgbClr val="A79FC4"/>
                </a:solidFill>
                <a:latin typeface="Calibri" pitchFamily="34" charset="0"/>
                <a:ea typeface="Calibri" pitchFamily="34" charset="-122"/>
                <a:cs typeface="Calibri" pitchFamily="34" charset="-120"/>
              </a:rPr>
              <a:t>Founded Aconveyancing in 2017; the firm now operates from Tamworth and Daventry and was among the first law firms to trial a four-day week.</a:t>
            </a:r>
            <a:endParaRPr lang="en-US" sz="1250" dirty="0"/>
          </a:p>
          <a:p>
            <a:pPr marL="177800" indent="-177800">
              <a:spcAft>
                <a:spcPts val="1100"/>
              </a:spcAft>
              <a:buSzPct val="100000"/>
              <a:buChar char="•"/>
            </a:pPr>
            <a:r>
              <a:rPr lang="en-US" sz="1250" dirty="0">
                <a:solidFill>
                  <a:srgbClr val="A79FC4"/>
                </a:solidFill>
                <a:latin typeface="Calibri" pitchFamily="34" charset="0"/>
                <a:ea typeface="Calibri" pitchFamily="34" charset="-122"/>
                <a:cs typeface="Calibri" pitchFamily="34" charset="-120"/>
              </a:rPr>
              <a:t>Named Managing Partner of the Year at the Modern Law Conveyancing Awards.</a:t>
            </a:r>
            <a:endParaRPr lang="en-US" sz="1250" dirty="0"/>
          </a:p>
        </p:txBody>
      </p:sp>
      <p:sp>
        <p:nvSpPr>
          <p:cNvPr id="9" name="Shape 7"/>
          <p:cNvSpPr/>
          <p:nvPr/>
        </p:nvSpPr>
        <p:spPr>
          <a:xfrm>
            <a:off x="6172200" y="960120"/>
            <a:ext cx="5330952" cy="4663440"/>
          </a:xfrm>
          <a:prstGeom prst="roundRect">
            <a:avLst>
              <a:gd name="adj" fmla="val 784"/>
            </a:avLst>
          </a:prstGeom>
          <a:solidFill>
            <a:srgbClr val="F3F2F8"/>
          </a:solidFill>
          <a:ln w="12700">
            <a:solidFill>
              <a:srgbClr val="F3F2F8"/>
            </a:solidFill>
            <a:prstDash val="solid"/>
          </a:ln>
        </p:spPr>
        <p:txBody>
          <a:bodyPr/>
          <a:lstStyle/>
          <a:p>
            <a:endParaRPr lang="en-GB"/>
          </a:p>
        </p:txBody>
      </p:sp>
      <p:sp>
        <p:nvSpPr>
          <p:cNvPr id="10" name="Shape 8"/>
          <p:cNvSpPr/>
          <p:nvPr/>
        </p:nvSpPr>
        <p:spPr>
          <a:xfrm>
            <a:off x="6556248" y="1234440"/>
            <a:ext cx="1874520" cy="384048"/>
          </a:xfrm>
          <a:prstGeom prst="roundRect">
            <a:avLst>
              <a:gd name="adj" fmla="val 50000"/>
            </a:avLst>
          </a:prstGeom>
          <a:solidFill>
            <a:srgbClr val="FFFFFF"/>
          </a:solidFill>
          <a:ln w="15875">
            <a:solidFill>
              <a:srgbClr val="4B22C7"/>
            </a:solidFill>
            <a:prstDash val="solid"/>
          </a:ln>
        </p:spPr>
        <p:txBody>
          <a:bodyPr/>
          <a:lstStyle/>
          <a:p>
            <a:endParaRPr lang="en-GB"/>
          </a:p>
        </p:txBody>
      </p:sp>
      <p:sp>
        <p:nvSpPr>
          <p:cNvPr id="11" name="Text 9"/>
          <p:cNvSpPr txBox="1"/>
          <p:nvPr/>
        </p:nvSpPr>
        <p:spPr>
          <a:xfrm>
            <a:off x="6556248" y="1234440"/>
            <a:ext cx="1874520" cy="384048"/>
          </a:xfrm>
          <a:prstGeom prst="rect">
            <a:avLst/>
          </a:prstGeom>
          <a:noFill/>
          <a:ln/>
        </p:spPr>
        <p:txBody>
          <a:bodyPr wrap="square" lIns="0" tIns="0" rIns="0" bIns="0" rtlCol="0" anchor="ctr"/>
          <a:lstStyle/>
          <a:p>
            <a:pPr marL="0" indent="0" algn="ctr">
              <a:buNone/>
            </a:pPr>
            <a:r>
              <a:rPr lang="en-US" sz="1300" b="1" kern="0" spc="60" dirty="0">
                <a:solidFill>
                  <a:srgbClr val="4B22C7"/>
                </a:solidFill>
                <a:latin typeface="Calibri" pitchFamily="34" charset="0"/>
                <a:ea typeface="Calibri" pitchFamily="34" charset="-122"/>
                <a:cs typeface="Calibri" pitchFamily="34" charset="-120"/>
              </a:rPr>
              <a:t>12.15 – 12.55</a:t>
            </a:r>
            <a:endParaRPr lang="en-US" sz="1300" dirty="0"/>
          </a:p>
        </p:txBody>
      </p:sp>
      <p:sp>
        <p:nvSpPr>
          <p:cNvPr id="12" name="Text 10"/>
          <p:cNvSpPr txBox="1"/>
          <p:nvPr/>
        </p:nvSpPr>
        <p:spPr>
          <a:xfrm>
            <a:off x="6556248" y="1810512"/>
            <a:ext cx="4562856" cy="658368"/>
          </a:xfrm>
          <a:prstGeom prst="rect">
            <a:avLst/>
          </a:prstGeom>
          <a:noFill/>
          <a:ln/>
        </p:spPr>
        <p:txBody>
          <a:bodyPr wrap="square" lIns="0" tIns="0" rIns="0" bIns="0" rtlCol="0" anchor="ctr"/>
          <a:lstStyle/>
          <a:p>
            <a:pPr marL="0" indent="0">
              <a:lnSpc>
                <a:spcPts val="2500"/>
              </a:lnSpc>
              <a:buNone/>
            </a:pPr>
            <a:r>
              <a:rPr lang="en-US" sz="1900" b="1" dirty="0">
                <a:solidFill>
                  <a:srgbClr val="140342"/>
                </a:solidFill>
                <a:latin typeface="Cambria" pitchFamily="34" charset="0"/>
                <a:ea typeface="Cambria" pitchFamily="34" charset="-122"/>
                <a:cs typeface="Cambria" pitchFamily="34" charset="-120"/>
              </a:rPr>
              <a:t>Beyond the Legal Work: Improving the Customer Journey in Home Moving</a:t>
            </a:r>
            <a:endParaRPr lang="en-US" sz="1900" dirty="0"/>
          </a:p>
        </p:txBody>
      </p:sp>
      <p:sp>
        <p:nvSpPr>
          <p:cNvPr id="13" name="Text 11"/>
          <p:cNvSpPr txBox="1"/>
          <p:nvPr/>
        </p:nvSpPr>
        <p:spPr>
          <a:xfrm>
            <a:off x="6556248" y="2724912"/>
            <a:ext cx="4562856" cy="237744"/>
          </a:xfrm>
          <a:prstGeom prst="rect">
            <a:avLst/>
          </a:prstGeom>
          <a:noFill/>
          <a:ln/>
        </p:spPr>
        <p:txBody>
          <a:bodyPr wrap="square" lIns="0" tIns="0" rIns="0" bIns="0" rtlCol="0" anchor="ctr"/>
          <a:lstStyle/>
          <a:p>
            <a:pPr marL="0" indent="0">
              <a:buNone/>
            </a:pPr>
            <a:r>
              <a:rPr lang="en-US" sz="1000" b="1" kern="0" spc="200" dirty="0">
                <a:solidFill>
                  <a:srgbClr val="4B22C7"/>
                </a:solidFill>
                <a:latin typeface="Calibri" pitchFamily="34" charset="0"/>
                <a:ea typeface="Calibri" pitchFamily="34" charset="-122"/>
                <a:cs typeface="Calibri" pitchFamily="34" charset="-120"/>
              </a:rPr>
              <a:t>IN THIS SESSION</a:t>
            </a:r>
            <a:endParaRPr lang="en-US" sz="1000" dirty="0"/>
          </a:p>
        </p:txBody>
      </p:sp>
      <p:sp>
        <p:nvSpPr>
          <p:cNvPr id="14" name="Text 12"/>
          <p:cNvSpPr txBox="1"/>
          <p:nvPr/>
        </p:nvSpPr>
        <p:spPr>
          <a:xfrm>
            <a:off x="6556248" y="3108960"/>
            <a:ext cx="4562856" cy="2331720"/>
          </a:xfrm>
          <a:prstGeom prst="rect">
            <a:avLst/>
          </a:prstGeom>
          <a:noFill/>
          <a:ln/>
        </p:spPr>
        <p:txBody>
          <a:bodyPr wrap="square" lIns="0" tIns="0" rIns="0" bIns="0" rtlCol="0" anchor="t"/>
          <a:lstStyle/>
          <a:p>
            <a:pPr marL="177800" indent="-177800">
              <a:spcAft>
                <a:spcPts val="800"/>
              </a:spcAft>
              <a:buSzPct val="100000"/>
              <a:buChar char="•"/>
            </a:pPr>
            <a:r>
              <a:rPr lang="en-US" sz="1250" dirty="0">
                <a:solidFill>
                  <a:srgbClr val="140342"/>
                </a:solidFill>
                <a:latin typeface="Calibri" pitchFamily="34" charset="0"/>
                <a:ea typeface="Calibri" pitchFamily="34" charset="-122"/>
                <a:cs typeface="Calibri" pitchFamily="34" charset="-120"/>
              </a:rPr>
              <a:t>Why conveyancing is judged on experience, not just the legal work</a:t>
            </a:r>
            <a:endParaRPr lang="en-US" sz="1250" dirty="0"/>
          </a:p>
          <a:p>
            <a:pPr marL="177800" indent="-177800">
              <a:spcAft>
                <a:spcPts val="800"/>
              </a:spcAft>
              <a:buSzPct val="100000"/>
              <a:buChar char="•"/>
            </a:pPr>
            <a:r>
              <a:rPr lang="en-US" sz="1250" dirty="0">
                <a:solidFill>
                  <a:srgbClr val="140342"/>
                </a:solidFill>
                <a:latin typeface="Calibri" pitchFamily="34" charset="0"/>
                <a:ea typeface="Calibri" pitchFamily="34" charset="-122"/>
                <a:cs typeface="Calibri" pitchFamily="34" charset="-120"/>
              </a:rPr>
              <a:t>Communication, trust and managing client expectations</a:t>
            </a:r>
            <a:endParaRPr lang="en-US" sz="1250" dirty="0"/>
          </a:p>
          <a:p>
            <a:pPr marL="177800" indent="-177800">
              <a:spcAft>
                <a:spcPts val="800"/>
              </a:spcAft>
              <a:buSzPct val="100000"/>
              <a:buChar char="•"/>
            </a:pPr>
            <a:r>
              <a:rPr lang="en-US" sz="1250" dirty="0">
                <a:solidFill>
                  <a:srgbClr val="140342"/>
                </a:solidFill>
                <a:latin typeface="Calibri" pitchFamily="34" charset="0"/>
                <a:ea typeface="Calibri" pitchFamily="34" charset="-122"/>
                <a:cs typeface="Calibri" pitchFamily="34" charset="-120"/>
              </a:rPr>
              <a:t>Working with estate agents, brokers and other professionals</a:t>
            </a:r>
            <a:endParaRPr lang="en-US" sz="1250" dirty="0"/>
          </a:p>
          <a:p>
            <a:pPr marL="177800" indent="-177800">
              <a:spcAft>
                <a:spcPts val="800"/>
              </a:spcAft>
              <a:buSzPct val="100000"/>
              <a:buChar char="•"/>
            </a:pPr>
            <a:r>
              <a:rPr lang="en-US" sz="1250" dirty="0">
                <a:solidFill>
                  <a:srgbClr val="140342"/>
                </a:solidFill>
                <a:latin typeface="Calibri" pitchFamily="34" charset="0"/>
                <a:ea typeface="Calibri" pitchFamily="34" charset="-122"/>
                <a:cs typeface="Calibri" pitchFamily="34" charset="-120"/>
              </a:rPr>
              <a:t>Real-life examples of changes that reduce complaints and lift satisfaction</a:t>
            </a:r>
            <a:endParaRPr lang="en-US" sz="1250" dirty="0"/>
          </a:p>
          <a:p>
            <a:pPr marL="177800" indent="-177800">
              <a:spcAft>
                <a:spcPts val="800"/>
              </a:spcAft>
              <a:buSzPct val="100000"/>
              <a:buChar char="•"/>
            </a:pPr>
            <a:r>
              <a:rPr lang="en-US" sz="1250" dirty="0">
                <a:solidFill>
                  <a:srgbClr val="140342"/>
                </a:solidFill>
                <a:latin typeface="Calibri" pitchFamily="34" charset="0"/>
                <a:ea typeface="Calibri" pitchFamily="34" charset="-122"/>
                <a:cs typeface="Calibri" pitchFamily="34" charset="-120"/>
              </a:rPr>
              <a:t>Delivering a better journey without compromising compliance or risk management</a:t>
            </a:r>
            <a:endParaRPr lang="en-US" sz="1250" dirty="0"/>
          </a:p>
        </p:txBody>
      </p:sp>
      <p:sp>
        <p:nvSpPr>
          <p:cNvPr id="15" name="Shape 13"/>
          <p:cNvSpPr/>
          <p:nvPr/>
        </p:nvSpPr>
        <p:spPr>
          <a:xfrm>
            <a:off x="685800" y="5870448"/>
            <a:ext cx="10817352" cy="566928"/>
          </a:xfrm>
          <a:prstGeom prst="roundRect">
            <a:avLst>
              <a:gd name="adj" fmla="val 6452"/>
            </a:avLst>
          </a:prstGeom>
          <a:solidFill>
            <a:srgbClr val="4B22C7"/>
          </a:solidFill>
          <a:ln w="12700">
            <a:solidFill>
              <a:srgbClr val="4B22C7"/>
            </a:solidFill>
            <a:prstDash val="solid"/>
          </a:ln>
        </p:spPr>
        <p:txBody>
          <a:bodyPr/>
          <a:lstStyle/>
          <a:p>
            <a:endParaRPr lang="en-GB"/>
          </a:p>
        </p:txBody>
      </p:sp>
      <p:sp>
        <p:nvSpPr>
          <p:cNvPr id="16" name="Text 14"/>
          <p:cNvSpPr txBox="1"/>
          <p:nvPr/>
        </p:nvSpPr>
        <p:spPr>
          <a:xfrm>
            <a:off x="1051560" y="5870448"/>
            <a:ext cx="6766560" cy="566928"/>
          </a:xfrm>
          <a:prstGeom prst="rect">
            <a:avLst/>
          </a:prstGeom>
          <a:noFill/>
          <a:ln/>
        </p:spPr>
        <p:txBody>
          <a:bodyPr wrap="square" lIns="0" tIns="0" rIns="0" bIns="0" rtlCol="0" anchor="ctr"/>
          <a:lstStyle/>
          <a:p>
            <a:pPr marL="0" indent="0">
              <a:buNone/>
            </a:pPr>
            <a:r>
              <a:rPr lang="en-US" sz="1150" dirty="0">
                <a:solidFill>
                  <a:srgbClr val="CFC8EA"/>
                </a:solidFill>
                <a:latin typeface="Calibri" pitchFamily="34" charset="0"/>
                <a:ea typeface="Calibri" pitchFamily="34" charset="-122"/>
                <a:cs typeface="Calibri" pitchFamily="34" charset="-120"/>
              </a:rPr>
              <a:t>Session 4 of 7  ·  12.15 – 12.55  ·  Questions at the end of the session</a:t>
            </a:r>
            <a:endParaRPr lang="en-US" sz="1150" dirty="0"/>
          </a:p>
        </p:txBody>
      </p:sp>
      <p:sp>
        <p:nvSpPr>
          <p:cNvPr id="17" name="Text 15"/>
          <p:cNvSpPr txBox="1"/>
          <p:nvPr/>
        </p:nvSpPr>
        <p:spPr>
          <a:xfrm>
            <a:off x="7589520" y="5870448"/>
            <a:ext cx="3749040" cy="566928"/>
          </a:xfrm>
          <a:prstGeom prst="rect">
            <a:avLst/>
          </a:prstGeom>
          <a:noFill/>
          <a:ln/>
        </p:spPr>
        <p:txBody>
          <a:bodyPr wrap="square" lIns="0" tIns="0" rIns="0" bIns="0" rtlCol="0" anchor="ctr"/>
          <a:lstStyle/>
          <a:p>
            <a:pPr marL="0" indent="0" algn="r">
              <a:buNone/>
            </a:pPr>
            <a:r>
              <a:rPr lang="en-US" sz="1050" i="1" dirty="0">
                <a:solidFill>
                  <a:srgbClr val="CFC8EA"/>
                </a:solidFill>
                <a:latin typeface="Calibri" pitchFamily="34" charset="0"/>
                <a:ea typeface="Calibri" pitchFamily="34" charset="-122"/>
                <a:cs typeface="Calibri" pitchFamily="34" charset="-120"/>
              </a:rPr>
              <a:t>Conveyancing &amp; Residential Property Conference 2026</a:t>
            </a:r>
            <a:endParaRPr lang="en-US" sz="10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p:cNvGrpSpPr/>
        <p:nvPr/>
      </p:nvGrpSpPr>
      <p:grpSpPr>
        <a:xfrm>
          <a:off x="0" y="0"/>
          <a:ext cx="0" cy="0"/>
          <a:chOff x="0" y="0"/>
          <a:chExt cx="0" cy="0"/>
        </a:xfrm>
      </p:grpSpPr>
      <p:sp>
        <p:nvSpPr>
          <p:cNvPr id="2" name="Freeform 2"/>
          <p:cNvSpPr/>
          <p:nvPr/>
        </p:nvSpPr>
        <p:spPr>
          <a:xfrm flipH="1">
            <a:off x="-663340" y="-1606550"/>
            <a:ext cx="16707043" cy="9406413"/>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68000"/>
              <a:extLst>
                <a:ext uri="{96DAC541-7B7A-43D3-8B79-37D633B846F1}">
                  <asvg:svgBlip xmlns:asvg="http://schemas.microsoft.com/office/drawing/2016/SVG/main" r:embed="rId2"/>
                </a:ext>
              </a:extLst>
            </a:blip>
            <a:stretch>
              <a:fillRect/>
            </a:stretch>
          </a:blipFill>
        </p:spPr>
        <p:txBody>
          <a:bodyPr/>
          <a:lstStyle/>
          <a:p>
            <a:endParaRPr lang="en-GB"/>
          </a:p>
        </p:txBody>
      </p:sp>
      <p:sp>
        <p:nvSpPr>
          <p:cNvPr id="3" name="Freeform 3"/>
          <p:cNvSpPr/>
          <p:nvPr/>
        </p:nvSpPr>
        <p:spPr>
          <a:xfrm rot="-7353607">
            <a:off x="6635081" y="3447369"/>
            <a:ext cx="8286144" cy="3793333"/>
          </a:xfrm>
          <a:custGeom>
            <a:avLst/>
            <a:gdLst/>
            <a:ahLst/>
            <a:cxnLst/>
            <a:rect l="l" t="t" r="r" b="b"/>
            <a:pathLst>
              <a:path w="12429216" h="5689999">
                <a:moveTo>
                  <a:pt x="0" y="0"/>
                </a:moveTo>
                <a:lnTo>
                  <a:pt x="12429216" y="0"/>
                </a:lnTo>
                <a:lnTo>
                  <a:pt x="12429216" y="5689999"/>
                </a:lnTo>
                <a:lnTo>
                  <a:pt x="0" y="5689999"/>
                </a:lnTo>
                <a:lnTo>
                  <a:pt x="0" y="0"/>
                </a:lnTo>
                <a:close/>
              </a:path>
            </a:pathLst>
          </a:custGeom>
          <a:blipFill>
            <a:blip>
              <a:extLst>
                <a:ext uri="{96DAC541-7B7A-43D3-8B79-37D633B846F1}">
                  <asvg:svgBlip xmlns:asvg="http://schemas.microsoft.com/office/drawing/2016/SVG/main" r:embed="rId3"/>
                </a:ext>
              </a:extLst>
            </a:blip>
            <a:stretch>
              <a:fillRect l="-203356"/>
            </a:stretch>
          </a:blipFill>
        </p:spPr>
        <p:txBody>
          <a:bodyPr/>
          <a:lstStyle/>
          <a:p>
            <a:endParaRPr lang="en-GB"/>
          </a:p>
        </p:txBody>
      </p:sp>
      <p:grpSp>
        <p:nvGrpSpPr>
          <p:cNvPr id="4" name="Group 4"/>
          <p:cNvGrpSpPr>
            <a:grpSpLocks noChangeAspect="1"/>
          </p:cNvGrpSpPr>
          <p:nvPr/>
        </p:nvGrpSpPr>
        <p:grpSpPr>
          <a:xfrm>
            <a:off x="8130277" y="1963483"/>
            <a:ext cx="2931047" cy="2931035"/>
            <a:chOff x="0" y="0"/>
            <a:chExt cx="4233333" cy="4233317"/>
          </a:xfrm>
        </p:grpSpPr>
        <p:sp>
          <p:nvSpPr>
            <p:cNvPr id="5" name="Freeform 5"/>
            <p:cNvSpPr/>
            <p:nvPr/>
          </p:nvSpPr>
          <p:spPr>
            <a:xfrm>
              <a:off x="0" y="0"/>
              <a:ext cx="4233333" cy="4233316"/>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a:stretch>
            </a:blipFill>
          </p:spPr>
          <p:txBody>
            <a:bodyPr/>
            <a:lstStyle/>
            <a:p>
              <a:endParaRPr lang="en-GB"/>
            </a:p>
          </p:txBody>
        </p:sp>
      </p:grpSp>
      <p:grpSp>
        <p:nvGrpSpPr>
          <p:cNvPr id="6" name="Group 6"/>
          <p:cNvGrpSpPr/>
          <p:nvPr/>
        </p:nvGrpSpPr>
        <p:grpSpPr>
          <a:xfrm>
            <a:off x="685800" y="2996565"/>
            <a:ext cx="7328327" cy="2715559"/>
            <a:chOff x="0" y="0"/>
            <a:chExt cx="9771102" cy="3620745"/>
          </a:xfrm>
        </p:grpSpPr>
        <p:sp>
          <p:nvSpPr>
            <p:cNvPr id="7" name="TextBox 7"/>
            <p:cNvSpPr txBox="1"/>
            <p:nvPr/>
          </p:nvSpPr>
          <p:spPr>
            <a:xfrm>
              <a:off x="0" y="0"/>
              <a:ext cx="9771102" cy="2794000"/>
            </a:xfrm>
            <a:prstGeom prst="rect">
              <a:avLst/>
            </a:prstGeom>
          </p:spPr>
          <p:txBody>
            <a:bodyPr lIns="0" tIns="0" rIns="0" bIns="0" rtlCol="0" anchor="t">
              <a:spAutoFit/>
            </a:bodyPr>
            <a:lstStyle/>
            <a:p>
              <a:pPr algn="l">
                <a:lnSpc>
                  <a:spcPts val="5520"/>
                </a:lnSpc>
              </a:pPr>
              <a:r>
                <a:rPr lang="en-US" sz="4600" b="1">
                  <a:solidFill>
                    <a:srgbClr val="FAFAFA"/>
                  </a:solidFill>
                  <a:latin typeface="Aptos Bold"/>
                  <a:ea typeface="Aptos Bold"/>
                  <a:cs typeface="Aptos Bold"/>
                  <a:sym typeface="Aptos Bold"/>
                </a:rPr>
                <a:t>Beyond the Legal Work: Improving the Customer Journey in Home Moving</a:t>
              </a:r>
            </a:p>
          </p:txBody>
        </p:sp>
        <p:sp>
          <p:nvSpPr>
            <p:cNvPr id="8" name="TextBox 8"/>
            <p:cNvSpPr txBox="1"/>
            <p:nvPr/>
          </p:nvSpPr>
          <p:spPr>
            <a:xfrm>
              <a:off x="0" y="3161710"/>
              <a:ext cx="9109402" cy="459034"/>
            </a:xfrm>
            <a:prstGeom prst="rect">
              <a:avLst/>
            </a:prstGeom>
          </p:spPr>
          <p:txBody>
            <a:bodyPr lIns="0" tIns="0" rIns="0" bIns="0" rtlCol="0" anchor="t">
              <a:spAutoFit/>
            </a:bodyPr>
            <a:lstStyle/>
            <a:p>
              <a:pPr algn="l">
                <a:lnSpc>
                  <a:spcPts val="2987"/>
                </a:lnSpc>
              </a:pPr>
              <a:r>
                <a:rPr lang="en-US" sz="2133" b="1" spc="192">
                  <a:solidFill>
                    <a:srgbClr val="FAFAFA"/>
                  </a:solidFill>
                  <a:latin typeface="Aptos Bold"/>
                  <a:ea typeface="Aptos Bold"/>
                  <a:cs typeface="Aptos Bold"/>
                  <a:sym typeface="Aptos Bold"/>
                </a:rPr>
                <a:t>Datalaw Session 2026​</a:t>
              </a:r>
            </a:p>
          </p:txBody>
        </p:sp>
      </p:grpSp>
      <p:grpSp>
        <p:nvGrpSpPr>
          <p:cNvPr id="9" name="Group 9"/>
          <p:cNvGrpSpPr/>
          <p:nvPr/>
        </p:nvGrpSpPr>
        <p:grpSpPr>
          <a:xfrm>
            <a:off x="8642093" y="5125466"/>
            <a:ext cx="2292080" cy="619485"/>
            <a:chOff x="0" y="0"/>
            <a:chExt cx="3056107" cy="825981"/>
          </a:xfrm>
        </p:grpSpPr>
        <p:sp>
          <p:nvSpPr>
            <p:cNvPr id="10" name="TextBox 10"/>
            <p:cNvSpPr txBox="1"/>
            <p:nvPr/>
          </p:nvSpPr>
          <p:spPr>
            <a:xfrm>
              <a:off x="0" y="-19050"/>
              <a:ext cx="3056107" cy="393841"/>
            </a:xfrm>
            <a:prstGeom prst="rect">
              <a:avLst/>
            </a:prstGeom>
          </p:spPr>
          <p:txBody>
            <a:bodyPr lIns="0" tIns="0" rIns="0" bIns="0" rtlCol="0" anchor="t">
              <a:spAutoFit/>
            </a:bodyPr>
            <a:lstStyle/>
            <a:p>
              <a:pPr marL="0" lvl="0" indent="0" algn="ctr">
                <a:lnSpc>
                  <a:spcPts val="2426"/>
                </a:lnSpc>
                <a:spcBef>
                  <a:spcPct val="0"/>
                </a:spcBef>
              </a:pPr>
              <a:r>
                <a:rPr lang="en-US" sz="1866" b="1">
                  <a:solidFill>
                    <a:srgbClr val="FAFAFA"/>
                  </a:solidFill>
                  <a:latin typeface="Aptos Bold"/>
                  <a:ea typeface="Aptos Bold"/>
                  <a:cs typeface="Aptos Bold"/>
                  <a:sym typeface="Aptos Bold"/>
                </a:rPr>
                <a:t>Natalie Moore</a:t>
              </a:r>
            </a:p>
          </p:txBody>
        </p:sp>
        <p:sp>
          <p:nvSpPr>
            <p:cNvPr id="11" name="TextBox 11"/>
            <p:cNvSpPr txBox="1"/>
            <p:nvPr/>
          </p:nvSpPr>
          <p:spPr>
            <a:xfrm>
              <a:off x="340653" y="458527"/>
              <a:ext cx="2480014" cy="367453"/>
            </a:xfrm>
            <a:prstGeom prst="rect">
              <a:avLst/>
            </a:prstGeom>
          </p:spPr>
          <p:txBody>
            <a:bodyPr lIns="0" tIns="0" rIns="0" bIns="0" rtlCol="0" anchor="t">
              <a:spAutoFit/>
            </a:bodyPr>
            <a:lstStyle/>
            <a:p>
              <a:pPr marL="0" lvl="0" indent="0" algn="ctr">
                <a:lnSpc>
                  <a:spcPts val="2399"/>
                </a:lnSpc>
                <a:spcBef>
                  <a:spcPct val="0"/>
                </a:spcBef>
              </a:pPr>
              <a:r>
                <a:rPr lang="en-US" sz="1599">
                  <a:solidFill>
                    <a:srgbClr val="FAFAFA"/>
                  </a:solidFill>
                  <a:latin typeface="GT Walsheim Pro"/>
                  <a:ea typeface="GT Walsheim Pro"/>
                  <a:cs typeface="GT Walsheim Pro"/>
                  <a:sym typeface="GT Walsheim Pro"/>
                </a:rPr>
                <a:t>AConveyancing</a:t>
              </a:r>
            </a:p>
          </p:txBody>
        </p:sp>
      </p:grpSp>
      <p:sp>
        <p:nvSpPr>
          <p:cNvPr id="12" name="Freeform 12"/>
          <p:cNvSpPr/>
          <p:nvPr/>
        </p:nvSpPr>
        <p:spPr>
          <a:xfrm>
            <a:off x="10128145" y="528320"/>
            <a:ext cx="1300015" cy="240503"/>
          </a:xfrm>
          <a:custGeom>
            <a:avLst/>
            <a:gdLst/>
            <a:ahLst/>
            <a:cxnLst/>
            <a:rect l="l" t="t" r="r" b="b"/>
            <a:pathLst>
              <a:path w="1950023" h="360754">
                <a:moveTo>
                  <a:pt x="0" y="0"/>
                </a:moveTo>
                <a:lnTo>
                  <a:pt x="1950022" y="0"/>
                </a:lnTo>
                <a:lnTo>
                  <a:pt x="1950022" y="360754"/>
                </a:lnTo>
                <a:lnTo>
                  <a:pt x="0" y="360754"/>
                </a:lnTo>
                <a:lnTo>
                  <a:pt x="0" y="0"/>
                </a:lnTo>
                <a:close/>
              </a:path>
            </a:pathLst>
          </a:custGeom>
          <a:blipFill>
            <a:blip r:embed="rId5"/>
            <a:stretch>
              <a:fillRect/>
            </a:stretch>
          </a:blipFill>
        </p:spPr>
        <p:txBody>
          <a:bodyPr/>
          <a:lstStyle/>
          <a:p>
            <a:endParaRPr lang="en-GB"/>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p:cNvGrpSpPr/>
          <p:nvPr/>
        </p:nvGrpSpPr>
        <p:grpSpPr>
          <a:xfrm>
            <a:off x="-196170" y="-231435"/>
            <a:ext cx="6865255" cy="7089435"/>
            <a:chOff x="0" y="0"/>
            <a:chExt cx="1808133" cy="1867176"/>
          </a:xfrm>
        </p:grpSpPr>
        <p:sp>
          <p:nvSpPr>
            <p:cNvPr id="5" name="Freeform 5"/>
            <p:cNvSpPr/>
            <p:nvPr/>
          </p:nvSpPr>
          <p:spPr>
            <a:xfrm>
              <a:off x="0" y="0"/>
              <a:ext cx="1808133" cy="1867177"/>
            </a:xfrm>
            <a:custGeom>
              <a:avLst/>
              <a:gdLst/>
              <a:ahLst/>
              <a:cxnLst/>
              <a:rect l="l" t="t" r="r" b="b"/>
              <a:pathLst>
                <a:path w="2712199" h="2800765">
                  <a:moveTo>
                    <a:pt x="0" y="0"/>
                  </a:moveTo>
                  <a:lnTo>
                    <a:pt x="2712199" y="0"/>
                  </a:lnTo>
                  <a:lnTo>
                    <a:pt x="2712199" y="2800765"/>
                  </a:lnTo>
                  <a:lnTo>
                    <a:pt x="0" y="2800765"/>
                  </a:lnTo>
                  <a:close/>
                </a:path>
              </a:pathLst>
            </a:custGeom>
            <a:solidFill>
              <a:srgbClr val="1A0851"/>
            </a:solidFill>
          </p:spPr>
          <p:txBody>
            <a:bodyPr/>
            <a:lstStyle/>
            <a:p>
              <a:endParaRPr lang="en-GB"/>
            </a:p>
          </p:txBody>
        </p:sp>
        <p:sp>
          <p:nvSpPr>
            <p:cNvPr id="6" name="TextBox 6"/>
            <p:cNvSpPr txBox="1"/>
            <p:nvPr/>
          </p:nvSpPr>
          <p:spPr>
            <a:xfrm>
              <a:off x="0" y="-44450"/>
              <a:ext cx="1808133" cy="1911626"/>
            </a:xfrm>
            <a:prstGeom prst="rect">
              <a:avLst/>
            </a:prstGeom>
          </p:spPr>
          <p:txBody>
            <a:bodyPr lIns="33867" tIns="33867" rIns="33867" bIns="33867" rtlCol="0" anchor="ctr"/>
            <a:lstStyle/>
            <a:p>
              <a:pPr algn="ctr">
                <a:lnSpc>
                  <a:spcPts val="2100"/>
                </a:lnSpc>
              </a:pPr>
              <a:endParaRPr/>
            </a:p>
          </p:txBody>
        </p:sp>
      </p:grpSp>
      <p:sp>
        <p:nvSpPr>
          <p:cNvPr id="7" name="Freeform 7"/>
          <p:cNvSpPr/>
          <p:nvPr/>
        </p:nvSpPr>
        <p:spPr>
          <a:xfrm>
            <a:off x="7536328" y="3721371"/>
            <a:ext cx="1311083" cy="1176482"/>
          </a:xfrm>
          <a:custGeom>
            <a:avLst/>
            <a:gdLst/>
            <a:ahLst/>
            <a:cxnLst/>
            <a:rect l="l" t="t" r="r" b="b"/>
            <a:pathLst>
              <a:path w="494461" h="421640">
                <a:moveTo>
                  <a:pt x="0" y="0"/>
                </a:moveTo>
                <a:lnTo>
                  <a:pt x="494460" y="0"/>
                </a:lnTo>
                <a:lnTo>
                  <a:pt x="494460" y="421640"/>
                </a:lnTo>
                <a:lnTo>
                  <a:pt x="0" y="42164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8" name="Freeform 8"/>
          <p:cNvSpPr/>
          <p:nvPr/>
        </p:nvSpPr>
        <p:spPr>
          <a:xfrm>
            <a:off x="7317403" y="3591833"/>
            <a:ext cx="4349087" cy="2915192"/>
          </a:xfrm>
          <a:custGeom>
            <a:avLst/>
            <a:gdLst/>
            <a:ahLst/>
            <a:cxnLst/>
            <a:rect l="l" t="t" r="r" b="b"/>
            <a:pathLst>
              <a:path w="6523631" h="4372788">
                <a:moveTo>
                  <a:pt x="0" y="0"/>
                </a:moveTo>
                <a:lnTo>
                  <a:pt x="6523630" y="0"/>
                </a:lnTo>
                <a:lnTo>
                  <a:pt x="6523630" y="4372788"/>
                </a:lnTo>
                <a:lnTo>
                  <a:pt x="0" y="4372788"/>
                </a:lnTo>
                <a:lnTo>
                  <a:pt x="0" y="0"/>
                </a:lnTo>
                <a:close/>
              </a:path>
            </a:pathLst>
          </a:custGeom>
          <a:blipFill>
            <a:blip>
              <a:extLst>
                <a:ext uri="{96DAC541-7B7A-43D3-8B79-37D633B846F1}">
                  <asvg:svgBlip xmlns:asvg="http://schemas.microsoft.com/office/drawing/2016/SVG/main" r:embed="rId3"/>
                </a:ext>
              </a:extLst>
            </a:blip>
            <a:stretch>
              <a:fillRect/>
            </a:stretch>
          </a:blipFill>
          <a:ln w="31750" cap="rnd">
            <a:solidFill>
              <a:srgbClr val="000000"/>
            </a:solidFill>
            <a:prstDash val="sysDot"/>
            <a:round/>
          </a:ln>
        </p:spPr>
        <p:txBody>
          <a:bodyPr/>
          <a:lstStyle/>
          <a:p>
            <a:endParaRPr lang="en-GB"/>
          </a:p>
        </p:txBody>
      </p:sp>
      <p:sp>
        <p:nvSpPr>
          <p:cNvPr id="9" name="Freeform 9"/>
          <p:cNvSpPr/>
          <p:nvPr/>
        </p:nvSpPr>
        <p:spPr>
          <a:xfrm>
            <a:off x="495419" y="1041400"/>
            <a:ext cx="1028581" cy="154643"/>
          </a:xfrm>
          <a:custGeom>
            <a:avLst/>
            <a:gdLst/>
            <a:ahLst/>
            <a:cxnLst/>
            <a:rect l="l" t="t" r="r" b="b"/>
            <a:pathLst>
              <a:path w="5672939" h="1047213">
                <a:moveTo>
                  <a:pt x="0" y="0"/>
                </a:moveTo>
                <a:lnTo>
                  <a:pt x="5672939" y="0"/>
                </a:lnTo>
                <a:lnTo>
                  <a:pt x="5672939" y="1047213"/>
                </a:lnTo>
                <a:lnTo>
                  <a:pt x="0" y="1047213"/>
                </a:lnTo>
                <a:lnTo>
                  <a:pt x="0" y="0"/>
                </a:lnTo>
                <a:close/>
              </a:path>
            </a:pathLst>
          </a:custGeom>
          <a:blipFill>
            <a:blip r:embed="rId4"/>
            <a:stretch>
              <a:fillRect/>
            </a:stretch>
          </a:blipFill>
        </p:spPr>
        <p:txBody>
          <a:bodyPr/>
          <a:lstStyle/>
          <a:p>
            <a:endParaRPr lang="en-GB"/>
          </a:p>
        </p:txBody>
      </p:sp>
      <p:sp>
        <p:nvSpPr>
          <p:cNvPr id="12" name="TextBox 12"/>
          <p:cNvSpPr txBox="1"/>
          <p:nvPr/>
        </p:nvSpPr>
        <p:spPr>
          <a:xfrm>
            <a:off x="585679" y="2576927"/>
            <a:ext cx="5545301" cy="698500"/>
          </a:xfrm>
          <a:prstGeom prst="rect">
            <a:avLst/>
          </a:prstGeom>
        </p:spPr>
        <p:txBody>
          <a:bodyPr lIns="0" tIns="0" rIns="0" bIns="0" rtlCol="0" anchor="t">
            <a:spAutoFit/>
          </a:bodyPr>
          <a:lstStyle/>
          <a:p>
            <a:pPr algn="l">
              <a:lnSpc>
                <a:spcPts val="5520"/>
              </a:lnSpc>
            </a:pPr>
            <a:r>
              <a:rPr lang="en-US" sz="4600" b="1" dirty="0">
                <a:solidFill>
                  <a:srgbClr val="FFC000"/>
                </a:solidFill>
                <a:latin typeface="Aptos Bold"/>
                <a:ea typeface="Aptos Bold"/>
                <a:cs typeface="Aptos Bold"/>
                <a:sym typeface="Aptos Bold"/>
              </a:rPr>
              <a:t>Natalie Moore</a:t>
            </a:r>
          </a:p>
        </p:txBody>
      </p:sp>
      <p:sp>
        <p:nvSpPr>
          <p:cNvPr id="13" name="TextBox 13"/>
          <p:cNvSpPr txBox="1"/>
          <p:nvPr/>
        </p:nvSpPr>
        <p:spPr>
          <a:xfrm>
            <a:off x="585679" y="2024477"/>
            <a:ext cx="2511619" cy="241300"/>
          </a:xfrm>
          <a:prstGeom prst="rect">
            <a:avLst/>
          </a:prstGeom>
        </p:spPr>
        <p:txBody>
          <a:bodyPr lIns="0" tIns="0" rIns="0" bIns="0" rtlCol="0" anchor="t">
            <a:spAutoFit/>
          </a:bodyPr>
          <a:lstStyle/>
          <a:p>
            <a:pPr marL="0" lvl="0" indent="0" algn="l">
              <a:lnSpc>
                <a:spcPts val="1920"/>
              </a:lnSpc>
              <a:spcBef>
                <a:spcPct val="0"/>
              </a:spcBef>
            </a:pPr>
            <a:r>
              <a:rPr lang="en-US" sz="1600" b="1">
                <a:solidFill>
                  <a:srgbClr val="FFFFFF"/>
                </a:solidFill>
                <a:latin typeface="Aptos Bold"/>
                <a:ea typeface="Aptos Bold"/>
                <a:cs typeface="Aptos Bold"/>
                <a:sym typeface="Aptos Bold"/>
              </a:rPr>
              <a:t>About Me</a:t>
            </a:r>
          </a:p>
        </p:txBody>
      </p:sp>
      <p:sp>
        <p:nvSpPr>
          <p:cNvPr id="14" name="TextBox 14"/>
          <p:cNvSpPr txBox="1"/>
          <p:nvPr/>
        </p:nvSpPr>
        <p:spPr>
          <a:xfrm>
            <a:off x="7540236" y="5573105"/>
            <a:ext cx="5295316" cy="345095"/>
          </a:xfrm>
          <a:prstGeom prst="rect">
            <a:avLst/>
          </a:prstGeom>
        </p:spPr>
        <p:txBody>
          <a:bodyPr lIns="0" tIns="0" rIns="0" bIns="0" rtlCol="0" anchor="t">
            <a:spAutoFit/>
          </a:bodyPr>
          <a:lstStyle/>
          <a:p>
            <a:pPr algn="l">
              <a:lnSpc>
                <a:spcPts val="2773"/>
              </a:lnSpc>
            </a:pPr>
            <a:r>
              <a:rPr lang="en-US" sz="2133" dirty="0">
                <a:solidFill>
                  <a:srgbClr val="140342"/>
                </a:solidFill>
                <a:latin typeface="Aptos"/>
                <a:ea typeface="Aptos"/>
                <a:cs typeface="Aptos"/>
                <a:sym typeface="Aptos"/>
              </a:rPr>
              <a:t>www.aconveyancing.com</a:t>
            </a:r>
          </a:p>
        </p:txBody>
      </p:sp>
      <p:sp>
        <p:nvSpPr>
          <p:cNvPr id="17" name="TextBox 17"/>
          <p:cNvSpPr txBox="1"/>
          <p:nvPr/>
        </p:nvSpPr>
        <p:spPr>
          <a:xfrm>
            <a:off x="7540236" y="5242233"/>
            <a:ext cx="5295316" cy="345095"/>
          </a:xfrm>
          <a:prstGeom prst="rect">
            <a:avLst/>
          </a:prstGeom>
        </p:spPr>
        <p:txBody>
          <a:bodyPr lIns="0" tIns="0" rIns="0" bIns="0" rtlCol="0" anchor="t">
            <a:spAutoFit/>
          </a:bodyPr>
          <a:lstStyle/>
          <a:p>
            <a:pPr algn="l">
              <a:lnSpc>
                <a:spcPts val="2773"/>
              </a:lnSpc>
            </a:pPr>
            <a:r>
              <a:rPr lang="en-US" sz="2133" dirty="0">
                <a:solidFill>
                  <a:srgbClr val="140342"/>
                </a:solidFill>
                <a:latin typeface="Aptos"/>
                <a:ea typeface="Aptos"/>
                <a:cs typeface="Aptos"/>
                <a:sym typeface="Aptos"/>
              </a:rPr>
              <a:t>nmoore@aconveyancing.com</a:t>
            </a:r>
          </a:p>
        </p:txBody>
      </p:sp>
      <p:pic>
        <p:nvPicPr>
          <p:cNvPr id="20" name="Picture 19">
            <a:extLst>
              <a:ext uri="{FF2B5EF4-FFF2-40B4-BE49-F238E27FC236}">
                <a16:creationId xmlns:a16="http://schemas.microsoft.com/office/drawing/2014/main" id="{3638E5AF-CE6D-2607-6DF4-2880D43AB5C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45337" y="55820"/>
            <a:ext cx="3428571" cy="3428571"/>
          </a:xfrm>
          <a:prstGeom prst="ellipse">
            <a:avLst/>
          </a:prstGeom>
          <a:ln>
            <a:noFill/>
          </a:ln>
          <a:effectLst>
            <a:softEdge rad="112500"/>
          </a:effectLst>
        </p:spPr>
      </p:pic>
      <p:pic>
        <p:nvPicPr>
          <p:cNvPr id="22" name="Picture 21">
            <a:extLst>
              <a:ext uri="{FF2B5EF4-FFF2-40B4-BE49-F238E27FC236}">
                <a16:creationId xmlns:a16="http://schemas.microsoft.com/office/drawing/2014/main" id="{4A83E27B-308A-550D-9671-E958D5325EE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686800" y="3635355"/>
            <a:ext cx="1311083" cy="1311083"/>
          </a:xfrm>
          <a:prstGeom prst="rect">
            <a:avLst/>
          </a:prstGeom>
        </p:spPr>
      </p:pic>
      <p:pic>
        <p:nvPicPr>
          <p:cNvPr id="24" name="Picture 23">
            <a:extLst>
              <a:ext uri="{FF2B5EF4-FFF2-40B4-BE49-F238E27FC236}">
                <a16:creationId xmlns:a16="http://schemas.microsoft.com/office/drawing/2014/main" id="{1A3BEA44-EA25-BA2C-2180-6F1CF369C8E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997883" y="3721371"/>
            <a:ext cx="1150472" cy="1146477"/>
          </a:xfrm>
          <a:prstGeom prst="rect">
            <a:avLst/>
          </a:prstGeom>
        </p:spPr>
      </p:pic>
      <p:sp>
        <p:nvSpPr>
          <p:cNvPr id="39" name="Shape 3">
            <a:extLst>
              <a:ext uri="{FF2B5EF4-FFF2-40B4-BE49-F238E27FC236}">
                <a16:creationId xmlns:a16="http://schemas.microsoft.com/office/drawing/2014/main" id="{F717E224-7886-0D4F-BC52-6E15AAE1AEDA}"/>
              </a:ext>
            </a:extLst>
          </p:cNvPr>
          <p:cNvSpPr/>
          <p:nvPr/>
        </p:nvSpPr>
        <p:spPr>
          <a:xfrm>
            <a:off x="485057" y="3476065"/>
            <a:ext cx="5382664" cy="2607725"/>
          </a:xfrm>
          <a:prstGeom prst="roundRect">
            <a:avLst/>
          </a:prstGeom>
          <a:solidFill>
            <a:srgbClr val="18113D"/>
          </a:solidFill>
          <a:ln w="8467">
            <a:solidFill>
              <a:srgbClr val="6A40D8">
                <a:alpha val="35000"/>
              </a:srgbClr>
            </a:solidFill>
            <a:prstDash val="solid"/>
          </a:ln>
        </p:spPr>
        <p:txBody>
          <a:bodyPr/>
          <a:lstStyle/>
          <a:p>
            <a:endParaRPr lang="en-US">
              <a:solidFill>
                <a:prstClr val="black"/>
              </a:solidFill>
              <a:latin typeface="Aptos"/>
            </a:endParaRPr>
          </a:p>
        </p:txBody>
      </p:sp>
      <p:sp>
        <p:nvSpPr>
          <p:cNvPr id="40" name="Shape 4">
            <a:extLst>
              <a:ext uri="{FF2B5EF4-FFF2-40B4-BE49-F238E27FC236}">
                <a16:creationId xmlns:a16="http://schemas.microsoft.com/office/drawing/2014/main" id="{2A9C7698-6E48-F28D-6A89-A41483314217}"/>
              </a:ext>
            </a:extLst>
          </p:cNvPr>
          <p:cNvSpPr/>
          <p:nvPr/>
        </p:nvSpPr>
        <p:spPr>
          <a:xfrm>
            <a:off x="572299" y="3701617"/>
            <a:ext cx="1621813" cy="1029539"/>
          </a:xfrm>
          <a:prstGeom prst="roundRect">
            <a:avLst>
              <a:gd name="adj" fmla="val 3704"/>
            </a:avLst>
          </a:prstGeom>
          <a:solidFill>
            <a:srgbClr val="18113D">
              <a:alpha val="92000"/>
            </a:srgbClr>
          </a:solidFill>
          <a:ln w="8467">
            <a:solidFill>
              <a:srgbClr val="F6A800">
                <a:alpha val="40000"/>
              </a:srgbClr>
            </a:solidFill>
            <a:prstDash val="solid"/>
          </a:ln>
        </p:spPr>
        <p:txBody>
          <a:bodyPr/>
          <a:lstStyle/>
          <a:p>
            <a:endParaRPr lang="en-US">
              <a:solidFill>
                <a:prstClr val="black"/>
              </a:solidFill>
              <a:latin typeface="Aptos"/>
            </a:endParaRPr>
          </a:p>
        </p:txBody>
      </p:sp>
      <p:sp>
        <p:nvSpPr>
          <p:cNvPr id="41" name="Text 5">
            <a:extLst>
              <a:ext uri="{FF2B5EF4-FFF2-40B4-BE49-F238E27FC236}">
                <a16:creationId xmlns:a16="http://schemas.microsoft.com/office/drawing/2014/main" id="{F8712C3C-FB1E-16B9-3055-EA95EB0FAC00}"/>
              </a:ext>
            </a:extLst>
          </p:cNvPr>
          <p:cNvSpPr/>
          <p:nvPr/>
        </p:nvSpPr>
        <p:spPr>
          <a:xfrm>
            <a:off x="682027" y="3805249"/>
            <a:ext cx="1282364" cy="350806"/>
          </a:xfrm>
          <a:prstGeom prst="rect">
            <a:avLst/>
          </a:prstGeom>
          <a:noFill/>
          <a:ln/>
        </p:spPr>
        <p:txBody>
          <a:bodyPr wrap="square" lIns="0" tIns="0" rIns="0" bIns="0" rtlCol="0" anchor="ctr"/>
          <a:lstStyle/>
          <a:p>
            <a:pPr algn="ctr"/>
            <a:r>
              <a:rPr lang="en-US" sz="2400" b="1" dirty="0">
                <a:solidFill>
                  <a:srgbClr val="F6A800"/>
                </a:solidFill>
                <a:latin typeface="Aptos"/>
              </a:rPr>
              <a:t>20+</a:t>
            </a:r>
            <a:endParaRPr lang="en-US" sz="2400" dirty="0">
              <a:solidFill>
                <a:prstClr val="black"/>
              </a:solidFill>
              <a:latin typeface="Aptos"/>
            </a:endParaRPr>
          </a:p>
        </p:txBody>
      </p:sp>
      <p:sp>
        <p:nvSpPr>
          <p:cNvPr id="42" name="Text 6">
            <a:extLst>
              <a:ext uri="{FF2B5EF4-FFF2-40B4-BE49-F238E27FC236}">
                <a16:creationId xmlns:a16="http://schemas.microsoft.com/office/drawing/2014/main" id="{C82C9616-F0B8-EDC9-D05A-307FF5C5C697}"/>
              </a:ext>
            </a:extLst>
          </p:cNvPr>
          <p:cNvSpPr/>
          <p:nvPr/>
        </p:nvSpPr>
        <p:spPr>
          <a:xfrm>
            <a:off x="669835" y="4177105"/>
            <a:ext cx="1320081" cy="266917"/>
          </a:xfrm>
          <a:prstGeom prst="rect">
            <a:avLst/>
          </a:prstGeom>
          <a:noFill/>
          <a:ln/>
        </p:spPr>
        <p:txBody>
          <a:bodyPr wrap="square" lIns="0" tIns="0" rIns="0" bIns="0" rtlCol="0" anchor="ctr">
            <a:normAutofit fontScale="62500" lnSpcReduction="20000"/>
          </a:bodyPr>
          <a:lstStyle/>
          <a:p>
            <a:pPr algn="ctr"/>
            <a:r>
              <a:rPr lang="en-US" b="1" dirty="0">
                <a:solidFill>
                  <a:srgbClr val="FFFFFF"/>
                </a:solidFill>
                <a:latin typeface="Aptos"/>
              </a:rPr>
              <a:t>years in property law</a:t>
            </a:r>
            <a:endParaRPr lang="en-US" dirty="0">
              <a:solidFill>
                <a:prstClr val="black"/>
              </a:solidFill>
              <a:latin typeface="Aptos"/>
            </a:endParaRPr>
          </a:p>
        </p:txBody>
      </p:sp>
      <p:sp>
        <p:nvSpPr>
          <p:cNvPr id="43" name="Shape 7">
            <a:extLst>
              <a:ext uri="{FF2B5EF4-FFF2-40B4-BE49-F238E27FC236}">
                <a16:creationId xmlns:a16="http://schemas.microsoft.com/office/drawing/2014/main" id="{860D06F6-F9E5-9739-5EB9-E27430B75124}"/>
              </a:ext>
            </a:extLst>
          </p:cNvPr>
          <p:cNvSpPr/>
          <p:nvPr/>
        </p:nvSpPr>
        <p:spPr>
          <a:xfrm>
            <a:off x="2325795" y="3701617"/>
            <a:ext cx="1621813" cy="1029539"/>
          </a:xfrm>
          <a:prstGeom prst="roundRect">
            <a:avLst>
              <a:gd name="adj" fmla="val 3704"/>
            </a:avLst>
          </a:prstGeom>
          <a:solidFill>
            <a:srgbClr val="18113D">
              <a:alpha val="92000"/>
            </a:srgbClr>
          </a:solidFill>
          <a:ln w="8467">
            <a:solidFill>
              <a:srgbClr val="6A40D8">
                <a:alpha val="40000"/>
              </a:srgbClr>
            </a:solidFill>
            <a:prstDash val="solid"/>
          </a:ln>
        </p:spPr>
        <p:txBody>
          <a:bodyPr/>
          <a:lstStyle/>
          <a:p>
            <a:endParaRPr lang="en-US">
              <a:solidFill>
                <a:prstClr val="black"/>
              </a:solidFill>
              <a:latin typeface="Aptos"/>
            </a:endParaRPr>
          </a:p>
        </p:txBody>
      </p:sp>
      <p:sp>
        <p:nvSpPr>
          <p:cNvPr id="44" name="Text 8">
            <a:extLst>
              <a:ext uri="{FF2B5EF4-FFF2-40B4-BE49-F238E27FC236}">
                <a16:creationId xmlns:a16="http://schemas.microsoft.com/office/drawing/2014/main" id="{A88C8FDF-B0DF-4C3E-609E-246D6A66399E}"/>
              </a:ext>
            </a:extLst>
          </p:cNvPr>
          <p:cNvSpPr/>
          <p:nvPr/>
        </p:nvSpPr>
        <p:spPr>
          <a:xfrm>
            <a:off x="2435523" y="3805249"/>
            <a:ext cx="1282364" cy="350806"/>
          </a:xfrm>
          <a:prstGeom prst="rect">
            <a:avLst/>
          </a:prstGeom>
          <a:noFill/>
          <a:ln/>
        </p:spPr>
        <p:txBody>
          <a:bodyPr wrap="square" lIns="0" tIns="0" rIns="0" bIns="0" rtlCol="0" anchor="ctr"/>
          <a:lstStyle/>
          <a:p>
            <a:pPr algn="ctr"/>
            <a:r>
              <a:rPr lang="en-US" sz="2400" b="1" dirty="0">
                <a:solidFill>
                  <a:srgbClr val="6A40D8"/>
                </a:solidFill>
                <a:latin typeface="Aptos"/>
              </a:rPr>
              <a:t>HOLP</a:t>
            </a:r>
            <a:endParaRPr lang="en-US" sz="2400" dirty="0">
              <a:solidFill>
                <a:prstClr val="black"/>
              </a:solidFill>
              <a:latin typeface="Aptos"/>
            </a:endParaRPr>
          </a:p>
        </p:txBody>
      </p:sp>
      <p:sp>
        <p:nvSpPr>
          <p:cNvPr id="45" name="Text 9">
            <a:extLst>
              <a:ext uri="{FF2B5EF4-FFF2-40B4-BE49-F238E27FC236}">
                <a16:creationId xmlns:a16="http://schemas.microsoft.com/office/drawing/2014/main" id="{9E86F5D1-4FD5-7781-7257-ECE83D0CB762}"/>
              </a:ext>
            </a:extLst>
          </p:cNvPr>
          <p:cNvSpPr/>
          <p:nvPr/>
        </p:nvSpPr>
        <p:spPr>
          <a:xfrm>
            <a:off x="2423331" y="4177105"/>
            <a:ext cx="1320081" cy="266917"/>
          </a:xfrm>
          <a:prstGeom prst="rect">
            <a:avLst/>
          </a:prstGeom>
          <a:noFill/>
          <a:ln/>
        </p:spPr>
        <p:txBody>
          <a:bodyPr wrap="square" lIns="0" tIns="0" rIns="0" bIns="0" rtlCol="0" anchor="ctr">
            <a:normAutofit fontScale="92500" lnSpcReduction="20000"/>
          </a:bodyPr>
          <a:lstStyle/>
          <a:p>
            <a:pPr algn="ctr"/>
            <a:r>
              <a:rPr lang="en-US" sz="1067" b="1" dirty="0">
                <a:solidFill>
                  <a:srgbClr val="FFFFFF"/>
                </a:solidFill>
                <a:latin typeface="Aptos"/>
              </a:rPr>
              <a:t>leadership + live matters</a:t>
            </a:r>
            <a:endParaRPr lang="en-US" sz="1067" dirty="0">
              <a:solidFill>
                <a:prstClr val="black"/>
              </a:solidFill>
              <a:latin typeface="Aptos"/>
            </a:endParaRPr>
          </a:p>
        </p:txBody>
      </p:sp>
      <p:sp>
        <p:nvSpPr>
          <p:cNvPr id="46" name="Shape 10">
            <a:extLst>
              <a:ext uri="{FF2B5EF4-FFF2-40B4-BE49-F238E27FC236}">
                <a16:creationId xmlns:a16="http://schemas.microsoft.com/office/drawing/2014/main" id="{041F1286-0383-5552-9D13-9FB14C8083E8}"/>
              </a:ext>
            </a:extLst>
          </p:cNvPr>
          <p:cNvSpPr/>
          <p:nvPr/>
        </p:nvSpPr>
        <p:spPr>
          <a:xfrm>
            <a:off x="4106534" y="3701617"/>
            <a:ext cx="1621813" cy="1029539"/>
          </a:xfrm>
          <a:prstGeom prst="roundRect">
            <a:avLst>
              <a:gd name="adj" fmla="val 3704"/>
            </a:avLst>
          </a:prstGeom>
          <a:solidFill>
            <a:srgbClr val="18113D">
              <a:alpha val="92000"/>
            </a:srgbClr>
          </a:solidFill>
          <a:ln w="8467">
            <a:solidFill>
              <a:srgbClr val="D85A20">
                <a:alpha val="40000"/>
              </a:srgbClr>
            </a:solidFill>
            <a:prstDash val="solid"/>
          </a:ln>
        </p:spPr>
        <p:txBody>
          <a:bodyPr/>
          <a:lstStyle/>
          <a:p>
            <a:endParaRPr lang="en-US">
              <a:solidFill>
                <a:prstClr val="black"/>
              </a:solidFill>
              <a:latin typeface="Aptos"/>
            </a:endParaRPr>
          </a:p>
        </p:txBody>
      </p:sp>
      <p:sp>
        <p:nvSpPr>
          <p:cNvPr id="47" name="Text 11">
            <a:extLst>
              <a:ext uri="{FF2B5EF4-FFF2-40B4-BE49-F238E27FC236}">
                <a16:creationId xmlns:a16="http://schemas.microsoft.com/office/drawing/2014/main" id="{A46A5EDB-0156-1D4E-FE25-636DF3E0A827}"/>
              </a:ext>
            </a:extLst>
          </p:cNvPr>
          <p:cNvSpPr/>
          <p:nvPr/>
        </p:nvSpPr>
        <p:spPr>
          <a:xfrm>
            <a:off x="4216262" y="3805249"/>
            <a:ext cx="1282364" cy="350806"/>
          </a:xfrm>
          <a:prstGeom prst="rect">
            <a:avLst/>
          </a:prstGeom>
          <a:noFill/>
          <a:ln/>
        </p:spPr>
        <p:txBody>
          <a:bodyPr wrap="square" lIns="0" tIns="0" rIns="0" bIns="0" rtlCol="0" anchor="ctr"/>
          <a:lstStyle/>
          <a:p>
            <a:pPr algn="ctr"/>
            <a:r>
              <a:rPr lang="en-US" sz="2400" b="1" dirty="0">
                <a:solidFill>
                  <a:srgbClr val="D85A20"/>
                </a:solidFill>
                <a:latin typeface="Aptos"/>
              </a:rPr>
              <a:t>Founder</a:t>
            </a:r>
            <a:endParaRPr lang="en-US" sz="2400" dirty="0">
              <a:solidFill>
                <a:prstClr val="black"/>
              </a:solidFill>
              <a:latin typeface="Aptos"/>
            </a:endParaRPr>
          </a:p>
        </p:txBody>
      </p:sp>
      <p:sp>
        <p:nvSpPr>
          <p:cNvPr id="48" name="Text 12">
            <a:extLst>
              <a:ext uri="{FF2B5EF4-FFF2-40B4-BE49-F238E27FC236}">
                <a16:creationId xmlns:a16="http://schemas.microsoft.com/office/drawing/2014/main" id="{6E9D6E21-6CE6-26FF-41BC-5D9A9CB9060E}"/>
              </a:ext>
            </a:extLst>
          </p:cNvPr>
          <p:cNvSpPr/>
          <p:nvPr/>
        </p:nvSpPr>
        <p:spPr>
          <a:xfrm>
            <a:off x="4204069" y="4177105"/>
            <a:ext cx="1320081" cy="266917"/>
          </a:xfrm>
          <a:prstGeom prst="rect">
            <a:avLst/>
          </a:prstGeom>
          <a:noFill/>
          <a:ln/>
        </p:spPr>
        <p:txBody>
          <a:bodyPr wrap="square" lIns="0" tIns="0" rIns="0" bIns="0" rtlCol="0" anchor="ctr">
            <a:normAutofit fontScale="92500" lnSpcReduction="20000"/>
          </a:bodyPr>
          <a:lstStyle/>
          <a:p>
            <a:pPr algn="ctr"/>
            <a:r>
              <a:rPr lang="en-US" sz="1067" b="1" dirty="0">
                <a:solidFill>
                  <a:srgbClr val="FFFFFF"/>
                </a:solidFill>
                <a:latin typeface="Aptos"/>
              </a:rPr>
              <a:t>award-winning practice</a:t>
            </a:r>
            <a:endParaRPr lang="en-US" sz="1067" dirty="0">
              <a:solidFill>
                <a:prstClr val="black"/>
              </a:solidFill>
              <a:latin typeface="Aptos"/>
            </a:endParaRPr>
          </a:p>
        </p:txBody>
      </p:sp>
      <p:sp>
        <p:nvSpPr>
          <p:cNvPr id="49" name="Text 13">
            <a:extLst>
              <a:ext uri="{FF2B5EF4-FFF2-40B4-BE49-F238E27FC236}">
                <a16:creationId xmlns:a16="http://schemas.microsoft.com/office/drawing/2014/main" id="{6269ABA0-0C89-C02F-67C6-1FBCE0F07F85}"/>
              </a:ext>
            </a:extLst>
          </p:cNvPr>
          <p:cNvSpPr/>
          <p:nvPr/>
        </p:nvSpPr>
        <p:spPr>
          <a:xfrm>
            <a:off x="686225" y="5061294"/>
            <a:ext cx="4997449" cy="610097"/>
          </a:xfrm>
          <a:prstGeom prst="rect">
            <a:avLst/>
          </a:prstGeom>
          <a:noFill/>
          <a:ln/>
        </p:spPr>
        <p:txBody>
          <a:bodyPr wrap="square" lIns="0" tIns="0" rIns="0" bIns="0" rtlCol="0" anchor="ctr">
            <a:normAutofit fontScale="92500"/>
          </a:bodyPr>
          <a:lstStyle/>
          <a:p>
            <a:r>
              <a:rPr lang="en-US" sz="1600" b="1" dirty="0">
                <a:solidFill>
                  <a:srgbClr val="FFFFFF"/>
                </a:solidFill>
                <a:latin typeface="Aptos"/>
              </a:rPr>
              <a:t>Practical insight from both sides of the client experience: running the practice and handling matters.</a:t>
            </a:r>
            <a:endParaRPr lang="en-US" sz="1600" dirty="0">
              <a:solidFill>
                <a:prstClr val="black"/>
              </a:solidFill>
              <a:latin typeface="Apto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64B5617-2A7A-34A4-FBF4-9E9F314936BC}"/>
              </a:ext>
            </a:extLst>
          </p:cNvPr>
          <p:cNvSpPr/>
          <p:nvPr/>
        </p:nvSpPr>
        <p:spPr>
          <a:xfrm>
            <a:off x="2590800" y="0"/>
            <a:ext cx="9601200" cy="68580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Freeform 2"/>
          <p:cNvSpPr/>
          <p:nvPr/>
        </p:nvSpPr>
        <p:spPr>
          <a:xfrm flipH="1">
            <a:off x="-15764501" y="-3171140"/>
            <a:ext cx="18533337" cy="10419575"/>
          </a:xfrm>
          <a:custGeom>
            <a:avLst/>
            <a:gdLst/>
            <a:ahLst/>
            <a:cxnLst/>
            <a:rect l="l" t="t" r="r" b="b"/>
            <a:pathLst>
              <a:path w="27800005" h="15629363">
                <a:moveTo>
                  <a:pt x="27800005" y="0"/>
                </a:moveTo>
                <a:lnTo>
                  <a:pt x="0" y="0"/>
                </a:lnTo>
                <a:lnTo>
                  <a:pt x="0" y="15629363"/>
                </a:lnTo>
                <a:lnTo>
                  <a:pt x="27800005" y="15629363"/>
                </a:lnTo>
                <a:lnTo>
                  <a:pt x="27800005"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grpSp>
        <p:nvGrpSpPr>
          <p:cNvPr id="3" name="Group 3"/>
          <p:cNvGrpSpPr/>
          <p:nvPr/>
        </p:nvGrpSpPr>
        <p:grpSpPr>
          <a:xfrm>
            <a:off x="5657976" y="698500"/>
            <a:ext cx="261731" cy="261731"/>
            <a:chOff x="0" y="0"/>
            <a:chExt cx="4233333" cy="4233333"/>
          </a:xfrm>
        </p:grpSpPr>
        <p:sp>
          <p:nvSpPr>
            <p:cNvPr id="4" name="Freeform 4"/>
            <p:cNvSpPr/>
            <p:nvPr/>
          </p:nvSpPr>
          <p:spPr>
            <a:xfrm>
              <a:off x="0" y="0"/>
              <a:ext cx="4233333" cy="4233333"/>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p:spPr>
          <p:txBody>
            <a:bodyPr/>
            <a:lstStyle/>
            <a:p>
              <a:endParaRPr lang="en-GB"/>
            </a:p>
          </p:txBody>
        </p:sp>
      </p:grpSp>
      <p:sp>
        <p:nvSpPr>
          <p:cNvPr id="5" name="TextBox 5"/>
          <p:cNvSpPr txBox="1"/>
          <p:nvPr/>
        </p:nvSpPr>
        <p:spPr>
          <a:xfrm>
            <a:off x="514117" y="508000"/>
            <a:ext cx="1784985" cy="393741"/>
          </a:xfrm>
          <a:prstGeom prst="rect">
            <a:avLst/>
          </a:prstGeom>
        </p:spPr>
        <p:txBody>
          <a:bodyPr lIns="0" tIns="0" rIns="0" bIns="0" rtlCol="0" anchor="t">
            <a:spAutoFit/>
          </a:bodyPr>
          <a:lstStyle/>
          <a:p>
            <a:pPr algn="l">
              <a:lnSpc>
                <a:spcPts val="3120"/>
              </a:lnSpc>
            </a:pPr>
            <a:r>
              <a:rPr lang="en-US" sz="2600" b="1" dirty="0">
                <a:solidFill>
                  <a:srgbClr val="FFFFFF"/>
                </a:solidFill>
                <a:latin typeface="Aptos Bold"/>
                <a:ea typeface="Aptos Bold"/>
                <a:cs typeface="Aptos Bold"/>
                <a:sym typeface="Aptos Bold"/>
              </a:rPr>
              <a:t>Overview</a:t>
            </a:r>
          </a:p>
        </p:txBody>
      </p:sp>
      <p:sp>
        <p:nvSpPr>
          <p:cNvPr id="6" name="TextBox 6"/>
          <p:cNvSpPr txBox="1"/>
          <p:nvPr/>
        </p:nvSpPr>
        <p:spPr>
          <a:xfrm>
            <a:off x="3510571" y="476250"/>
            <a:ext cx="5581436" cy="364331"/>
          </a:xfrm>
          <a:prstGeom prst="rect">
            <a:avLst/>
          </a:prstGeom>
        </p:spPr>
        <p:txBody>
          <a:bodyPr lIns="0" tIns="0" rIns="0" bIns="0" rtlCol="0" anchor="t">
            <a:spAutoFit/>
          </a:bodyPr>
          <a:lstStyle/>
          <a:p>
            <a:pPr algn="l">
              <a:lnSpc>
                <a:spcPts val="2986"/>
              </a:lnSpc>
            </a:pPr>
            <a:r>
              <a:rPr lang="en-US" sz="2133" b="1" dirty="0">
                <a:solidFill>
                  <a:srgbClr val="140342"/>
                </a:solidFill>
                <a:latin typeface="Aptos Bold"/>
                <a:ea typeface="Aptos Bold"/>
                <a:cs typeface="Aptos Bold"/>
                <a:sym typeface="Aptos Bold"/>
              </a:rPr>
              <a:t>In this session we will be covering:</a:t>
            </a:r>
          </a:p>
        </p:txBody>
      </p:sp>
      <p:sp>
        <p:nvSpPr>
          <p:cNvPr id="7" name="TextBox 7"/>
          <p:cNvSpPr txBox="1"/>
          <p:nvPr/>
        </p:nvSpPr>
        <p:spPr>
          <a:xfrm>
            <a:off x="3510571" y="1143000"/>
            <a:ext cx="8084445" cy="4965462"/>
          </a:xfrm>
          <a:prstGeom prst="rect">
            <a:avLst/>
          </a:prstGeom>
        </p:spPr>
        <p:txBody>
          <a:bodyPr wrap="square" lIns="0" tIns="0" rIns="0" bIns="0" rtlCol="0" anchor="t">
            <a:spAutoFit/>
          </a:bodyPr>
          <a:lstStyle/>
          <a:p>
            <a:r>
              <a:rPr lang="en-GB" sz="2133" b="1" dirty="0">
                <a:latin typeface="Aptos Bold" panose="020B0004020202020204" charset="0"/>
              </a:rPr>
              <a:t>The Client Journey</a:t>
            </a:r>
          </a:p>
          <a:p>
            <a:endParaRPr lang="en-GB" sz="2133" dirty="0">
              <a:latin typeface="Aptos Bold" panose="020B0004020202020204" charset="0"/>
            </a:endParaRPr>
          </a:p>
          <a:p>
            <a:pPr lvl="0">
              <a:lnSpc>
                <a:spcPct val="150000"/>
              </a:lnSpc>
            </a:pPr>
            <a:r>
              <a:rPr lang="en-GB" sz="2133" dirty="0">
                <a:latin typeface="Aptos Bold" panose="020B0004020202020204" charset="0"/>
              </a:rPr>
              <a:t>🤝 </a:t>
            </a:r>
            <a:r>
              <a:rPr lang="en-GB" sz="2133" b="1" dirty="0">
                <a:latin typeface="Aptos Bold" panose="020B0004020202020204" charset="0"/>
              </a:rPr>
              <a:t>Onboard with confidence</a:t>
            </a:r>
            <a:endParaRPr lang="en-GB" sz="2133" dirty="0">
              <a:latin typeface="Aptos Bold" panose="020B0004020202020204" charset="0"/>
            </a:endParaRPr>
          </a:p>
          <a:p>
            <a:pPr lvl="0">
              <a:lnSpc>
                <a:spcPct val="150000"/>
              </a:lnSpc>
            </a:pPr>
            <a:r>
              <a:rPr lang="en-GB" sz="2133" dirty="0">
                <a:latin typeface="Aptos Bold" panose="020B0004020202020204" charset="0"/>
              </a:rPr>
              <a:t>👤 </a:t>
            </a:r>
            <a:r>
              <a:rPr lang="en-GB" sz="2133" b="1" dirty="0">
                <a:latin typeface="Aptos Bold" panose="020B0004020202020204" charset="0"/>
              </a:rPr>
              <a:t>Know your client</a:t>
            </a:r>
            <a:endParaRPr lang="en-GB" sz="2133" dirty="0">
              <a:latin typeface="Aptos Bold" panose="020B0004020202020204" charset="0"/>
            </a:endParaRPr>
          </a:p>
          <a:p>
            <a:pPr lvl="0">
              <a:lnSpc>
                <a:spcPct val="150000"/>
              </a:lnSpc>
            </a:pPr>
            <a:r>
              <a:rPr lang="en-GB" sz="2133" dirty="0">
                <a:latin typeface="Aptos Bold" panose="020B0004020202020204" charset="0"/>
              </a:rPr>
              <a:t>🏠 </a:t>
            </a:r>
            <a:r>
              <a:rPr lang="en-GB" sz="2133" b="1" dirty="0">
                <a:latin typeface="Aptos Bold" panose="020B0004020202020204" charset="0"/>
              </a:rPr>
              <a:t>Know the property</a:t>
            </a:r>
            <a:endParaRPr lang="en-GB" sz="2133" dirty="0">
              <a:latin typeface="Aptos Bold" panose="020B0004020202020204" charset="0"/>
            </a:endParaRPr>
          </a:p>
          <a:p>
            <a:pPr lvl="0">
              <a:lnSpc>
                <a:spcPct val="150000"/>
              </a:lnSpc>
            </a:pPr>
            <a:r>
              <a:rPr lang="en-GB" sz="2133" dirty="0">
                <a:latin typeface="Aptos Bold" panose="020B0004020202020204" charset="0"/>
              </a:rPr>
              <a:t>📄 </a:t>
            </a:r>
            <a:r>
              <a:rPr lang="en-GB" sz="2133" b="1" dirty="0">
                <a:latin typeface="Aptos Bold" panose="020B0004020202020204" charset="0"/>
              </a:rPr>
              <a:t>Brief &amp; hand over</a:t>
            </a:r>
            <a:endParaRPr lang="en-GB" sz="2133" dirty="0">
              <a:latin typeface="Aptos Bold" panose="020B0004020202020204" charset="0"/>
            </a:endParaRPr>
          </a:p>
          <a:p>
            <a:pPr lvl="0">
              <a:lnSpc>
                <a:spcPct val="150000"/>
              </a:lnSpc>
            </a:pPr>
            <a:r>
              <a:rPr lang="en-GB" sz="2133" dirty="0">
                <a:latin typeface="Aptos Bold" panose="020B0004020202020204" charset="0"/>
              </a:rPr>
              <a:t>💬 </a:t>
            </a:r>
            <a:r>
              <a:rPr lang="en-GB" sz="2133" b="1" dirty="0">
                <a:latin typeface="Aptos Bold" panose="020B0004020202020204" charset="0"/>
              </a:rPr>
              <a:t>Communicate proactively</a:t>
            </a:r>
            <a:endParaRPr lang="en-GB" sz="2133" dirty="0">
              <a:latin typeface="Aptos Bold" panose="020B0004020202020204" charset="0"/>
            </a:endParaRPr>
          </a:p>
          <a:p>
            <a:pPr lvl="0">
              <a:lnSpc>
                <a:spcPct val="150000"/>
              </a:lnSpc>
            </a:pPr>
            <a:r>
              <a:rPr lang="en-GB" sz="2133" dirty="0">
                <a:latin typeface="Aptos Bold" panose="020B0004020202020204" charset="0"/>
              </a:rPr>
              <a:t>🛡️ Avoid/</a:t>
            </a:r>
            <a:r>
              <a:rPr lang="en-GB" sz="2133" b="1" dirty="0">
                <a:latin typeface="Aptos Bold" panose="020B0004020202020204" charset="0"/>
              </a:rPr>
              <a:t>Resolve complaints</a:t>
            </a:r>
            <a:endParaRPr lang="en-GB" sz="2133" dirty="0">
              <a:latin typeface="Aptos Bold" panose="020B0004020202020204" charset="0"/>
            </a:endParaRPr>
          </a:p>
          <a:p>
            <a:pPr lvl="0">
              <a:lnSpc>
                <a:spcPct val="150000"/>
              </a:lnSpc>
            </a:pPr>
            <a:r>
              <a:rPr lang="en-GB" sz="2133" dirty="0">
                <a:latin typeface="Aptos Bold" panose="020B0004020202020204" charset="0"/>
              </a:rPr>
              <a:t>⭐ </a:t>
            </a:r>
            <a:r>
              <a:rPr lang="en-GB" sz="2133" b="1" dirty="0">
                <a:latin typeface="Aptos Bold" panose="020B0004020202020204" charset="0"/>
              </a:rPr>
              <a:t>Earn great reviews</a:t>
            </a:r>
            <a:endParaRPr lang="en-GB" sz="2133" dirty="0">
              <a:latin typeface="Aptos Bold" panose="020B0004020202020204" charset="0"/>
            </a:endParaRPr>
          </a:p>
          <a:p>
            <a:pPr lvl="0">
              <a:lnSpc>
                <a:spcPct val="150000"/>
              </a:lnSpc>
            </a:pPr>
            <a:r>
              <a:rPr lang="en-GB" sz="2133" dirty="0">
                <a:latin typeface="Aptos Bold" panose="020B0004020202020204" charset="0"/>
              </a:rPr>
              <a:t>🔋 </a:t>
            </a:r>
            <a:r>
              <a:rPr lang="en-GB" sz="2133" b="1" dirty="0">
                <a:latin typeface="Aptos Bold" panose="020B0004020202020204" charset="0"/>
              </a:rPr>
              <a:t>Avoid burnout and Enjoy conveyancing</a:t>
            </a:r>
          </a:p>
          <a:p>
            <a:pPr lvl="0"/>
            <a:endParaRPr lang="en-GB" sz="2400" dirty="0">
              <a:latin typeface="Aptos Bold" panose="020B0004020202020204" charset="0"/>
            </a:endParaRPr>
          </a:p>
        </p:txBody>
      </p:sp>
      <p:pic>
        <p:nvPicPr>
          <p:cNvPr id="11" name="Picture 10">
            <a:extLst>
              <a:ext uri="{FF2B5EF4-FFF2-40B4-BE49-F238E27FC236}">
                <a16:creationId xmlns:a16="http://schemas.microsoft.com/office/drawing/2014/main" id="{1818041E-57F3-945B-961B-6D43D5CCE13D}"/>
              </a:ext>
            </a:extLst>
          </p:cNvPr>
          <p:cNvPicPr>
            <a:picLocks noChangeAspect="1"/>
          </p:cNvPicPr>
          <p:nvPr/>
        </p:nvPicPr>
        <p:blipFill>
          <a:blip r:embed="rId3"/>
          <a:stretch>
            <a:fillRect/>
          </a:stretch>
        </p:blipFill>
        <p:spPr>
          <a:xfrm>
            <a:off x="11125199" y="5760986"/>
            <a:ext cx="1005643" cy="998561"/>
          </a:xfrm>
          <a:prstGeom prst="rect">
            <a:avLst/>
          </a:prstGeom>
        </p:spPr>
      </p:pic>
      <p:sp>
        <p:nvSpPr>
          <p:cNvPr id="9" name="Freeform 7">
            <a:extLst>
              <a:ext uri="{FF2B5EF4-FFF2-40B4-BE49-F238E27FC236}">
                <a16:creationId xmlns:a16="http://schemas.microsoft.com/office/drawing/2014/main" id="{E46D4077-2EDF-26A6-913B-A4926B710D96}"/>
              </a:ext>
            </a:extLst>
          </p:cNvPr>
          <p:cNvSpPr/>
          <p:nvPr/>
        </p:nvSpPr>
        <p:spPr>
          <a:xfrm>
            <a:off x="0" y="542231"/>
            <a:ext cx="326259" cy="325279"/>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4"/>
            <a:stretch>
              <a:fillRect r="-440090"/>
            </a:stretch>
          </a:blipFill>
        </p:spPr>
        <p:txBody>
          <a:bodyPr/>
          <a:lstStyle/>
          <a:p>
            <a:pPr marL="0" marR="0" lvl="0" indent="0" algn="l" defTabSz="609600" rtl="0" eaLnBrk="1" fontAlgn="auto" latinLnBrk="0" hangingPunct="1">
              <a:lnSpc>
                <a:spcPct val="100000"/>
              </a:lnSpc>
              <a:spcBef>
                <a:spcPts val="1"/>
              </a:spcBef>
              <a:spcAft>
                <a:spcPts val="1"/>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a:extLst>
            <a:ext uri="{FF2B5EF4-FFF2-40B4-BE49-F238E27FC236}">
              <a16:creationId xmlns:a16="http://schemas.microsoft.com/office/drawing/2014/main" id="{3133AF6F-8B7B-63AF-0EF6-435803447B40}"/>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66247E9F-F339-97A8-C02E-1AB9ABDF57F7}"/>
              </a:ext>
            </a:extLst>
          </p:cNvPr>
          <p:cNvSpPr/>
          <p:nvPr/>
        </p:nvSpPr>
        <p:spPr>
          <a:xfrm flipH="1">
            <a:off x="-2387600" y="-1701800"/>
            <a:ext cx="16707043" cy="9406413"/>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pPr marL="0" marR="0" lvl="0" indent="0" algn="l" defTabSz="609600" rtl="0" eaLnBrk="1" fontAlgn="auto" latinLnBrk="0" hangingPunct="1">
              <a:lnSpc>
                <a:spcPct val="100000"/>
              </a:lnSpc>
              <a:spcBef>
                <a:spcPts val="1"/>
              </a:spcBef>
              <a:spcAft>
                <a:spcPts val="1"/>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a:extLst>
              <a:ext uri="{FF2B5EF4-FFF2-40B4-BE49-F238E27FC236}">
                <a16:creationId xmlns:a16="http://schemas.microsoft.com/office/drawing/2014/main" id="{ABF06EF3-D19C-D93F-DB45-20E0252C0EF4}"/>
              </a:ext>
            </a:extLst>
          </p:cNvPr>
          <p:cNvGrpSpPr/>
          <p:nvPr/>
        </p:nvGrpSpPr>
        <p:grpSpPr>
          <a:xfrm>
            <a:off x="-254000" y="127000"/>
            <a:ext cx="7032280" cy="754387"/>
            <a:chOff x="0" y="0"/>
            <a:chExt cx="1852123" cy="198686"/>
          </a:xfrm>
        </p:grpSpPr>
        <p:sp>
          <p:nvSpPr>
            <p:cNvPr id="4" name="Freeform 4">
              <a:extLst>
                <a:ext uri="{FF2B5EF4-FFF2-40B4-BE49-F238E27FC236}">
                  <a16:creationId xmlns:a16="http://schemas.microsoft.com/office/drawing/2014/main" id="{6D28F447-C423-07D7-9864-CFF51D8A100A}"/>
                </a:ext>
              </a:extLst>
            </p:cNvPr>
            <p:cNvSpPr/>
            <p:nvPr/>
          </p:nvSpPr>
          <p:spPr>
            <a:xfrm>
              <a:off x="0" y="0"/>
              <a:ext cx="1852123" cy="198686"/>
            </a:xfrm>
            <a:custGeom>
              <a:avLst/>
              <a:gdLst/>
              <a:ahLst/>
              <a:cxnLst/>
              <a:rect l="l" t="t" r="r" b="b"/>
              <a:pathLst>
                <a:path w="2778185" h="298029">
                  <a:moveTo>
                    <a:pt x="10275" y="0"/>
                  </a:moveTo>
                  <a:lnTo>
                    <a:pt x="2767910" y="0"/>
                  </a:lnTo>
                  <a:cubicBezTo>
                    <a:pt x="2770635" y="0"/>
                    <a:pt x="2773248" y="1083"/>
                    <a:pt x="2775175" y="3010"/>
                  </a:cubicBezTo>
                  <a:cubicBezTo>
                    <a:pt x="2777102" y="4936"/>
                    <a:pt x="2778185" y="7550"/>
                    <a:pt x="2778185" y="10275"/>
                  </a:cubicBezTo>
                  <a:lnTo>
                    <a:pt x="2778185" y="287754"/>
                  </a:lnTo>
                  <a:cubicBezTo>
                    <a:pt x="2778185" y="290479"/>
                    <a:pt x="2777102" y="293093"/>
                    <a:pt x="2775175" y="295020"/>
                  </a:cubicBezTo>
                  <a:cubicBezTo>
                    <a:pt x="2773248" y="296947"/>
                    <a:pt x="2770635" y="298029"/>
                    <a:pt x="2767910" y="298029"/>
                  </a:cubicBezTo>
                  <a:lnTo>
                    <a:pt x="10275" y="298029"/>
                  </a:lnTo>
                  <a:cubicBezTo>
                    <a:pt x="7550" y="298029"/>
                    <a:pt x="4936" y="296947"/>
                    <a:pt x="3010" y="295020"/>
                  </a:cubicBezTo>
                  <a:cubicBezTo>
                    <a:pt x="1083" y="293093"/>
                    <a:pt x="0" y="290479"/>
                    <a:pt x="0" y="287754"/>
                  </a:cubicBezTo>
                  <a:lnTo>
                    <a:pt x="0" y="10275"/>
                  </a:lnTo>
                  <a:cubicBezTo>
                    <a:pt x="0" y="7550"/>
                    <a:pt x="1083" y="4936"/>
                    <a:pt x="3010" y="3010"/>
                  </a:cubicBezTo>
                  <a:cubicBezTo>
                    <a:pt x="4936" y="1083"/>
                    <a:pt x="7550" y="0"/>
                    <a:pt x="10275" y="0"/>
                  </a:cubicBezTo>
                  <a:close/>
                </a:path>
              </a:pathLst>
            </a:custGeom>
            <a:solidFill>
              <a:srgbClr val="6440FB">
                <a:alpha val="41961"/>
              </a:srgbClr>
            </a:solidFill>
          </p:spPr>
          <p:txBody>
            <a:bodyPr/>
            <a:lstStyle/>
            <a:p>
              <a:pPr marL="0" marR="0" lvl="0" indent="0" algn="l" defTabSz="609600" rtl="0" eaLnBrk="1" fontAlgn="auto" latinLnBrk="0" hangingPunct="1">
                <a:lnSpc>
                  <a:spcPct val="100000"/>
                </a:lnSpc>
                <a:spcBef>
                  <a:spcPts val="1"/>
                </a:spcBef>
                <a:spcAft>
                  <a:spcPts val="1"/>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E582B204-7FFF-D6B2-5F99-9DDFA9D30FE5}"/>
                </a:ext>
              </a:extLst>
            </p:cNvPr>
            <p:cNvSpPr txBox="1"/>
            <p:nvPr/>
          </p:nvSpPr>
          <p:spPr>
            <a:xfrm>
              <a:off x="0" y="12700"/>
              <a:ext cx="1852123" cy="185986"/>
            </a:xfrm>
            <a:prstGeom prst="rect">
              <a:avLst/>
            </a:prstGeom>
          </p:spPr>
          <p:txBody>
            <a:bodyPr lIns="33867" tIns="33867" rIns="33867" bIns="33867" rtlCol="0" anchor="ctr"/>
            <a:lstStyle/>
            <a:p>
              <a:pPr marL="0" marR="0" lvl="0" indent="0" algn="ctr" defTabSz="609600" rtl="0" eaLnBrk="1" fontAlgn="auto" latinLnBrk="0" hangingPunct="1">
                <a:lnSpc>
                  <a:spcPts val="1728"/>
                </a:lnSpc>
                <a:spcBef>
                  <a:spcPts val="1"/>
                </a:spcBef>
                <a:spcAft>
                  <a:spcPts val="1"/>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6" name="TextBox 6">
            <a:extLst>
              <a:ext uri="{FF2B5EF4-FFF2-40B4-BE49-F238E27FC236}">
                <a16:creationId xmlns:a16="http://schemas.microsoft.com/office/drawing/2014/main" id="{C6CEC440-763C-8F44-B3D0-B993E965889E}"/>
              </a:ext>
            </a:extLst>
          </p:cNvPr>
          <p:cNvSpPr txBox="1"/>
          <p:nvPr/>
        </p:nvSpPr>
        <p:spPr>
          <a:xfrm>
            <a:off x="762000" y="224873"/>
            <a:ext cx="5812197" cy="441960"/>
          </a:xfrm>
          <a:prstGeom prst="rect">
            <a:avLst/>
          </a:prstGeom>
        </p:spPr>
        <p:txBody>
          <a:bodyPr lIns="0" tIns="0" rIns="0" bIns="0" rtlCol="0" anchor="t">
            <a:spAutoFit/>
          </a:bodyPr>
          <a:lstStyle/>
          <a:p>
            <a:pPr marL="0" marR="0" lvl="0" indent="0" algn="l" defTabSz="609600" rtl="0" eaLnBrk="1" fontAlgn="auto" latinLnBrk="0" hangingPunct="1">
              <a:lnSpc>
                <a:spcPts val="3639"/>
              </a:lnSpc>
              <a:spcBef>
                <a:spcPts val="1"/>
              </a:spcBef>
              <a:spcAft>
                <a:spcPts val="1"/>
              </a:spcAft>
              <a:buClrTx/>
              <a:buSzTx/>
              <a:buFontTx/>
              <a:buNone/>
              <a:tabLst/>
              <a:defRPr/>
            </a:pPr>
            <a:r>
              <a:rPr lang="en-US" sz="2599" b="1" dirty="0">
                <a:solidFill>
                  <a:srgbClr val="FFFFFF"/>
                </a:solidFill>
                <a:latin typeface="Aptos Bold"/>
                <a:ea typeface="Aptos Bold"/>
                <a:cs typeface="Aptos Bold"/>
                <a:sym typeface="Aptos Bold"/>
              </a:rPr>
              <a:t>The </a:t>
            </a:r>
            <a:r>
              <a:rPr kumimoji="0" lang="en-US" sz="2599" b="1" i="0" u="none" strike="noStrike" kern="1200" cap="none" spc="0" normalizeH="0" baseline="0" noProof="0" dirty="0">
                <a:ln>
                  <a:noFill/>
                </a:ln>
                <a:solidFill>
                  <a:srgbClr val="FFFFFF"/>
                </a:solidFill>
                <a:effectLst/>
                <a:uLnTx/>
                <a:uFillTx/>
                <a:latin typeface="Aptos Bold"/>
                <a:ea typeface="Aptos Bold"/>
                <a:cs typeface="Aptos Bold"/>
                <a:sym typeface="Aptos Bold"/>
              </a:rPr>
              <a:t>Client Journey  </a:t>
            </a:r>
          </a:p>
        </p:txBody>
      </p:sp>
      <p:sp>
        <p:nvSpPr>
          <p:cNvPr id="7" name="Freeform 7">
            <a:extLst>
              <a:ext uri="{FF2B5EF4-FFF2-40B4-BE49-F238E27FC236}">
                <a16:creationId xmlns:a16="http://schemas.microsoft.com/office/drawing/2014/main" id="{93E91A5B-A9FA-BFC3-2448-0D44B7842E9C}"/>
              </a:ext>
            </a:extLst>
          </p:cNvPr>
          <p:cNvSpPr/>
          <p:nvPr/>
        </p:nvSpPr>
        <p:spPr>
          <a:xfrm>
            <a:off x="11540157" y="196814"/>
            <a:ext cx="326259" cy="325279"/>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3"/>
            <a:stretch>
              <a:fillRect r="-440090"/>
            </a:stretch>
          </a:blipFill>
        </p:spPr>
        <p:txBody>
          <a:bodyPr/>
          <a:lstStyle/>
          <a:p>
            <a:pPr marL="0" marR="0" lvl="0" indent="0" algn="l" defTabSz="609600" rtl="0" eaLnBrk="1" fontAlgn="auto" latinLnBrk="0" hangingPunct="1">
              <a:lnSpc>
                <a:spcPct val="100000"/>
              </a:lnSpc>
              <a:spcBef>
                <a:spcPts val="1"/>
              </a:spcBef>
              <a:spcAft>
                <a:spcPts val="1"/>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pic>
        <p:nvPicPr>
          <p:cNvPr id="10" name="Picture 9">
            <a:extLst>
              <a:ext uri="{FF2B5EF4-FFF2-40B4-BE49-F238E27FC236}">
                <a16:creationId xmlns:a16="http://schemas.microsoft.com/office/drawing/2014/main" id="{CB79B796-81D9-A191-4E19-912E103B96E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9119" y="666833"/>
            <a:ext cx="11240263" cy="5620132"/>
          </a:xfrm>
          <a:prstGeom prst="rect">
            <a:avLst/>
          </a:prstGeom>
          <a:ln>
            <a:noFill/>
          </a:ln>
          <a:effectLst>
            <a:softEdge rad="112500"/>
          </a:effectLst>
        </p:spPr>
      </p:pic>
      <p:pic>
        <p:nvPicPr>
          <p:cNvPr id="9" name="Image 1" descr="/mnt/data/workdeck/orig/ppt/media/image9.jpg">
            <a:extLst>
              <a:ext uri="{FF2B5EF4-FFF2-40B4-BE49-F238E27FC236}">
                <a16:creationId xmlns:a16="http://schemas.microsoft.com/office/drawing/2014/main" id="{D4471351-C29A-4F3F-DE6E-DEE76C2DF9F1}"/>
              </a:ext>
            </a:extLst>
          </p:cNvPr>
          <p:cNvPicPr>
            <a:picLocks noChangeAspect="1"/>
          </p:cNvPicPr>
          <p:nvPr/>
        </p:nvPicPr>
        <p:blipFill>
          <a:blip r:embed="rId5"/>
          <a:stretch>
            <a:fillRect/>
          </a:stretch>
        </p:blipFill>
        <p:spPr>
          <a:xfrm>
            <a:off x="11540157" y="6227840"/>
            <a:ext cx="530352" cy="528511"/>
          </a:xfrm>
          <a:prstGeom prst="rect">
            <a:avLst/>
          </a:prstGeom>
        </p:spPr>
      </p:pic>
    </p:spTree>
    <p:extLst>
      <p:ext uri="{BB962C8B-B14F-4D97-AF65-F5344CB8AC3E}">
        <p14:creationId xmlns:p14="http://schemas.microsoft.com/office/powerpoint/2010/main" val="1534418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Text 0"/>
          <p:cNvSpPr/>
          <p:nvPr/>
        </p:nvSpPr>
        <p:spPr>
          <a:xfrm>
            <a:off x="566928" y="384048"/>
            <a:ext cx="3840480" cy="256032"/>
          </a:xfrm>
          <a:prstGeom prst="rect">
            <a:avLst/>
          </a:prstGeom>
          <a:noFill/>
          <a:ln/>
        </p:spPr>
        <p:txBody>
          <a:bodyPr wrap="square" lIns="0" tIns="0" rIns="0" bIns="0" rtlCol="0" anchor="ctr"/>
          <a:lstStyle/>
          <a:p>
            <a:pPr defTabSz="914400"/>
            <a:r>
              <a:rPr lang="en-US" sz="1000" b="1" kern="0" spc="240" dirty="0">
                <a:solidFill>
                  <a:srgbClr val="6A40D8"/>
                </a:solidFill>
                <a:latin typeface="Aptos"/>
              </a:rPr>
              <a:t>WHY THIS MATTERS</a:t>
            </a:r>
            <a:endParaRPr lang="en-US" sz="1000" dirty="0">
              <a:solidFill>
                <a:prstClr val="black"/>
              </a:solidFill>
              <a:latin typeface="Aptos"/>
            </a:endParaRPr>
          </a:p>
        </p:txBody>
      </p:sp>
      <p:sp>
        <p:nvSpPr>
          <p:cNvPr id="3" name="Text 1"/>
          <p:cNvSpPr/>
          <p:nvPr/>
        </p:nvSpPr>
        <p:spPr>
          <a:xfrm>
            <a:off x="566928" y="713232"/>
            <a:ext cx="5303520" cy="658368"/>
          </a:xfrm>
          <a:prstGeom prst="rect">
            <a:avLst/>
          </a:prstGeom>
          <a:noFill/>
          <a:ln/>
        </p:spPr>
        <p:txBody>
          <a:bodyPr wrap="square" lIns="0" tIns="0" rIns="0" bIns="0" rtlCol="0" anchor="ctr">
            <a:normAutofit fontScale="92500"/>
          </a:bodyPr>
          <a:lstStyle/>
          <a:p>
            <a:pPr defTabSz="914400"/>
            <a:r>
              <a:rPr lang="en-US" sz="2800" b="1" dirty="0">
                <a:solidFill>
                  <a:srgbClr val="FFFFFF"/>
                </a:solidFill>
                <a:latin typeface="Aptos"/>
              </a:rPr>
              <a:t>Conveyancing complaint volumes</a:t>
            </a:r>
            <a:endParaRPr lang="en-US" sz="2800" dirty="0">
              <a:solidFill>
                <a:prstClr val="black"/>
              </a:solidFill>
              <a:latin typeface="Aptos"/>
            </a:endParaRPr>
          </a:p>
        </p:txBody>
      </p:sp>
      <p:sp>
        <p:nvSpPr>
          <p:cNvPr id="4" name="Text 2"/>
          <p:cNvSpPr/>
          <p:nvPr/>
        </p:nvSpPr>
        <p:spPr>
          <a:xfrm>
            <a:off x="585216" y="1389888"/>
            <a:ext cx="5303520" cy="411480"/>
          </a:xfrm>
          <a:prstGeom prst="rect">
            <a:avLst/>
          </a:prstGeom>
          <a:noFill/>
          <a:ln/>
        </p:spPr>
        <p:txBody>
          <a:bodyPr wrap="square" lIns="0" tIns="0" rIns="0" bIns="0" rtlCol="0" anchor="ctr">
            <a:normAutofit/>
          </a:bodyPr>
          <a:lstStyle/>
          <a:p>
            <a:pPr defTabSz="914400"/>
            <a:r>
              <a:rPr lang="en-US" sz="1300" dirty="0">
                <a:solidFill>
                  <a:schemeClr val="accent4"/>
                </a:solidFill>
                <a:latin typeface="Aptos"/>
              </a:rPr>
              <a:t>The pressure points are concentrated and visible</a:t>
            </a:r>
          </a:p>
        </p:txBody>
      </p:sp>
      <p:sp>
        <p:nvSpPr>
          <p:cNvPr id="5" name="Shape 3"/>
          <p:cNvSpPr/>
          <p:nvPr/>
        </p:nvSpPr>
        <p:spPr>
          <a:xfrm>
            <a:off x="640080" y="1874520"/>
            <a:ext cx="2057400" cy="1234440"/>
          </a:xfrm>
          <a:prstGeom prst="roundRect">
            <a:avLst>
              <a:gd name="adj" fmla="val 3704"/>
            </a:avLst>
          </a:prstGeom>
          <a:solidFill>
            <a:srgbClr val="18113D">
              <a:alpha val="92000"/>
            </a:srgbClr>
          </a:solidFill>
          <a:ln w="8467">
            <a:solidFill>
              <a:srgbClr val="FFFFFF">
                <a:alpha val="40000"/>
              </a:srgbClr>
            </a:solidFill>
            <a:prstDash val="solid"/>
          </a:ln>
        </p:spPr>
        <p:txBody>
          <a:bodyPr/>
          <a:lstStyle/>
          <a:p>
            <a:pPr defTabSz="914400"/>
            <a:endParaRPr lang="en-GB" sz="1800">
              <a:solidFill>
                <a:prstClr val="black"/>
              </a:solidFill>
              <a:latin typeface="Aptos"/>
            </a:endParaRPr>
          </a:p>
        </p:txBody>
      </p:sp>
      <p:sp>
        <p:nvSpPr>
          <p:cNvPr id="6" name="Text 4"/>
          <p:cNvSpPr/>
          <p:nvPr/>
        </p:nvSpPr>
        <p:spPr>
          <a:xfrm>
            <a:off x="804672" y="2029968"/>
            <a:ext cx="1728216" cy="420624"/>
          </a:xfrm>
          <a:prstGeom prst="rect">
            <a:avLst/>
          </a:prstGeom>
          <a:noFill/>
          <a:ln/>
        </p:spPr>
        <p:txBody>
          <a:bodyPr wrap="square" lIns="0" tIns="0" rIns="0" bIns="0" rtlCol="0" anchor="ctr"/>
          <a:lstStyle/>
          <a:p>
            <a:pPr algn="ctr" defTabSz="914400"/>
            <a:r>
              <a:rPr lang="en-US" sz="2800" b="1" dirty="0">
                <a:solidFill>
                  <a:srgbClr val="FFFFFF"/>
                </a:solidFill>
                <a:latin typeface="Aptos"/>
              </a:rPr>
              <a:t>7,203</a:t>
            </a:r>
            <a:endParaRPr lang="en-US" sz="2800" dirty="0">
              <a:solidFill>
                <a:prstClr val="black"/>
              </a:solidFill>
              <a:latin typeface="Aptos"/>
            </a:endParaRPr>
          </a:p>
        </p:txBody>
      </p:sp>
      <p:sp>
        <p:nvSpPr>
          <p:cNvPr id="7" name="Text 5"/>
          <p:cNvSpPr/>
          <p:nvPr/>
        </p:nvSpPr>
        <p:spPr>
          <a:xfrm>
            <a:off x="786384" y="2587752"/>
            <a:ext cx="1764792" cy="320040"/>
          </a:xfrm>
          <a:prstGeom prst="rect">
            <a:avLst/>
          </a:prstGeom>
          <a:noFill/>
          <a:ln/>
        </p:spPr>
        <p:txBody>
          <a:bodyPr wrap="square" lIns="0" tIns="0" rIns="0" bIns="0" rtlCol="0" anchor="ctr">
            <a:normAutofit/>
          </a:bodyPr>
          <a:lstStyle/>
          <a:p>
            <a:pPr algn="ctr" defTabSz="914400"/>
            <a:r>
              <a:rPr lang="en-US" sz="1000" b="1" dirty="0">
                <a:solidFill>
                  <a:srgbClr val="FFFFFF"/>
                </a:solidFill>
                <a:latin typeface="Aptos"/>
              </a:rPr>
              <a:t>new complaints</a:t>
            </a:r>
            <a:endParaRPr lang="en-US" sz="1000" dirty="0">
              <a:solidFill>
                <a:prstClr val="black"/>
              </a:solidFill>
              <a:latin typeface="Aptos"/>
            </a:endParaRPr>
          </a:p>
        </p:txBody>
      </p:sp>
      <p:sp>
        <p:nvSpPr>
          <p:cNvPr id="8" name="Shape 6"/>
          <p:cNvSpPr/>
          <p:nvPr/>
        </p:nvSpPr>
        <p:spPr>
          <a:xfrm>
            <a:off x="2880360" y="1874520"/>
            <a:ext cx="2057400" cy="1234440"/>
          </a:xfrm>
          <a:prstGeom prst="roundRect">
            <a:avLst>
              <a:gd name="adj" fmla="val 3704"/>
            </a:avLst>
          </a:prstGeom>
          <a:solidFill>
            <a:srgbClr val="18113D">
              <a:alpha val="92000"/>
            </a:srgbClr>
          </a:solidFill>
          <a:ln w="8467">
            <a:solidFill>
              <a:srgbClr val="D85A20">
                <a:alpha val="40000"/>
              </a:srgbClr>
            </a:solidFill>
            <a:prstDash val="solid"/>
          </a:ln>
        </p:spPr>
        <p:txBody>
          <a:bodyPr/>
          <a:lstStyle/>
          <a:p>
            <a:pPr defTabSz="914400"/>
            <a:endParaRPr lang="en-GB" sz="1800">
              <a:solidFill>
                <a:prstClr val="black"/>
              </a:solidFill>
              <a:latin typeface="Aptos"/>
            </a:endParaRPr>
          </a:p>
        </p:txBody>
      </p:sp>
      <p:sp>
        <p:nvSpPr>
          <p:cNvPr id="9" name="Text 7"/>
          <p:cNvSpPr/>
          <p:nvPr/>
        </p:nvSpPr>
        <p:spPr>
          <a:xfrm>
            <a:off x="3044952" y="2029968"/>
            <a:ext cx="1728216" cy="420624"/>
          </a:xfrm>
          <a:prstGeom prst="rect">
            <a:avLst/>
          </a:prstGeom>
          <a:noFill/>
          <a:ln/>
        </p:spPr>
        <p:txBody>
          <a:bodyPr wrap="square" lIns="0" tIns="0" rIns="0" bIns="0" rtlCol="0" anchor="ctr"/>
          <a:lstStyle/>
          <a:p>
            <a:pPr algn="ctr" defTabSz="914400"/>
            <a:r>
              <a:rPr lang="en-US" sz="2800" b="1" dirty="0">
                <a:solidFill>
                  <a:srgbClr val="D85A20"/>
                </a:solidFill>
                <a:latin typeface="Aptos"/>
              </a:rPr>
              <a:t>30%</a:t>
            </a:r>
            <a:endParaRPr lang="en-US" sz="2800" dirty="0">
              <a:solidFill>
                <a:prstClr val="black"/>
              </a:solidFill>
              <a:latin typeface="Aptos"/>
            </a:endParaRPr>
          </a:p>
        </p:txBody>
      </p:sp>
      <p:sp>
        <p:nvSpPr>
          <p:cNvPr id="10" name="Text 8"/>
          <p:cNvSpPr/>
          <p:nvPr/>
        </p:nvSpPr>
        <p:spPr>
          <a:xfrm>
            <a:off x="3026664" y="2587752"/>
            <a:ext cx="1764792" cy="320040"/>
          </a:xfrm>
          <a:prstGeom prst="rect">
            <a:avLst/>
          </a:prstGeom>
          <a:noFill/>
          <a:ln/>
        </p:spPr>
        <p:txBody>
          <a:bodyPr wrap="square" lIns="0" tIns="0" rIns="0" bIns="0" rtlCol="0" anchor="ctr">
            <a:normAutofit/>
          </a:bodyPr>
          <a:lstStyle/>
          <a:p>
            <a:pPr algn="ctr" defTabSz="914400"/>
            <a:r>
              <a:rPr lang="en-US" sz="1000" b="1" dirty="0">
                <a:solidFill>
                  <a:srgbClr val="FFFFFF"/>
                </a:solidFill>
                <a:latin typeface="Aptos"/>
              </a:rPr>
              <a:t>residential conveyancing</a:t>
            </a:r>
            <a:endParaRPr lang="en-US" sz="1000" dirty="0">
              <a:solidFill>
                <a:prstClr val="black"/>
              </a:solidFill>
              <a:latin typeface="Aptos"/>
            </a:endParaRPr>
          </a:p>
        </p:txBody>
      </p:sp>
      <p:sp>
        <p:nvSpPr>
          <p:cNvPr id="11" name="Shape 9"/>
          <p:cNvSpPr/>
          <p:nvPr/>
        </p:nvSpPr>
        <p:spPr>
          <a:xfrm>
            <a:off x="5120640" y="1874520"/>
            <a:ext cx="2057400" cy="1234440"/>
          </a:xfrm>
          <a:prstGeom prst="roundRect">
            <a:avLst>
              <a:gd name="adj" fmla="val 3704"/>
            </a:avLst>
          </a:prstGeom>
          <a:solidFill>
            <a:srgbClr val="18113D">
              <a:alpha val="92000"/>
            </a:srgbClr>
          </a:solidFill>
          <a:ln w="8467">
            <a:solidFill>
              <a:srgbClr val="F6A800">
                <a:alpha val="40000"/>
              </a:srgbClr>
            </a:solidFill>
            <a:prstDash val="solid"/>
          </a:ln>
        </p:spPr>
        <p:txBody>
          <a:bodyPr/>
          <a:lstStyle/>
          <a:p>
            <a:pPr defTabSz="914400"/>
            <a:endParaRPr lang="en-GB" sz="1800">
              <a:solidFill>
                <a:prstClr val="black"/>
              </a:solidFill>
              <a:latin typeface="Aptos"/>
            </a:endParaRPr>
          </a:p>
        </p:txBody>
      </p:sp>
      <p:sp>
        <p:nvSpPr>
          <p:cNvPr id="12" name="Text 10"/>
          <p:cNvSpPr/>
          <p:nvPr/>
        </p:nvSpPr>
        <p:spPr>
          <a:xfrm>
            <a:off x="5285232" y="2029968"/>
            <a:ext cx="1728216" cy="420624"/>
          </a:xfrm>
          <a:prstGeom prst="rect">
            <a:avLst/>
          </a:prstGeom>
          <a:noFill/>
          <a:ln/>
        </p:spPr>
        <p:txBody>
          <a:bodyPr wrap="square" lIns="0" tIns="0" rIns="0" bIns="0" rtlCol="0" anchor="ctr"/>
          <a:lstStyle/>
          <a:p>
            <a:pPr algn="ctr" defTabSz="914400"/>
            <a:r>
              <a:rPr lang="en-US" sz="2800" b="1" dirty="0">
                <a:solidFill>
                  <a:srgbClr val="F6A800"/>
                </a:solidFill>
                <a:latin typeface="Aptos"/>
              </a:rPr>
              <a:t>78%</a:t>
            </a:r>
            <a:endParaRPr lang="en-US" sz="2800" dirty="0">
              <a:solidFill>
                <a:prstClr val="black"/>
              </a:solidFill>
              <a:latin typeface="Aptos"/>
            </a:endParaRPr>
          </a:p>
        </p:txBody>
      </p:sp>
      <p:sp>
        <p:nvSpPr>
          <p:cNvPr id="13" name="Text 11"/>
          <p:cNvSpPr/>
          <p:nvPr/>
        </p:nvSpPr>
        <p:spPr>
          <a:xfrm>
            <a:off x="5266944" y="2587752"/>
            <a:ext cx="1764792" cy="320040"/>
          </a:xfrm>
          <a:prstGeom prst="rect">
            <a:avLst/>
          </a:prstGeom>
          <a:noFill/>
          <a:ln/>
        </p:spPr>
        <p:txBody>
          <a:bodyPr wrap="square" lIns="0" tIns="0" rIns="0" bIns="0" rtlCol="0" anchor="ctr">
            <a:normAutofit/>
          </a:bodyPr>
          <a:lstStyle/>
          <a:p>
            <a:pPr algn="ctr" defTabSz="914400"/>
            <a:r>
              <a:rPr lang="en-US" sz="1000" b="1" dirty="0">
                <a:solidFill>
                  <a:srgbClr val="FFFFFF"/>
                </a:solidFill>
                <a:latin typeface="Aptos"/>
              </a:rPr>
              <a:t>evidence of poor service</a:t>
            </a:r>
            <a:endParaRPr lang="en-US" sz="1000" dirty="0">
              <a:solidFill>
                <a:prstClr val="black"/>
              </a:solidFill>
              <a:latin typeface="Aptos"/>
            </a:endParaRPr>
          </a:p>
        </p:txBody>
      </p:sp>
      <p:sp>
        <p:nvSpPr>
          <p:cNvPr id="14" name="Text 12"/>
          <p:cNvSpPr/>
          <p:nvPr/>
        </p:nvSpPr>
        <p:spPr>
          <a:xfrm>
            <a:off x="731520" y="3520440"/>
            <a:ext cx="2926080" cy="365760"/>
          </a:xfrm>
          <a:prstGeom prst="rect">
            <a:avLst/>
          </a:prstGeom>
          <a:noFill/>
          <a:ln/>
        </p:spPr>
        <p:txBody>
          <a:bodyPr wrap="square" lIns="0" tIns="0" rIns="0" bIns="0" rtlCol="0" anchor="ctr"/>
          <a:lstStyle/>
          <a:p>
            <a:pPr defTabSz="914400"/>
            <a:r>
              <a:rPr lang="en-US" sz="1700" b="1" dirty="0">
                <a:solidFill>
                  <a:srgbClr val="FFFFFF"/>
                </a:solidFill>
                <a:latin typeface="Aptos"/>
              </a:rPr>
              <a:t>Top complaint themes</a:t>
            </a:r>
            <a:endParaRPr lang="en-US" sz="1700" dirty="0">
              <a:solidFill>
                <a:prstClr val="black"/>
              </a:solidFill>
              <a:latin typeface="Aptos"/>
            </a:endParaRPr>
          </a:p>
        </p:txBody>
      </p:sp>
      <p:sp>
        <p:nvSpPr>
          <p:cNvPr id="15" name="Text 13"/>
          <p:cNvSpPr/>
          <p:nvPr/>
        </p:nvSpPr>
        <p:spPr>
          <a:xfrm>
            <a:off x="731520" y="4069080"/>
            <a:ext cx="2286000" cy="228600"/>
          </a:xfrm>
          <a:prstGeom prst="rect">
            <a:avLst/>
          </a:prstGeom>
          <a:noFill/>
          <a:ln/>
        </p:spPr>
        <p:txBody>
          <a:bodyPr wrap="square" lIns="0" tIns="0" rIns="0" bIns="0" rtlCol="0" anchor="ctr"/>
          <a:lstStyle/>
          <a:p>
            <a:pPr defTabSz="914400"/>
            <a:r>
              <a:rPr lang="en-US" sz="1100" dirty="0">
                <a:solidFill>
                  <a:schemeClr val="accent4"/>
                </a:solidFill>
                <a:latin typeface="Aptos"/>
              </a:rPr>
              <a:t>Poor communication</a:t>
            </a:r>
          </a:p>
        </p:txBody>
      </p:sp>
      <p:sp>
        <p:nvSpPr>
          <p:cNvPr id="16" name="Shape 14"/>
          <p:cNvSpPr/>
          <p:nvPr/>
        </p:nvSpPr>
        <p:spPr>
          <a:xfrm>
            <a:off x="3017520" y="4087368"/>
            <a:ext cx="3383280" cy="210312"/>
          </a:xfrm>
          <a:prstGeom prst="rect">
            <a:avLst/>
          </a:prstGeom>
          <a:solidFill>
            <a:srgbClr val="302951"/>
          </a:solidFill>
          <a:ln w="8467">
            <a:solidFill>
              <a:srgbClr val="333333">
                <a:alpha val="0"/>
              </a:srgbClr>
            </a:solidFill>
            <a:prstDash val="solid"/>
          </a:ln>
        </p:spPr>
        <p:txBody>
          <a:bodyPr/>
          <a:lstStyle/>
          <a:p>
            <a:pPr defTabSz="914400"/>
            <a:endParaRPr lang="en-GB" sz="1800">
              <a:solidFill>
                <a:prstClr val="black"/>
              </a:solidFill>
              <a:latin typeface="Aptos"/>
            </a:endParaRPr>
          </a:p>
        </p:txBody>
      </p:sp>
      <p:sp>
        <p:nvSpPr>
          <p:cNvPr id="17" name="Shape 15"/>
          <p:cNvSpPr/>
          <p:nvPr/>
        </p:nvSpPr>
        <p:spPr>
          <a:xfrm>
            <a:off x="3017520" y="4087368"/>
            <a:ext cx="2706624" cy="210312"/>
          </a:xfrm>
          <a:prstGeom prst="rect">
            <a:avLst/>
          </a:prstGeom>
          <a:solidFill>
            <a:srgbClr val="6A40D8"/>
          </a:solidFill>
          <a:ln w="8467">
            <a:solidFill>
              <a:srgbClr val="333333">
                <a:alpha val="0"/>
              </a:srgbClr>
            </a:solidFill>
            <a:prstDash val="solid"/>
          </a:ln>
        </p:spPr>
        <p:txBody>
          <a:bodyPr/>
          <a:lstStyle/>
          <a:p>
            <a:pPr defTabSz="914400"/>
            <a:endParaRPr lang="en-GB" sz="1800">
              <a:solidFill>
                <a:prstClr val="black"/>
              </a:solidFill>
              <a:latin typeface="Aptos"/>
            </a:endParaRPr>
          </a:p>
        </p:txBody>
      </p:sp>
      <p:sp>
        <p:nvSpPr>
          <p:cNvPr id="18" name="Text 16"/>
          <p:cNvSpPr/>
          <p:nvPr/>
        </p:nvSpPr>
        <p:spPr>
          <a:xfrm>
            <a:off x="6537960" y="4050792"/>
            <a:ext cx="502920" cy="274320"/>
          </a:xfrm>
          <a:prstGeom prst="rect">
            <a:avLst/>
          </a:prstGeom>
          <a:noFill/>
          <a:ln/>
        </p:spPr>
        <p:txBody>
          <a:bodyPr wrap="square" lIns="0" tIns="0" rIns="0" bIns="0" rtlCol="0" anchor="ctr"/>
          <a:lstStyle/>
          <a:p>
            <a:pPr defTabSz="914400"/>
            <a:r>
              <a:rPr lang="en-US" sz="1300" b="1" dirty="0">
                <a:solidFill>
                  <a:srgbClr val="6A40D8"/>
                </a:solidFill>
                <a:latin typeface="Aptos"/>
              </a:rPr>
              <a:t>24%</a:t>
            </a:r>
            <a:endParaRPr lang="en-US" sz="1300" dirty="0">
              <a:solidFill>
                <a:prstClr val="black"/>
              </a:solidFill>
              <a:latin typeface="Aptos"/>
            </a:endParaRPr>
          </a:p>
        </p:txBody>
      </p:sp>
      <p:sp>
        <p:nvSpPr>
          <p:cNvPr id="19" name="Text 17"/>
          <p:cNvSpPr/>
          <p:nvPr/>
        </p:nvSpPr>
        <p:spPr>
          <a:xfrm>
            <a:off x="731520" y="4654296"/>
            <a:ext cx="2286000" cy="228600"/>
          </a:xfrm>
          <a:prstGeom prst="rect">
            <a:avLst/>
          </a:prstGeom>
          <a:noFill/>
          <a:ln/>
        </p:spPr>
        <p:txBody>
          <a:bodyPr wrap="square" lIns="0" tIns="0" rIns="0" bIns="0" rtlCol="0" anchor="ctr"/>
          <a:lstStyle/>
          <a:p>
            <a:pPr defTabSz="914400"/>
            <a:r>
              <a:rPr lang="en-US" sz="1100" dirty="0">
                <a:solidFill>
                  <a:schemeClr val="accent4"/>
                </a:solidFill>
                <a:latin typeface="Aptos"/>
              </a:rPr>
              <a:t>Delay / failure to progress</a:t>
            </a:r>
          </a:p>
        </p:txBody>
      </p:sp>
      <p:sp>
        <p:nvSpPr>
          <p:cNvPr id="20" name="Shape 18"/>
          <p:cNvSpPr/>
          <p:nvPr/>
        </p:nvSpPr>
        <p:spPr>
          <a:xfrm>
            <a:off x="3017520" y="4672584"/>
            <a:ext cx="3383280" cy="210312"/>
          </a:xfrm>
          <a:prstGeom prst="rect">
            <a:avLst/>
          </a:prstGeom>
          <a:solidFill>
            <a:srgbClr val="302951"/>
          </a:solidFill>
          <a:ln w="8467">
            <a:solidFill>
              <a:srgbClr val="333333">
                <a:alpha val="0"/>
              </a:srgbClr>
            </a:solidFill>
            <a:prstDash val="solid"/>
          </a:ln>
        </p:spPr>
        <p:txBody>
          <a:bodyPr/>
          <a:lstStyle/>
          <a:p>
            <a:pPr defTabSz="914400"/>
            <a:endParaRPr lang="en-GB" sz="1800">
              <a:solidFill>
                <a:prstClr val="black"/>
              </a:solidFill>
              <a:latin typeface="Aptos"/>
            </a:endParaRPr>
          </a:p>
        </p:txBody>
      </p:sp>
      <p:sp>
        <p:nvSpPr>
          <p:cNvPr id="21" name="Shape 19"/>
          <p:cNvSpPr/>
          <p:nvPr/>
        </p:nvSpPr>
        <p:spPr>
          <a:xfrm>
            <a:off x="3017520" y="4672584"/>
            <a:ext cx="2593848" cy="210312"/>
          </a:xfrm>
          <a:prstGeom prst="rect">
            <a:avLst/>
          </a:prstGeom>
          <a:solidFill>
            <a:srgbClr val="F6A800"/>
          </a:solidFill>
          <a:ln w="8467">
            <a:solidFill>
              <a:srgbClr val="333333">
                <a:alpha val="0"/>
              </a:srgbClr>
            </a:solidFill>
            <a:prstDash val="solid"/>
          </a:ln>
        </p:spPr>
        <p:txBody>
          <a:bodyPr/>
          <a:lstStyle/>
          <a:p>
            <a:pPr defTabSz="914400"/>
            <a:endParaRPr lang="en-GB" sz="1800">
              <a:solidFill>
                <a:prstClr val="black"/>
              </a:solidFill>
              <a:latin typeface="Aptos"/>
            </a:endParaRPr>
          </a:p>
        </p:txBody>
      </p:sp>
      <p:sp>
        <p:nvSpPr>
          <p:cNvPr id="22" name="Text 20"/>
          <p:cNvSpPr/>
          <p:nvPr/>
        </p:nvSpPr>
        <p:spPr>
          <a:xfrm>
            <a:off x="6537960" y="4636008"/>
            <a:ext cx="502920" cy="274320"/>
          </a:xfrm>
          <a:prstGeom prst="rect">
            <a:avLst/>
          </a:prstGeom>
          <a:noFill/>
          <a:ln/>
        </p:spPr>
        <p:txBody>
          <a:bodyPr wrap="square" lIns="0" tIns="0" rIns="0" bIns="0" rtlCol="0" anchor="ctr"/>
          <a:lstStyle/>
          <a:p>
            <a:pPr defTabSz="914400"/>
            <a:r>
              <a:rPr lang="en-US" sz="1300" b="1" dirty="0">
                <a:solidFill>
                  <a:srgbClr val="F6A800"/>
                </a:solidFill>
                <a:latin typeface="Aptos"/>
              </a:rPr>
              <a:t>23%</a:t>
            </a:r>
            <a:endParaRPr lang="en-US" sz="1300" dirty="0">
              <a:solidFill>
                <a:prstClr val="black"/>
              </a:solidFill>
              <a:latin typeface="Aptos"/>
            </a:endParaRPr>
          </a:p>
        </p:txBody>
      </p:sp>
      <p:sp>
        <p:nvSpPr>
          <p:cNvPr id="23" name="Text 21"/>
          <p:cNvSpPr/>
          <p:nvPr/>
        </p:nvSpPr>
        <p:spPr>
          <a:xfrm>
            <a:off x="731520" y="5239512"/>
            <a:ext cx="2286000" cy="228600"/>
          </a:xfrm>
          <a:prstGeom prst="rect">
            <a:avLst/>
          </a:prstGeom>
          <a:noFill/>
          <a:ln/>
        </p:spPr>
        <p:txBody>
          <a:bodyPr wrap="square" lIns="0" tIns="0" rIns="0" bIns="0" rtlCol="0" anchor="ctr"/>
          <a:lstStyle/>
          <a:p>
            <a:pPr defTabSz="914400"/>
            <a:r>
              <a:rPr lang="en-US" sz="1100" dirty="0">
                <a:solidFill>
                  <a:schemeClr val="accent4"/>
                </a:solidFill>
                <a:latin typeface="Aptos"/>
              </a:rPr>
              <a:t>Failure to advise</a:t>
            </a:r>
          </a:p>
        </p:txBody>
      </p:sp>
      <p:sp>
        <p:nvSpPr>
          <p:cNvPr id="24" name="Shape 22"/>
          <p:cNvSpPr/>
          <p:nvPr/>
        </p:nvSpPr>
        <p:spPr>
          <a:xfrm>
            <a:off x="3017520" y="5257800"/>
            <a:ext cx="3383280" cy="210312"/>
          </a:xfrm>
          <a:prstGeom prst="rect">
            <a:avLst/>
          </a:prstGeom>
          <a:solidFill>
            <a:srgbClr val="302951"/>
          </a:solidFill>
          <a:ln w="8467">
            <a:solidFill>
              <a:srgbClr val="333333">
                <a:alpha val="0"/>
              </a:srgbClr>
            </a:solidFill>
            <a:prstDash val="solid"/>
          </a:ln>
        </p:spPr>
        <p:txBody>
          <a:bodyPr/>
          <a:lstStyle/>
          <a:p>
            <a:pPr defTabSz="914400"/>
            <a:endParaRPr lang="en-GB" sz="1800">
              <a:solidFill>
                <a:prstClr val="black"/>
              </a:solidFill>
              <a:latin typeface="Aptos"/>
            </a:endParaRPr>
          </a:p>
        </p:txBody>
      </p:sp>
      <p:sp>
        <p:nvSpPr>
          <p:cNvPr id="25" name="Shape 23"/>
          <p:cNvSpPr/>
          <p:nvPr/>
        </p:nvSpPr>
        <p:spPr>
          <a:xfrm>
            <a:off x="3017520" y="5257800"/>
            <a:ext cx="2142744" cy="210312"/>
          </a:xfrm>
          <a:prstGeom prst="rect">
            <a:avLst/>
          </a:prstGeom>
          <a:solidFill>
            <a:srgbClr val="D85A20"/>
          </a:solidFill>
          <a:ln w="8467">
            <a:solidFill>
              <a:srgbClr val="333333">
                <a:alpha val="0"/>
              </a:srgbClr>
            </a:solidFill>
            <a:prstDash val="solid"/>
          </a:ln>
        </p:spPr>
        <p:txBody>
          <a:bodyPr/>
          <a:lstStyle/>
          <a:p>
            <a:pPr defTabSz="914400"/>
            <a:endParaRPr lang="en-GB" sz="1800">
              <a:solidFill>
                <a:prstClr val="black"/>
              </a:solidFill>
              <a:latin typeface="Aptos"/>
            </a:endParaRPr>
          </a:p>
        </p:txBody>
      </p:sp>
      <p:sp>
        <p:nvSpPr>
          <p:cNvPr id="26" name="Text 24"/>
          <p:cNvSpPr/>
          <p:nvPr/>
        </p:nvSpPr>
        <p:spPr>
          <a:xfrm>
            <a:off x="6537960" y="5221224"/>
            <a:ext cx="502920" cy="274320"/>
          </a:xfrm>
          <a:prstGeom prst="rect">
            <a:avLst/>
          </a:prstGeom>
          <a:noFill/>
          <a:ln/>
        </p:spPr>
        <p:txBody>
          <a:bodyPr wrap="square" lIns="0" tIns="0" rIns="0" bIns="0" rtlCol="0" anchor="ctr"/>
          <a:lstStyle/>
          <a:p>
            <a:pPr defTabSz="914400"/>
            <a:r>
              <a:rPr lang="en-US" sz="1300" b="1" dirty="0">
                <a:solidFill>
                  <a:srgbClr val="D85A20"/>
                </a:solidFill>
                <a:latin typeface="Aptos"/>
              </a:rPr>
              <a:t>19%</a:t>
            </a:r>
            <a:endParaRPr lang="en-US" sz="1300" dirty="0">
              <a:solidFill>
                <a:prstClr val="black"/>
              </a:solidFill>
              <a:latin typeface="Aptos"/>
            </a:endParaRPr>
          </a:p>
        </p:txBody>
      </p:sp>
      <p:pic>
        <p:nvPicPr>
          <p:cNvPr id="29" name="Image 1" descr="/mnt/data/workdeck/orig/ppt/media/image9.jpg"/>
          <p:cNvPicPr>
            <a:picLocks noChangeAspect="1"/>
          </p:cNvPicPr>
          <p:nvPr/>
        </p:nvPicPr>
        <p:blipFill>
          <a:blip r:embed="rId3"/>
          <a:stretch>
            <a:fillRect/>
          </a:stretch>
        </p:blipFill>
        <p:spPr>
          <a:xfrm>
            <a:off x="11365992" y="6191409"/>
            <a:ext cx="530352" cy="528511"/>
          </a:xfrm>
          <a:prstGeom prst="rect">
            <a:avLst/>
          </a:prstGeom>
        </p:spPr>
      </p:pic>
      <p:sp>
        <p:nvSpPr>
          <p:cNvPr id="28" name="Slide Number Placeholder 0"/>
          <p:cNvSpPr>
            <a:spLocks noGrp="1"/>
          </p:cNvSpPr>
          <p:nvPr>
            <p:ph type="sldNum" sz="quarter" idx="4294967295"/>
          </p:nvPr>
        </p:nvSpPr>
        <p:spPr>
          <a:xfrm>
            <a:off x="11384280" y="6473952"/>
            <a:ext cx="320040" cy="182880"/>
          </a:xfrm>
          <a:prstGeom prst="rect">
            <a:avLst/>
          </a:prstGeom>
          <a:extLst>
            <a:ext uri="{C572A759-6A51-4108-AA02-DFA0A04FC94B}">
              <ma14:wrappingTextBoxFlag xmlns:ma14="http://schemas.microsoft.com/office/mac/drawingml/2011/main" xmlns="" val="0"/>
            </a:ext>
          </a:extLst>
        </p:spPr>
        <p:txBody>
          <a:bodyPr/>
          <a:lstStyle>
            <a:lvl1pPr>
              <a:defRPr sz="800">
                <a:solidFill>
                  <a:srgbClr val="C6B9E5"/>
                </a:solidFill>
              </a:defRPr>
            </a:lvl1pPr>
          </a:lstStyle>
          <a:p>
            <a:pPr defTabSz="914400"/>
            <a:fld id="{F7021451-1387-4CA6-816F-3879F97B5CBC}" type="slidenum">
              <a:rPr lang="en-US">
                <a:latin typeface="Aptos"/>
              </a:rPr>
              <a:pPr defTabSz="914400"/>
              <a:t>21</a:t>
            </a:fld>
            <a:endParaRPr lang="en-US">
              <a:latin typeface="Aptos"/>
            </a:endParaRPr>
          </a:p>
        </p:txBody>
      </p:sp>
      <p:sp>
        <p:nvSpPr>
          <p:cNvPr id="31" name="Freeform 7">
            <a:extLst>
              <a:ext uri="{FF2B5EF4-FFF2-40B4-BE49-F238E27FC236}">
                <a16:creationId xmlns:a16="http://schemas.microsoft.com/office/drawing/2014/main" id="{3D4DA74B-8724-E004-8939-1CAAA59CC97F}"/>
              </a:ext>
            </a:extLst>
          </p:cNvPr>
          <p:cNvSpPr/>
          <p:nvPr/>
        </p:nvSpPr>
        <p:spPr>
          <a:xfrm>
            <a:off x="11365992" y="225314"/>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4"/>
            <a:stretch>
              <a:fillRect r="-440090"/>
            </a:stretch>
          </a:blipFill>
        </p:spPr>
        <p:txBody>
          <a:bodyPr/>
          <a:lstStyle/>
          <a:p>
            <a:pPr defTabSz="914400">
              <a:defRPr/>
            </a:pPr>
            <a:endParaRPr lang="en-GB" sz="1800">
              <a:solidFill>
                <a:prstClr val="black"/>
              </a:solidFill>
              <a:latin typeface="Calibri"/>
            </a:endParaRPr>
          </a:p>
        </p:txBody>
      </p:sp>
      <p:pic>
        <p:nvPicPr>
          <p:cNvPr id="32" name="Picture 31">
            <a:extLst>
              <a:ext uri="{FF2B5EF4-FFF2-40B4-BE49-F238E27FC236}">
                <a16:creationId xmlns:a16="http://schemas.microsoft.com/office/drawing/2014/main" id="{BF523E2F-6AFB-A658-A2C6-FB3BD405429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22047" y="2115820"/>
            <a:ext cx="4233333" cy="31750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pic>
        <p:nvPicPr>
          <p:cNvPr id="2" name="Image 0" descr="/mnt/data/bcac476517.jpeg"/>
          <p:cNvPicPr>
            <a:picLocks noChangeAspect="1"/>
          </p:cNvPicPr>
          <p:nvPr/>
        </p:nvPicPr>
        <p:blipFill>
          <a:blip r:embed="rId3"/>
          <a:srcRect t="7811" b="7811"/>
          <a:stretch/>
        </p:blipFill>
        <p:spPr>
          <a:xfrm>
            <a:off x="1" y="0"/>
            <a:ext cx="12191695" cy="6858000"/>
          </a:xfrm>
          <a:prstGeom prst="rect">
            <a:avLst/>
          </a:prstGeom>
        </p:spPr>
      </p:pic>
      <p:sp>
        <p:nvSpPr>
          <p:cNvPr id="3" name="Shape 0"/>
          <p:cNvSpPr/>
          <p:nvPr/>
        </p:nvSpPr>
        <p:spPr>
          <a:xfrm>
            <a:off x="1" y="0"/>
            <a:ext cx="12191695" cy="6858000"/>
          </a:xfrm>
          <a:prstGeom prst="rect">
            <a:avLst/>
          </a:prstGeom>
          <a:solidFill>
            <a:srgbClr val="1D0752">
              <a:alpha val="56000"/>
            </a:srgbClr>
          </a:solidFill>
          <a:ln w="8467">
            <a:solidFill>
              <a:srgbClr val="333333">
                <a:alpha val="0"/>
              </a:srgbClr>
            </a:solidFill>
            <a:prstDash val="solid"/>
          </a:ln>
        </p:spPr>
        <p:txBody>
          <a:bodyPr/>
          <a:lstStyle/>
          <a:p>
            <a:pPr defTabSz="914400"/>
            <a:endParaRPr lang="en-GB" sz="1800">
              <a:solidFill>
                <a:prstClr val="black"/>
              </a:solidFill>
              <a:latin typeface="Aptos"/>
            </a:endParaRPr>
          </a:p>
        </p:txBody>
      </p:sp>
      <p:sp>
        <p:nvSpPr>
          <p:cNvPr id="4" name="Shape 1"/>
          <p:cNvSpPr/>
          <p:nvPr/>
        </p:nvSpPr>
        <p:spPr>
          <a:xfrm>
            <a:off x="660400" y="736600"/>
            <a:ext cx="4892040" cy="5212080"/>
          </a:xfrm>
          <a:prstGeom prst="roundRect">
            <a:avLst/>
          </a:prstGeom>
          <a:solidFill>
            <a:srgbClr val="1D0752">
              <a:alpha val="90000"/>
            </a:srgbClr>
          </a:solidFill>
          <a:ln w="8467">
            <a:solidFill>
              <a:srgbClr val="6A40D8">
                <a:alpha val="45000"/>
              </a:srgbClr>
            </a:solidFill>
            <a:prstDash val="solid"/>
          </a:ln>
        </p:spPr>
        <p:txBody>
          <a:bodyPr/>
          <a:lstStyle/>
          <a:p>
            <a:pPr defTabSz="914400"/>
            <a:endParaRPr lang="en-GB" sz="1800">
              <a:solidFill>
                <a:prstClr val="black"/>
              </a:solidFill>
              <a:latin typeface="Aptos"/>
            </a:endParaRPr>
          </a:p>
        </p:txBody>
      </p:sp>
      <p:sp>
        <p:nvSpPr>
          <p:cNvPr id="6" name="Text 3"/>
          <p:cNvSpPr/>
          <p:nvPr/>
        </p:nvSpPr>
        <p:spPr>
          <a:xfrm>
            <a:off x="1097280" y="1161288"/>
            <a:ext cx="1417320" cy="146304"/>
          </a:xfrm>
          <a:prstGeom prst="rect">
            <a:avLst/>
          </a:prstGeom>
          <a:noFill/>
          <a:ln/>
        </p:spPr>
        <p:txBody>
          <a:bodyPr wrap="square" lIns="0" tIns="0" rIns="0" bIns="0" rtlCol="0" anchor="ctr"/>
          <a:lstStyle/>
          <a:p>
            <a:pPr algn="ctr" defTabSz="914400"/>
            <a:r>
              <a:rPr lang="en-US" sz="900" b="1" dirty="0">
                <a:solidFill>
                  <a:srgbClr val="1D0752"/>
                </a:solidFill>
                <a:latin typeface="Aptos"/>
              </a:rPr>
              <a:t>ACONVEYANCING</a:t>
            </a:r>
            <a:endParaRPr lang="en-US" sz="900" dirty="0">
              <a:solidFill>
                <a:prstClr val="black"/>
              </a:solidFill>
              <a:latin typeface="Aptos"/>
            </a:endParaRPr>
          </a:p>
        </p:txBody>
      </p:sp>
      <p:sp>
        <p:nvSpPr>
          <p:cNvPr id="7" name="Text 4"/>
          <p:cNvSpPr/>
          <p:nvPr/>
        </p:nvSpPr>
        <p:spPr>
          <a:xfrm>
            <a:off x="1024128" y="1980261"/>
            <a:ext cx="4360672" cy="1920240"/>
          </a:xfrm>
          <a:prstGeom prst="rect">
            <a:avLst/>
          </a:prstGeom>
          <a:noFill/>
          <a:ln/>
        </p:spPr>
        <p:txBody>
          <a:bodyPr wrap="square" lIns="0" tIns="0" rIns="0" bIns="0" rtlCol="0" anchor="ctr">
            <a:normAutofit/>
          </a:bodyPr>
          <a:lstStyle/>
          <a:p>
            <a:pPr defTabSz="914400"/>
            <a:r>
              <a:rPr lang="en-US" sz="2800" b="1" dirty="0">
                <a:solidFill>
                  <a:srgbClr val="FFFFFF"/>
                </a:solidFill>
                <a:latin typeface="Aptos"/>
              </a:rPr>
              <a:t>A client journey</a:t>
            </a:r>
            <a:endParaRPr lang="en-US" sz="2800" dirty="0">
              <a:solidFill>
                <a:prstClr val="black"/>
              </a:solidFill>
              <a:latin typeface="Aptos"/>
            </a:endParaRPr>
          </a:p>
          <a:p>
            <a:pPr defTabSz="914400"/>
            <a:r>
              <a:rPr lang="en-US" sz="2800" b="1" dirty="0">
                <a:solidFill>
                  <a:srgbClr val="FFFFFF"/>
                </a:solidFill>
                <a:latin typeface="Aptos"/>
              </a:rPr>
              <a:t>designed around</a:t>
            </a:r>
            <a:endParaRPr lang="en-US" sz="2800" dirty="0">
              <a:solidFill>
                <a:prstClr val="black"/>
              </a:solidFill>
              <a:latin typeface="Aptos"/>
            </a:endParaRPr>
          </a:p>
          <a:p>
            <a:pPr defTabSz="914400"/>
            <a:r>
              <a:rPr lang="en-US" sz="2800" b="1" dirty="0">
                <a:solidFill>
                  <a:srgbClr val="FFFFFF"/>
                </a:solidFill>
                <a:latin typeface="Aptos"/>
              </a:rPr>
              <a:t>clarity and choice</a:t>
            </a:r>
            <a:endParaRPr lang="en-US" sz="2800" dirty="0">
              <a:solidFill>
                <a:prstClr val="black"/>
              </a:solidFill>
              <a:latin typeface="Aptos"/>
            </a:endParaRPr>
          </a:p>
        </p:txBody>
      </p:sp>
      <p:sp>
        <p:nvSpPr>
          <p:cNvPr id="8" name="Text 5"/>
          <p:cNvSpPr/>
          <p:nvPr/>
        </p:nvSpPr>
        <p:spPr>
          <a:xfrm>
            <a:off x="1024128" y="3977640"/>
            <a:ext cx="3931920" cy="731520"/>
          </a:xfrm>
          <a:prstGeom prst="rect">
            <a:avLst/>
          </a:prstGeom>
          <a:noFill/>
          <a:ln/>
        </p:spPr>
        <p:txBody>
          <a:bodyPr wrap="square" lIns="0" tIns="0" rIns="0" bIns="0" rtlCol="0" anchor="ctr"/>
          <a:lstStyle/>
          <a:p>
            <a:pPr defTabSz="914400"/>
            <a:r>
              <a:rPr lang="en-US" sz="1700" b="1" dirty="0">
                <a:solidFill>
                  <a:schemeClr val="accent4"/>
                </a:solidFill>
                <a:latin typeface="Aptos"/>
              </a:rPr>
              <a:t>Digital where it helps. Human when it matters.</a:t>
            </a:r>
            <a:endParaRPr lang="en-US" sz="1700" dirty="0">
              <a:solidFill>
                <a:schemeClr val="accent4"/>
              </a:solidFill>
              <a:latin typeface="Aptos"/>
            </a:endParaRPr>
          </a:p>
        </p:txBody>
      </p:sp>
      <p:pic>
        <p:nvPicPr>
          <p:cNvPr id="10" name="Image 1" descr="/mnt/data/workdeck/orig/ppt/media/image9.jpg"/>
          <p:cNvPicPr>
            <a:picLocks noChangeAspect="1"/>
          </p:cNvPicPr>
          <p:nvPr/>
        </p:nvPicPr>
        <p:blipFill>
          <a:blip r:embed="rId4"/>
          <a:stretch>
            <a:fillRect/>
          </a:stretch>
        </p:blipFill>
        <p:spPr>
          <a:xfrm>
            <a:off x="11365992" y="6191409"/>
            <a:ext cx="530352" cy="528511"/>
          </a:xfrm>
          <a:prstGeom prst="rect">
            <a:avLst/>
          </a:prstGeom>
        </p:spPr>
      </p:pic>
      <p:sp>
        <p:nvSpPr>
          <p:cNvPr id="25" name="Slide Number Placeholder 0"/>
          <p:cNvSpPr>
            <a:spLocks noGrp="1"/>
          </p:cNvSpPr>
          <p:nvPr>
            <p:ph type="sldNum" sz="quarter" idx="4294967295"/>
          </p:nvPr>
        </p:nvSpPr>
        <p:spPr>
          <a:xfrm>
            <a:off x="11384280" y="6473952"/>
            <a:ext cx="320040" cy="182880"/>
          </a:xfrm>
          <a:prstGeom prst="rect">
            <a:avLst/>
          </a:prstGeom>
          <a:extLst>
            <a:ext uri="{C572A759-6A51-4108-AA02-DFA0A04FC94B}">
              <ma14:wrappingTextBoxFlag xmlns:ma14="http://schemas.microsoft.com/office/mac/drawingml/2011/main" xmlns="" val="0"/>
            </a:ext>
          </a:extLst>
        </p:spPr>
        <p:txBody>
          <a:bodyPr/>
          <a:lstStyle>
            <a:lvl1pPr>
              <a:defRPr sz="800">
                <a:solidFill>
                  <a:srgbClr val="C6B9E5"/>
                </a:solidFill>
              </a:defRPr>
            </a:lvl1pPr>
          </a:lstStyle>
          <a:p>
            <a:pPr defTabSz="914400"/>
            <a:fld id="{F7021451-1387-4CA6-816F-3879F97B5CBC}" type="slidenum">
              <a:rPr lang="en-US">
                <a:latin typeface="Aptos"/>
              </a:rPr>
              <a:pPr defTabSz="914400"/>
              <a:t>22</a:t>
            </a:fld>
            <a:endParaRPr lang="en-US">
              <a:latin typeface="Aptos"/>
            </a:endParaRPr>
          </a:p>
        </p:txBody>
      </p:sp>
      <p:pic>
        <p:nvPicPr>
          <p:cNvPr id="11" name="Picture 10">
            <a:extLst>
              <a:ext uri="{FF2B5EF4-FFF2-40B4-BE49-F238E27FC236}">
                <a16:creationId xmlns:a16="http://schemas.microsoft.com/office/drawing/2014/main" id="{DD5E2572-50A9-2320-4A58-05D41882564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5840" y="986358"/>
            <a:ext cx="4226559" cy="1041158"/>
          </a:xfrm>
          <a:prstGeom prst="rect">
            <a:avLst/>
          </a:prstGeom>
          <a:ln>
            <a:noFill/>
          </a:ln>
          <a:effectLst>
            <a:outerShdw blurRad="292100" dist="139700" dir="2700000" algn="tl" rotWithShape="0">
              <a:srgbClr val="333333">
                <a:alpha val="65000"/>
              </a:srgbClr>
            </a:outerShdw>
          </a:effectLst>
        </p:spPr>
      </p:pic>
      <p:sp>
        <p:nvSpPr>
          <p:cNvPr id="13" name="Freeform 7">
            <a:extLst>
              <a:ext uri="{FF2B5EF4-FFF2-40B4-BE49-F238E27FC236}">
                <a16:creationId xmlns:a16="http://schemas.microsoft.com/office/drawing/2014/main" id="{DF1E0400-BD36-0FF7-05BD-95E81BD5EFB2}"/>
              </a:ext>
            </a:extLst>
          </p:cNvPr>
          <p:cNvSpPr/>
          <p:nvPr/>
        </p:nvSpPr>
        <p:spPr>
          <a:xfrm>
            <a:off x="11365992" y="225314"/>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6"/>
            <a:stretch>
              <a:fillRect r="-440090"/>
            </a:stretch>
          </a:blipFill>
        </p:spPr>
        <p:txBody>
          <a:bodyPr/>
          <a:lstStyle/>
          <a:p>
            <a:pPr defTabSz="914400">
              <a:defRPr/>
            </a:pPr>
            <a:endParaRPr lang="en-GB" sz="1800">
              <a:solidFill>
                <a:prstClr val="black"/>
              </a:solidFill>
              <a:latin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Text 0"/>
          <p:cNvSpPr/>
          <p:nvPr/>
        </p:nvSpPr>
        <p:spPr>
          <a:xfrm>
            <a:off x="566928" y="384048"/>
            <a:ext cx="3840480" cy="256032"/>
          </a:xfrm>
          <a:prstGeom prst="rect">
            <a:avLst/>
          </a:prstGeom>
          <a:noFill/>
          <a:ln/>
        </p:spPr>
        <p:txBody>
          <a:bodyPr wrap="square" lIns="0" tIns="0" rIns="0" bIns="0" rtlCol="0" anchor="ctr"/>
          <a:lstStyle/>
          <a:p>
            <a:pPr defTabSz="914400"/>
            <a:r>
              <a:rPr lang="en-US" sz="1000" b="1" kern="0" spc="240" dirty="0">
                <a:solidFill>
                  <a:srgbClr val="6A40D8"/>
                </a:solidFill>
                <a:latin typeface="Aptos"/>
              </a:rPr>
              <a:t>THE WIDER REALITY</a:t>
            </a:r>
            <a:endParaRPr lang="en-US" sz="1000" dirty="0">
              <a:solidFill>
                <a:prstClr val="black"/>
              </a:solidFill>
              <a:latin typeface="Aptos"/>
            </a:endParaRPr>
          </a:p>
        </p:txBody>
      </p:sp>
      <p:sp>
        <p:nvSpPr>
          <p:cNvPr id="3" name="Text 1"/>
          <p:cNvSpPr/>
          <p:nvPr/>
        </p:nvSpPr>
        <p:spPr>
          <a:xfrm>
            <a:off x="566928" y="713232"/>
            <a:ext cx="5303520" cy="658368"/>
          </a:xfrm>
          <a:prstGeom prst="rect">
            <a:avLst/>
          </a:prstGeom>
          <a:noFill/>
          <a:ln/>
        </p:spPr>
        <p:txBody>
          <a:bodyPr wrap="square" lIns="0" tIns="0" rIns="0" bIns="0" rtlCol="0" anchor="ctr">
            <a:normAutofit/>
          </a:bodyPr>
          <a:lstStyle/>
          <a:p>
            <a:pPr defTabSz="914400"/>
            <a:r>
              <a:rPr lang="en-US" sz="2800" b="1" dirty="0">
                <a:solidFill>
                  <a:srgbClr val="FFFFFF"/>
                </a:solidFill>
                <a:latin typeface="Aptos"/>
              </a:rPr>
              <a:t>A trusted profession under strain</a:t>
            </a:r>
            <a:endParaRPr lang="en-US" sz="2800" dirty="0">
              <a:solidFill>
                <a:prstClr val="black"/>
              </a:solidFill>
              <a:latin typeface="Aptos"/>
            </a:endParaRPr>
          </a:p>
        </p:txBody>
      </p:sp>
      <p:sp>
        <p:nvSpPr>
          <p:cNvPr id="4" name="Text 2"/>
          <p:cNvSpPr/>
          <p:nvPr/>
        </p:nvSpPr>
        <p:spPr>
          <a:xfrm>
            <a:off x="585216" y="1389888"/>
            <a:ext cx="5303520" cy="411480"/>
          </a:xfrm>
          <a:prstGeom prst="rect">
            <a:avLst/>
          </a:prstGeom>
          <a:noFill/>
          <a:ln/>
        </p:spPr>
        <p:txBody>
          <a:bodyPr wrap="square" lIns="0" tIns="0" rIns="0" bIns="0" rtlCol="0" anchor="ctr">
            <a:normAutofit/>
          </a:bodyPr>
          <a:lstStyle/>
          <a:p>
            <a:pPr defTabSz="914400"/>
            <a:r>
              <a:rPr lang="en-US" sz="1300" dirty="0">
                <a:solidFill>
                  <a:schemeClr val="accent4"/>
                </a:solidFill>
                <a:latin typeface="Aptos"/>
              </a:rPr>
              <a:t>Longer transactions, fragile chains and stretched teams</a:t>
            </a:r>
          </a:p>
        </p:txBody>
      </p:sp>
      <p:pic>
        <p:nvPicPr>
          <p:cNvPr id="5" name="Image 0" descr="/mnt/data/8e1ec83939.jpeg"/>
          <p:cNvPicPr>
            <a:picLocks noChangeAspect="1"/>
          </p:cNvPicPr>
          <p:nvPr/>
        </p:nvPicPr>
        <p:blipFill>
          <a:blip r:embed="rId3"/>
          <a:srcRect l="17507" r="17507"/>
          <a:stretch/>
        </p:blipFill>
        <p:spPr>
          <a:xfrm>
            <a:off x="6309360" y="787400"/>
            <a:ext cx="5177741" cy="5311648"/>
          </a:xfrm>
          <a:prstGeom prst="rect">
            <a:avLst/>
          </a:prstGeom>
        </p:spPr>
      </p:pic>
      <p:sp>
        <p:nvSpPr>
          <p:cNvPr id="6" name="Shape 3"/>
          <p:cNvSpPr/>
          <p:nvPr/>
        </p:nvSpPr>
        <p:spPr>
          <a:xfrm>
            <a:off x="640080" y="1874520"/>
            <a:ext cx="1600200" cy="1234440"/>
          </a:xfrm>
          <a:prstGeom prst="roundRect">
            <a:avLst>
              <a:gd name="adj" fmla="val 3704"/>
            </a:avLst>
          </a:prstGeom>
          <a:solidFill>
            <a:srgbClr val="18113D">
              <a:alpha val="92000"/>
            </a:srgbClr>
          </a:solidFill>
          <a:ln w="8467">
            <a:solidFill>
              <a:srgbClr val="6A40D8">
                <a:alpha val="40000"/>
              </a:srgbClr>
            </a:solidFill>
            <a:prstDash val="solid"/>
          </a:ln>
        </p:spPr>
        <p:txBody>
          <a:bodyPr/>
          <a:lstStyle/>
          <a:p>
            <a:pPr defTabSz="914400"/>
            <a:endParaRPr lang="en-GB" sz="1800">
              <a:solidFill>
                <a:prstClr val="black"/>
              </a:solidFill>
              <a:latin typeface="Aptos"/>
            </a:endParaRPr>
          </a:p>
        </p:txBody>
      </p:sp>
      <p:sp>
        <p:nvSpPr>
          <p:cNvPr id="7" name="Text 4"/>
          <p:cNvSpPr/>
          <p:nvPr/>
        </p:nvSpPr>
        <p:spPr>
          <a:xfrm>
            <a:off x="804672" y="2029968"/>
            <a:ext cx="1271016" cy="420624"/>
          </a:xfrm>
          <a:prstGeom prst="rect">
            <a:avLst/>
          </a:prstGeom>
          <a:noFill/>
          <a:ln/>
        </p:spPr>
        <p:txBody>
          <a:bodyPr wrap="square" lIns="0" tIns="0" rIns="0" bIns="0" rtlCol="0" anchor="ctr"/>
          <a:lstStyle/>
          <a:p>
            <a:pPr algn="ctr" defTabSz="914400"/>
            <a:r>
              <a:rPr lang="en-US" sz="2800" b="1" dirty="0">
                <a:solidFill>
                  <a:srgbClr val="6A40D8"/>
                </a:solidFill>
                <a:latin typeface="Aptos"/>
              </a:rPr>
              <a:t>54%</a:t>
            </a:r>
            <a:endParaRPr lang="en-US" sz="2800" dirty="0">
              <a:solidFill>
                <a:prstClr val="black"/>
              </a:solidFill>
              <a:latin typeface="Aptos"/>
            </a:endParaRPr>
          </a:p>
        </p:txBody>
      </p:sp>
      <p:sp>
        <p:nvSpPr>
          <p:cNvPr id="8" name="Text 5"/>
          <p:cNvSpPr/>
          <p:nvPr/>
        </p:nvSpPr>
        <p:spPr>
          <a:xfrm>
            <a:off x="786384" y="2587752"/>
            <a:ext cx="1307592" cy="320040"/>
          </a:xfrm>
          <a:prstGeom prst="rect">
            <a:avLst/>
          </a:prstGeom>
          <a:noFill/>
          <a:ln/>
        </p:spPr>
        <p:txBody>
          <a:bodyPr wrap="square" lIns="0" tIns="0" rIns="0" bIns="0" rtlCol="0" anchor="ctr">
            <a:normAutofit/>
          </a:bodyPr>
          <a:lstStyle/>
          <a:p>
            <a:pPr algn="ctr" defTabSz="914400"/>
            <a:r>
              <a:rPr lang="en-US" sz="1000" b="1" dirty="0">
                <a:solidFill>
                  <a:srgbClr val="FFFFFF"/>
                </a:solidFill>
                <a:latin typeface="Aptos"/>
              </a:rPr>
              <a:t>trust lawyers**</a:t>
            </a:r>
            <a:endParaRPr lang="en-US" sz="1000" dirty="0">
              <a:solidFill>
                <a:prstClr val="black"/>
              </a:solidFill>
              <a:latin typeface="Aptos"/>
            </a:endParaRPr>
          </a:p>
        </p:txBody>
      </p:sp>
      <p:sp>
        <p:nvSpPr>
          <p:cNvPr id="9" name="Shape 6"/>
          <p:cNvSpPr/>
          <p:nvPr/>
        </p:nvSpPr>
        <p:spPr>
          <a:xfrm>
            <a:off x="2395728" y="1874520"/>
            <a:ext cx="1600200" cy="1234440"/>
          </a:xfrm>
          <a:prstGeom prst="roundRect">
            <a:avLst>
              <a:gd name="adj" fmla="val 3704"/>
            </a:avLst>
          </a:prstGeom>
          <a:solidFill>
            <a:srgbClr val="18113D">
              <a:alpha val="92000"/>
            </a:srgbClr>
          </a:solidFill>
          <a:ln w="8467">
            <a:solidFill>
              <a:srgbClr val="F6A800">
                <a:alpha val="40000"/>
              </a:srgbClr>
            </a:solidFill>
            <a:prstDash val="solid"/>
          </a:ln>
        </p:spPr>
        <p:txBody>
          <a:bodyPr/>
          <a:lstStyle/>
          <a:p>
            <a:pPr defTabSz="914400"/>
            <a:endParaRPr lang="en-GB" sz="1800">
              <a:solidFill>
                <a:prstClr val="black"/>
              </a:solidFill>
              <a:latin typeface="Aptos"/>
            </a:endParaRPr>
          </a:p>
        </p:txBody>
      </p:sp>
      <p:sp>
        <p:nvSpPr>
          <p:cNvPr id="10" name="Text 7"/>
          <p:cNvSpPr/>
          <p:nvPr/>
        </p:nvSpPr>
        <p:spPr>
          <a:xfrm>
            <a:off x="2560320" y="2029968"/>
            <a:ext cx="1271016" cy="420624"/>
          </a:xfrm>
          <a:prstGeom prst="rect">
            <a:avLst/>
          </a:prstGeom>
          <a:noFill/>
          <a:ln/>
        </p:spPr>
        <p:txBody>
          <a:bodyPr wrap="square" lIns="0" tIns="0" rIns="0" bIns="0" rtlCol="0" anchor="ctr"/>
          <a:lstStyle/>
          <a:p>
            <a:pPr algn="ctr" defTabSz="914400"/>
            <a:r>
              <a:rPr lang="en-US" sz="2800" b="1" dirty="0">
                <a:solidFill>
                  <a:srgbClr val="F6A800"/>
                </a:solidFill>
                <a:latin typeface="Aptos"/>
              </a:rPr>
              <a:t>120</a:t>
            </a:r>
            <a:endParaRPr lang="en-US" sz="2800" dirty="0">
              <a:solidFill>
                <a:prstClr val="black"/>
              </a:solidFill>
              <a:latin typeface="Aptos"/>
            </a:endParaRPr>
          </a:p>
        </p:txBody>
      </p:sp>
      <p:sp>
        <p:nvSpPr>
          <p:cNvPr id="11" name="Text 8"/>
          <p:cNvSpPr/>
          <p:nvPr/>
        </p:nvSpPr>
        <p:spPr>
          <a:xfrm>
            <a:off x="2542032" y="2587752"/>
            <a:ext cx="1307592" cy="320040"/>
          </a:xfrm>
          <a:prstGeom prst="rect">
            <a:avLst/>
          </a:prstGeom>
          <a:noFill/>
          <a:ln/>
        </p:spPr>
        <p:txBody>
          <a:bodyPr wrap="square" lIns="0" tIns="0" rIns="0" bIns="0" rtlCol="0" anchor="ctr">
            <a:normAutofit/>
          </a:bodyPr>
          <a:lstStyle/>
          <a:p>
            <a:pPr algn="ctr" defTabSz="914400"/>
            <a:r>
              <a:rPr lang="en-US" sz="1000" b="1" dirty="0">
                <a:solidFill>
                  <a:srgbClr val="FFFFFF"/>
                </a:solidFill>
                <a:latin typeface="Aptos"/>
              </a:rPr>
              <a:t>days average***</a:t>
            </a:r>
            <a:endParaRPr lang="en-US" sz="1000" dirty="0">
              <a:solidFill>
                <a:prstClr val="black"/>
              </a:solidFill>
              <a:latin typeface="Aptos"/>
            </a:endParaRPr>
          </a:p>
        </p:txBody>
      </p:sp>
      <p:sp>
        <p:nvSpPr>
          <p:cNvPr id="12" name="Shape 9"/>
          <p:cNvSpPr/>
          <p:nvPr/>
        </p:nvSpPr>
        <p:spPr>
          <a:xfrm>
            <a:off x="4151376" y="1874520"/>
            <a:ext cx="1600200" cy="1234440"/>
          </a:xfrm>
          <a:prstGeom prst="roundRect">
            <a:avLst>
              <a:gd name="adj" fmla="val 3704"/>
            </a:avLst>
          </a:prstGeom>
          <a:solidFill>
            <a:srgbClr val="18113D">
              <a:alpha val="92000"/>
            </a:srgbClr>
          </a:solidFill>
          <a:ln w="8467">
            <a:solidFill>
              <a:srgbClr val="D85A20">
                <a:alpha val="40000"/>
              </a:srgbClr>
            </a:solidFill>
            <a:prstDash val="solid"/>
          </a:ln>
        </p:spPr>
        <p:txBody>
          <a:bodyPr/>
          <a:lstStyle/>
          <a:p>
            <a:pPr defTabSz="914400"/>
            <a:endParaRPr lang="en-GB" sz="1800">
              <a:solidFill>
                <a:prstClr val="black"/>
              </a:solidFill>
              <a:latin typeface="Aptos"/>
            </a:endParaRPr>
          </a:p>
        </p:txBody>
      </p:sp>
      <p:sp>
        <p:nvSpPr>
          <p:cNvPr id="13" name="Text 10"/>
          <p:cNvSpPr/>
          <p:nvPr/>
        </p:nvSpPr>
        <p:spPr>
          <a:xfrm>
            <a:off x="4315968" y="2029968"/>
            <a:ext cx="1271016" cy="420624"/>
          </a:xfrm>
          <a:prstGeom prst="rect">
            <a:avLst/>
          </a:prstGeom>
          <a:noFill/>
          <a:ln/>
        </p:spPr>
        <p:txBody>
          <a:bodyPr wrap="square" lIns="0" tIns="0" rIns="0" bIns="0" rtlCol="0" anchor="ctr"/>
          <a:lstStyle/>
          <a:p>
            <a:pPr algn="ctr" defTabSz="914400"/>
            <a:r>
              <a:rPr lang="en-US" sz="2800" b="1" dirty="0">
                <a:solidFill>
                  <a:srgbClr val="D85A20"/>
                </a:solidFill>
                <a:latin typeface="Aptos"/>
              </a:rPr>
              <a:t>1 in 3</a:t>
            </a:r>
            <a:endParaRPr lang="en-US" sz="2800" dirty="0">
              <a:solidFill>
                <a:prstClr val="black"/>
              </a:solidFill>
              <a:latin typeface="Aptos"/>
            </a:endParaRPr>
          </a:p>
        </p:txBody>
      </p:sp>
      <p:sp>
        <p:nvSpPr>
          <p:cNvPr id="14" name="Text 11"/>
          <p:cNvSpPr/>
          <p:nvPr/>
        </p:nvSpPr>
        <p:spPr>
          <a:xfrm>
            <a:off x="4297680" y="2587752"/>
            <a:ext cx="1307592" cy="320040"/>
          </a:xfrm>
          <a:prstGeom prst="rect">
            <a:avLst/>
          </a:prstGeom>
          <a:noFill/>
          <a:ln/>
        </p:spPr>
        <p:txBody>
          <a:bodyPr wrap="square" lIns="0" tIns="0" rIns="0" bIns="0" rtlCol="0" anchor="ctr">
            <a:normAutofit/>
          </a:bodyPr>
          <a:lstStyle/>
          <a:p>
            <a:pPr algn="ctr" defTabSz="914400"/>
            <a:r>
              <a:rPr lang="en-US" sz="1000" b="1" dirty="0">
                <a:solidFill>
                  <a:srgbClr val="FFFFFF"/>
                </a:solidFill>
                <a:latin typeface="Aptos"/>
              </a:rPr>
              <a:t>sales fall through</a:t>
            </a:r>
            <a:endParaRPr lang="en-US" sz="1000" dirty="0">
              <a:solidFill>
                <a:prstClr val="black"/>
              </a:solidFill>
              <a:latin typeface="Aptos"/>
            </a:endParaRPr>
          </a:p>
        </p:txBody>
      </p:sp>
      <p:sp>
        <p:nvSpPr>
          <p:cNvPr id="15" name="Shape 12"/>
          <p:cNvSpPr/>
          <p:nvPr/>
        </p:nvSpPr>
        <p:spPr>
          <a:xfrm>
            <a:off x="640080" y="3364992"/>
            <a:ext cx="1600200" cy="1234440"/>
          </a:xfrm>
          <a:prstGeom prst="roundRect">
            <a:avLst>
              <a:gd name="adj" fmla="val 3704"/>
            </a:avLst>
          </a:prstGeom>
          <a:solidFill>
            <a:srgbClr val="18113D">
              <a:alpha val="92000"/>
            </a:srgbClr>
          </a:solidFill>
          <a:ln w="8467">
            <a:solidFill>
              <a:srgbClr val="F6A800">
                <a:alpha val="40000"/>
              </a:srgbClr>
            </a:solidFill>
            <a:prstDash val="solid"/>
          </a:ln>
        </p:spPr>
        <p:txBody>
          <a:bodyPr/>
          <a:lstStyle/>
          <a:p>
            <a:pPr defTabSz="914400"/>
            <a:endParaRPr lang="en-GB" sz="1800">
              <a:solidFill>
                <a:prstClr val="black"/>
              </a:solidFill>
              <a:latin typeface="Aptos"/>
            </a:endParaRPr>
          </a:p>
        </p:txBody>
      </p:sp>
      <p:sp>
        <p:nvSpPr>
          <p:cNvPr id="16" name="Text 13"/>
          <p:cNvSpPr/>
          <p:nvPr/>
        </p:nvSpPr>
        <p:spPr>
          <a:xfrm>
            <a:off x="804672" y="3520440"/>
            <a:ext cx="1271016" cy="420624"/>
          </a:xfrm>
          <a:prstGeom prst="rect">
            <a:avLst/>
          </a:prstGeom>
          <a:noFill/>
          <a:ln/>
        </p:spPr>
        <p:txBody>
          <a:bodyPr wrap="square" lIns="0" tIns="0" rIns="0" bIns="0" rtlCol="0" anchor="ctr"/>
          <a:lstStyle/>
          <a:p>
            <a:pPr algn="ctr" defTabSz="914400"/>
            <a:r>
              <a:rPr lang="en-US" sz="2800" b="1" dirty="0">
                <a:solidFill>
                  <a:srgbClr val="F6A800"/>
                </a:solidFill>
                <a:latin typeface="Aptos"/>
              </a:rPr>
              <a:t>60%</a:t>
            </a:r>
            <a:endParaRPr lang="en-US" sz="2800" dirty="0">
              <a:solidFill>
                <a:prstClr val="black"/>
              </a:solidFill>
              <a:latin typeface="Aptos"/>
            </a:endParaRPr>
          </a:p>
        </p:txBody>
      </p:sp>
      <p:sp>
        <p:nvSpPr>
          <p:cNvPr id="17" name="Text 14"/>
          <p:cNvSpPr/>
          <p:nvPr/>
        </p:nvSpPr>
        <p:spPr>
          <a:xfrm>
            <a:off x="786384" y="4078224"/>
            <a:ext cx="1307592" cy="320040"/>
          </a:xfrm>
          <a:prstGeom prst="rect">
            <a:avLst/>
          </a:prstGeom>
          <a:noFill/>
          <a:ln/>
        </p:spPr>
        <p:txBody>
          <a:bodyPr wrap="square" lIns="0" tIns="0" rIns="0" bIns="0" rtlCol="0" anchor="ctr">
            <a:normAutofit/>
          </a:bodyPr>
          <a:lstStyle/>
          <a:p>
            <a:pPr algn="ctr" defTabSz="914400"/>
            <a:r>
              <a:rPr lang="en-US" sz="1000" b="1" dirty="0">
                <a:solidFill>
                  <a:srgbClr val="FFFFFF"/>
                </a:solidFill>
                <a:latin typeface="Aptos"/>
              </a:rPr>
              <a:t>longer than 2007*</a:t>
            </a:r>
            <a:endParaRPr lang="en-US" sz="1000" dirty="0">
              <a:solidFill>
                <a:prstClr val="black"/>
              </a:solidFill>
              <a:latin typeface="Aptos"/>
            </a:endParaRPr>
          </a:p>
        </p:txBody>
      </p:sp>
      <p:sp>
        <p:nvSpPr>
          <p:cNvPr id="18" name="Shape 15"/>
          <p:cNvSpPr/>
          <p:nvPr/>
        </p:nvSpPr>
        <p:spPr>
          <a:xfrm>
            <a:off x="2395728" y="3364992"/>
            <a:ext cx="1600200" cy="1234440"/>
          </a:xfrm>
          <a:prstGeom prst="roundRect">
            <a:avLst>
              <a:gd name="adj" fmla="val 3704"/>
            </a:avLst>
          </a:prstGeom>
          <a:solidFill>
            <a:srgbClr val="18113D">
              <a:alpha val="92000"/>
            </a:srgbClr>
          </a:solidFill>
          <a:ln w="8467">
            <a:solidFill>
              <a:srgbClr val="D85A20">
                <a:alpha val="40000"/>
              </a:srgbClr>
            </a:solidFill>
            <a:prstDash val="solid"/>
          </a:ln>
        </p:spPr>
        <p:txBody>
          <a:bodyPr/>
          <a:lstStyle/>
          <a:p>
            <a:pPr defTabSz="914400"/>
            <a:endParaRPr lang="en-GB" sz="1800">
              <a:solidFill>
                <a:prstClr val="black"/>
              </a:solidFill>
              <a:latin typeface="Aptos"/>
            </a:endParaRPr>
          </a:p>
        </p:txBody>
      </p:sp>
      <p:sp>
        <p:nvSpPr>
          <p:cNvPr id="19" name="Text 16"/>
          <p:cNvSpPr/>
          <p:nvPr/>
        </p:nvSpPr>
        <p:spPr>
          <a:xfrm>
            <a:off x="2560320" y="3520440"/>
            <a:ext cx="1271016" cy="420624"/>
          </a:xfrm>
          <a:prstGeom prst="rect">
            <a:avLst/>
          </a:prstGeom>
          <a:noFill/>
          <a:ln/>
        </p:spPr>
        <p:txBody>
          <a:bodyPr wrap="square" lIns="0" tIns="0" rIns="0" bIns="0" rtlCol="0" anchor="ctr"/>
          <a:lstStyle/>
          <a:p>
            <a:pPr algn="ctr" defTabSz="914400"/>
            <a:r>
              <a:rPr lang="en-US" sz="2800" b="1" dirty="0">
                <a:solidFill>
                  <a:srgbClr val="D85A20"/>
                </a:solidFill>
                <a:latin typeface="Aptos"/>
              </a:rPr>
              <a:t>59%</a:t>
            </a:r>
            <a:endParaRPr lang="en-US" sz="2800" dirty="0">
              <a:solidFill>
                <a:prstClr val="black"/>
              </a:solidFill>
              <a:latin typeface="Aptos"/>
            </a:endParaRPr>
          </a:p>
        </p:txBody>
      </p:sp>
      <p:sp>
        <p:nvSpPr>
          <p:cNvPr id="20" name="Text 17"/>
          <p:cNvSpPr/>
          <p:nvPr/>
        </p:nvSpPr>
        <p:spPr>
          <a:xfrm>
            <a:off x="2542032" y="4078224"/>
            <a:ext cx="1307592" cy="320040"/>
          </a:xfrm>
          <a:prstGeom prst="rect">
            <a:avLst/>
          </a:prstGeom>
          <a:noFill/>
          <a:ln/>
        </p:spPr>
        <p:txBody>
          <a:bodyPr wrap="square" lIns="0" tIns="0" rIns="0" bIns="0" rtlCol="0" anchor="ctr">
            <a:normAutofit/>
          </a:bodyPr>
          <a:lstStyle/>
          <a:p>
            <a:pPr algn="ctr" defTabSz="914400"/>
            <a:r>
              <a:rPr lang="en-US" sz="1000" b="1" dirty="0">
                <a:solidFill>
                  <a:srgbClr val="FFFFFF"/>
                </a:solidFill>
                <a:latin typeface="Aptos"/>
              </a:rPr>
              <a:t>poor wellbeing</a:t>
            </a:r>
            <a:endParaRPr lang="en-US" sz="1000" dirty="0">
              <a:solidFill>
                <a:prstClr val="black"/>
              </a:solidFill>
              <a:latin typeface="Aptos"/>
            </a:endParaRPr>
          </a:p>
        </p:txBody>
      </p:sp>
      <p:sp>
        <p:nvSpPr>
          <p:cNvPr id="21" name="Shape 18"/>
          <p:cNvSpPr/>
          <p:nvPr/>
        </p:nvSpPr>
        <p:spPr>
          <a:xfrm>
            <a:off x="4151376" y="3364992"/>
            <a:ext cx="1600200" cy="1234440"/>
          </a:xfrm>
          <a:prstGeom prst="roundRect">
            <a:avLst>
              <a:gd name="adj" fmla="val 3704"/>
            </a:avLst>
          </a:prstGeom>
          <a:solidFill>
            <a:srgbClr val="18113D">
              <a:alpha val="92000"/>
            </a:srgbClr>
          </a:solidFill>
          <a:ln w="8467">
            <a:solidFill>
              <a:srgbClr val="6A40D8">
                <a:alpha val="40000"/>
              </a:srgbClr>
            </a:solidFill>
            <a:prstDash val="solid"/>
          </a:ln>
        </p:spPr>
        <p:txBody>
          <a:bodyPr/>
          <a:lstStyle/>
          <a:p>
            <a:pPr defTabSz="914400"/>
            <a:endParaRPr lang="en-GB" sz="1800">
              <a:solidFill>
                <a:prstClr val="black"/>
              </a:solidFill>
              <a:latin typeface="Aptos"/>
            </a:endParaRPr>
          </a:p>
        </p:txBody>
      </p:sp>
      <p:sp>
        <p:nvSpPr>
          <p:cNvPr id="22" name="Text 19"/>
          <p:cNvSpPr/>
          <p:nvPr/>
        </p:nvSpPr>
        <p:spPr>
          <a:xfrm>
            <a:off x="4315968" y="3520440"/>
            <a:ext cx="1271016" cy="420624"/>
          </a:xfrm>
          <a:prstGeom prst="rect">
            <a:avLst/>
          </a:prstGeom>
          <a:noFill/>
          <a:ln/>
        </p:spPr>
        <p:txBody>
          <a:bodyPr wrap="square" lIns="0" tIns="0" rIns="0" bIns="0" rtlCol="0" anchor="ctr"/>
          <a:lstStyle/>
          <a:p>
            <a:pPr algn="ctr" defTabSz="914400"/>
            <a:r>
              <a:rPr lang="en-US" sz="2800" b="1" dirty="0">
                <a:solidFill>
                  <a:srgbClr val="6A40D8"/>
                </a:solidFill>
                <a:latin typeface="Aptos"/>
              </a:rPr>
              <a:t>79%</a:t>
            </a:r>
            <a:endParaRPr lang="en-US" sz="2800" dirty="0">
              <a:solidFill>
                <a:prstClr val="black"/>
              </a:solidFill>
              <a:latin typeface="Aptos"/>
            </a:endParaRPr>
          </a:p>
        </p:txBody>
      </p:sp>
      <p:sp>
        <p:nvSpPr>
          <p:cNvPr id="23" name="Text 20"/>
          <p:cNvSpPr/>
          <p:nvPr/>
        </p:nvSpPr>
        <p:spPr>
          <a:xfrm>
            <a:off x="4297680" y="4078224"/>
            <a:ext cx="1307592" cy="320040"/>
          </a:xfrm>
          <a:prstGeom prst="rect">
            <a:avLst/>
          </a:prstGeom>
          <a:noFill/>
          <a:ln/>
        </p:spPr>
        <p:txBody>
          <a:bodyPr wrap="square" lIns="0" tIns="0" rIns="0" bIns="0" rtlCol="0" anchor="ctr">
            <a:normAutofit/>
          </a:bodyPr>
          <a:lstStyle/>
          <a:p>
            <a:pPr algn="ctr" defTabSz="914400"/>
            <a:r>
              <a:rPr lang="en-US" sz="1000" b="1" dirty="0">
                <a:solidFill>
                  <a:srgbClr val="FFFFFF"/>
                </a:solidFill>
                <a:latin typeface="Aptos"/>
              </a:rPr>
              <a:t>work beyond hours</a:t>
            </a:r>
            <a:endParaRPr lang="en-US" sz="1000" dirty="0">
              <a:solidFill>
                <a:prstClr val="black"/>
              </a:solidFill>
              <a:latin typeface="Aptos"/>
            </a:endParaRPr>
          </a:p>
        </p:txBody>
      </p:sp>
      <p:sp>
        <p:nvSpPr>
          <p:cNvPr id="24" name="Text 21"/>
          <p:cNvSpPr/>
          <p:nvPr/>
        </p:nvSpPr>
        <p:spPr>
          <a:xfrm>
            <a:off x="658368" y="5074920"/>
            <a:ext cx="5120640" cy="548640"/>
          </a:xfrm>
          <a:prstGeom prst="rect">
            <a:avLst/>
          </a:prstGeom>
          <a:noFill/>
          <a:ln/>
        </p:spPr>
        <p:txBody>
          <a:bodyPr wrap="square" lIns="0" tIns="0" rIns="0" bIns="0" rtlCol="0" anchor="ctr"/>
          <a:lstStyle/>
          <a:p>
            <a:pPr defTabSz="914400"/>
            <a:r>
              <a:rPr lang="en-US" sz="2200" b="1" dirty="0">
                <a:solidFill>
                  <a:schemeClr val="accent4"/>
                </a:solidFill>
                <a:latin typeface="Aptos"/>
              </a:rPr>
              <a:t>Question: is this an attractive career?</a:t>
            </a:r>
            <a:endParaRPr lang="en-US" sz="2200" dirty="0">
              <a:solidFill>
                <a:schemeClr val="accent4"/>
              </a:solidFill>
              <a:latin typeface="Aptos"/>
            </a:endParaRPr>
          </a:p>
        </p:txBody>
      </p:sp>
      <p:pic>
        <p:nvPicPr>
          <p:cNvPr id="26" name="Image 1" descr="/mnt/data/workdeck/orig/ppt/media/image9.jpg"/>
          <p:cNvPicPr>
            <a:picLocks noChangeAspect="1"/>
          </p:cNvPicPr>
          <p:nvPr/>
        </p:nvPicPr>
        <p:blipFill>
          <a:blip r:embed="rId4"/>
          <a:stretch>
            <a:fillRect/>
          </a:stretch>
        </p:blipFill>
        <p:spPr>
          <a:xfrm>
            <a:off x="11365992" y="6191409"/>
            <a:ext cx="530352" cy="528511"/>
          </a:xfrm>
          <a:prstGeom prst="rect">
            <a:avLst/>
          </a:prstGeom>
        </p:spPr>
      </p:pic>
      <p:sp>
        <p:nvSpPr>
          <p:cNvPr id="25" name="Slide Number Placeholder 0"/>
          <p:cNvSpPr>
            <a:spLocks noGrp="1"/>
          </p:cNvSpPr>
          <p:nvPr>
            <p:ph type="sldNum" sz="quarter" idx="4294967295"/>
          </p:nvPr>
        </p:nvSpPr>
        <p:spPr>
          <a:xfrm>
            <a:off x="11384280" y="6473952"/>
            <a:ext cx="320040" cy="182880"/>
          </a:xfrm>
          <a:prstGeom prst="rect">
            <a:avLst/>
          </a:prstGeom>
          <a:extLst>
            <a:ext uri="{C572A759-6A51-4108-AA02-DFA0A04FC94B}">
              <ma14:wrappingTextBoxFlag xmlns:ma14="http://schemas.microsoft.com/office/mac/drawingml/2011/main" xmlns="" val="0"/>
            </a:ext>
          </a:extLst>
        </p:spPr>
        <p:txBody>
          <a:bodyPr/>
          <a:lstStyle>
            <a:lvl1pPr>
              <a:defRPr sz="800">
                <a:solidFill>
                  <a:srgbClr val="C6B9E5"/>
                </a:solidFill>
              </a:defRPr>
            </a:lvl1pPr>
          </a:lstStyle>
          <a:p>
            <a:pPr defTabSz="914400"/>
            <a:fld id="{F7021451-1387-4CA6-816F-3879F97B5CBC}" type="slidenum">
              <a:rPr lang="en-US">
                <a:latin typeface="Aptos"/>
              </a:rPr>
              <a:pPr defTabSz="914400"/>
              <a:t>23</a:t>
            </a:fld>
            <a:endParaRPr lang="en-US">
              <a:latin typeface="Aptos"/>
            </a:endParaRPr>
          </a:p>
        </p:txBody>
      </p:sp>
      <p:sp>
        <p:nvSpPr>
          <p:cNvPr id="28" name="TextBox 27">
            <a:extLst>
              <a:ext uri="{FF2B5EF4-FFF2-40B4-BE49-F238E27FC236}">
                <a16:creationId xmlns:a16="http://schemas.microsoft.com/office/drawing/2014/main" id="{9B92FD41-AAB3-9FBD-5837-FD096C2C76F9}"/>
              </a:ext>
            </a:extLst>
          </p:cNvPr>
          <p:cNvSpPr txBox="1"/>
          <p:nvPr/>
        </p:nvSpPr>
        <p:spPr>
          <a:xfrm>
            <a:off x="477012" y="5723268"/>
            <a:ext cx="3741928" cy="984885"/>
          </a:xfrm>
          <a:prstGeom prst="rect">
            <a:avLst/>
          </a:prstGeom>
          <a:noFill/>
        </p:spPr>
        <p:txBody>
          <a:bodyPr wrap="square" rtlCol="0">
            <a:spAutoFit/>
          </a:bodyPr>
          <a:lstStyle/>
          <a:p>
            <a:pPr lvl="0"/>
            <a:r>
              <a:rPr kumimoji="0" lang="en-GB" sz="1200" b="0" i="0" u="none" strike="noStrike" kern="1200" cap="none" spc="9" normalizeH="0" baseline="0" noProof="0" dirty="0">
                <a:ln>
                  <a:noFill/>
                </a:ln>
                <a:solidFill>
                  <a:prstClr val="white"/>
                </a:solidFill>
                <a:effectLst/>
                <a:uLnTx/>
                <a:uFillTx/>
                <a:latin typeface="Aptos"/>
                <a:ea typeface="+mn-ea"/>
                <a:cs typeface="+mn-cs"/>
              </a:rPr>
              <a:t>*</a:t>
            </a:r>
            <a:r>
              <a:rPr lang="en-GB" spc="9" dirty="0">
                <a:solidFill>
                  <a:srgbClr val="FFFFFF"/>
                </a:solidFill>
                <a:latin typeface="Aptos"/>
                <a:sym typeface="Aptos"/>
              </a:rPr>
              <a:t> Ipsos Veracity Index</a:t>
            </a:r>
            <a:endParaRPr kumimoji="0" lang="en-GB" sz="1200" b="0" i="0" u="none" strike="noStrike" kern="1200" cap="none" spc="9" normalizeH="0" baseline="0" noProof="0" dirty="0">
              <a:ln>
                <a:noFill/>
              </a:ln>
              <a:solidFill>
                <a:prstClr val="white"/>
              </a:solidFill>
              <a:effectLst/>
              <a:uLnTx/>
              <a:uFillTx/>
              <a:latin typeface="Aptos"/>
              <a:ea typeface="+mn-ea"/>
              <a:cs typeface="+mn-cs"/>
            </a:endParaRPr>
          </a:p>
          <a:p>
            <a:pPr marL="0" marR="0" lvl="0" indent="0" algn="l" defTabSz="609600" rtl="0" eaLnBrk="1" fontAlgn="auto" latinLnBrk="0" hangingPunct="1">
              <a:lnSpc>
                <a:spcPct val="100000"/>
              </a:lnSpc>
              <a:spcBef>
                <a:spcPts val="1"/>
              </a:spcBef>
              <a:spcAft>
                <a:spcPts val="1"/>
              </a:spcAft>
              <a:buClrTx/>
              <a:buSzTx/>
              <a:buFontTx/>
              <a:buNone/>
              <a:tabLst/>
              <a:defRPr/>
            </a:pPr>
            <a:r>
              <a:rPr lang="en-GB" spc="9" dirty="0">
                <a:solidFill>
                  <a:prstClr val="white"/>
                </a:solidFill>
                <a:latin typeface="Aptos"/>
                <a:sym typeface="Aptos"/>
              </a:rPr>
              <a:t>**Gov consultation 2026</a:t>
            </a:r>
          </a:p>
          <a:p>
            <a:pPr marL="0" marR="0" lvl="0" indent="0" algn="l" defTabSz="609600" rtl="0" eaLnBrk="1" fontAlgn="auto" latinLnBrk="0" hangingPunct="1">
              <a:lnSpc>
                <a:spcPct val="100000"/>
              </a:lnSpc>
              <a:spcBef>
                <a:spcPts val="1"/>
              </a:spcBef>
              <a:spcAft>
                <a:spcPts val="1"/>
              </a:spcAft>
              <a:buClrTx/>
              <a:buSzTx/>
              <a:buFontTx/>
              <a:buNone/>
              <a:tabLst/>
              <a:defRPr/>
            </a:pPr>
            <a:r>
              <a:rPr kumimoji="0" lang="en-GB" sz="1200" b="0" i="0" u="none" strike="noStrike" kern="1200" cap="none" spc="9" normalizeH="0" baseline="0" noProof="0" dirty="0">
                <a:ln>
                  <a:noFill/>
                </a:ln>
                <a:solidFill>
                  <a:prstClr val="white"/>
                </a:solidFill>
                <a:effectLst/>
                <a:uLnTx/>
                <a:uFillTx/>
                <a:latin typeface="Aptos"/>
                <a:ea typeface="+mn-ea"/>
                <a:cs typeface="+mn-cs"/>
                <a:sym typeface="Aptos"/>
              </a:rPr>
              <a:t>***Gov.uk</a:t>
            </a:r>
          </a:p>
          <a:p>
            <a:pPr marL="0" marR="0" lvl="0" indent="0" algn="l" defTabSz="609600" rtl="0" eaLnBrk="1" fontAlgn="auto" latinLnBrk="0" hangingPunct="1">
              <a:lnSpc>
                <a:spcPct val="100000"/>
              </a:lnSpc>
              <a:spcBef>
                <a:spcPts val="1"/>
              </a:spcBef>
              <a:spcAft>
                <a:spcPts val="1"/>
              </a:spcAft>
              <a:buClrTx/>
              <a:buSzTx/>
              <a:buFontTx/>
              <a:buNone/>
              <a:tabLst/>
              <a:defRPr/>
            </a:pPr>
            <a:endParaRPr kumimoji="0" lang="en-GB" sz="1200" b="0" i="0" u="none" strike="noStrike" kern="1200" cap="none" spc="9" normalizeH="0" baseline="0" noProof="0" dirty="0">
              <a:ln>
                <a:noFill/>
              </a:ln>
              <a:solidFill>
                <a:prstClr val="white"/>
              </a:solidFill>
              <a:effectLst/>
              <a:uLnTx/>
              <a:uFillTx/>
              <a:latin typeface="Aptos"/>
              <a:ea typeface="+mn-ea"/>
              <a:cs typeface="+mn-cs"/>
              <a:sym typeface="Aptos"/>
            </a:endParaRPr>
          </a:p>
          <a:p>
            <a:pPr marL="0" marR="0" lvl="0" indent="0" algn="l" defTabSz="609600" rtl="0" eaLnBrk="1" fontAlgn="auto" latinLnBrk="0" hangingPunct="1">
              <a:lnSpc>
                <a:spcPct val="100000"/>
              </a:lnSpc>
              <a:spcBef>
                <a:spcPts val="1"/>
              </a:spcBef>
              <a:spcAft>
                <a:spcPts val="1"/>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30" name="Freeform 7">
            <a:extLst>
              <a:ext uri="{FF2B5EF4-FFF2-40B4-BE49-F238E27FC236}">
                <a16:creationId xmlns:a16="http://schemas.microsoft.com/office/drawing/2014/main" id="{33ED7D0A-852F-889A-30D2-D27D8FD13CD0}"/>
              </a:ext>
            </a:extLst>
          </p:cNvPr>
          <p:cNvSpPr/>
          <p:nvPr/>
        </p:nvSpPr>
        <p:spPr>
          <a:xfrm>
            <a:off x="11365992" y="225314"/>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5"/>
            <a:stretch>
              <a:fillRect r="-440090"/>
            </a:stretch>
          </a:blipFill>
        </p:spPr>
        <p:txBody>
          <a:bodyPr/>
          <a:lstStyle/>
          <a:p>
            <a:pPr defTabSz="914400">
              <a:defRPr/>
            </a:pPr>
            <a:endParaRPr lang="en-GB" sz="1800">
              <a:solidFill>
                <a:prstClr val="black"/>
              </a:solidFill>
              <a:latin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Text 0"/>
          <p:cNvSpPr/>
          <p:nvPr/>
        </p:nvSpPr>
        <p:spPr>
          <a:xfrm>
            <a:off x="566928" y="384048"/>
            <a:ext cx="3840480" cy="256032"/>
          </a:xfrm>
          <a:prstGeom prst="rect">
            <a:avLst/>
          </a:prstGeom>
          <a:noFill/>
          <a:ln/>
        </p:spPr>
        <p:txBody>
          <a:bodyPr wrap="square" lIns="0" tIns="0" rIns="0" bIns="0" rtlCol="0" anchor="ctr"/>
          <a:lstStyle/>
          <a:p>
            <a:pPr defTabSz="914400"/>
            <a:r>
              <a:rPr lang="en-US" sz="3200" b="1" kern="0" spc="240" dirty="0">
                <a:solidFill>
                  <a:srgbClr val="6A40D8"/>
                </a:solidFill>
                <a:latin typeface="Aptos"/>
              </a:rPr>
              <a:t>KYC</a:t>
            </a:r>
            <a:endParaRPr lang="en-US" sz="1000" dirty="0">
              <a:solidFill>
                <a:prstClr val="black"/>
              </a:solidFill>
              <a:latin typeface="Aptos"/>
            </a:endParaRPr>
          </a:p>
        </p:txBody>
      </p:sp>
      <p:sp>
        <p:nvSpPr>
          <p:cNvPr id="3" name="Text 1"/>
          <p:cNvSpPr/>
          <p:nvPr/>
        </p:nvSpPr>
        <p:spPr>
          <a:xfrm>
            <a:off x="566928" y="713232"/>
            <a:ext cx="5303520" cy="658368"/>
          </a:xfrm>
          <a:prstGeom prst="rect">
            <a:avLst/>
          </a:prstGeom>
          <a:noFill/>
          <a:ln/>
        </p:spPr>
        <p:txBody>
          <a:bodyPr wrap="square" lIns="0" tIns="0" rIns="0" bIns="0" rtlCol="0" anchor="ctr">
            <a:normAutofit/>
          </a:bodyPr>
          <a:lstStyle/>
          <a:p>
            <a:pPr defTabSz="914400"/>
            <a:r>
              <a:rPr lang="en-US" sz="2800" b="1" dirty="0">
                <a:solidFill>
                  <a:srgbClr val="FFFFFF"/>
                </a:solidFill>
                <a:latin typeface="Aptos"/>
              </a:rPr>
              <a:t>Onboard with confidence</a:t>
            </a:r>
            <a:endParaRPr lang="en-US" sz="2800" dirty="0">
              <a:solidFill>
                <a:prstClr val="black"/>
              </a:solidFill>
              <a:latin typeface="Aptos"/>
            </a:endParaRPr>
          </a:p>
        </p:txBody>
      </p:sp>
      <p:sp>
        <p:nvSpPr>
          <p:cNvPr id="4" name="Text 2"/>
          <p:cNvSpPr/>
          <p:nvPr/>
        </p:nvSpPr>
        <p:spPr>
          <a:xfrm>
            <a:off x="585216" y="1389888"/>
            <a:ext cx="5303520" cy="411480"/>
          </a:xfrm>
          <a:prstGeom prst="rect">
            <a:avLst/>
          </a:prstGeom>
          <a:noFill/>
          <a:ln/>
        </p:spPr>
        <p:txBody>
          <a:bodyPr wrap="square" lIns="0" tIns="0" rIns="0" bIns="0" rtlCol="0" anchor="ctr">
            <a:normAutofit/>
          </a:bodyPr>
          <a:lstStyle/>
          <a:p>
            <a:pPr defTabSz="914400"/>
            <a:r>
              <a:rPr lang="en-US" sz="1400" b="1" dirty="0">
                <a:solidFill>
                  <a:schemeClr val="accent4"/>
                </a:solidFill>
                <a:latin typeface="Aptos"/>
              </a:rPr>
              <a:t>Capture once. Offer choice. Start with the person, not just the file.</a:t>
            </a:r>
          </a:p>
        </p:txBody>
      </p:sp>
      <p:pic>
        <p:nvPicPr>
          <p:cNvPr id="5" name="Image 0" descr="/mnt/data/75ca5dec68.jpeg"/>
          <p:cNvPicPr>
            <a:picLocks noChangeAspect="1"/>
          </p:cNvPicPr>
          <p:nvPr/>
        </p:nvPicPr>
        <p:blipFill>
          <a:blip r:embed="rId3"/>
          <a:srcRect l="20248" r="20248"/>
          <a:stretch/>
        </p:blipFill>
        <p:spPr>
          <a:xfrm>
            <a:off x="6720839" y="838200"/>
            <a:ext cx="4761103" cy="5290121"/>
          </a:xfrm>
          <a:prstGeom prst="rect">
            <a:avLst/>
          </a:prstGeom>
        </p:spPr>
      </p:pic>
      <p:sp>
        <p:nvSpPr>
          <p:cNvPr id="6" name="Text 3"/>
          <p:cNvSpPr/>
          <p:nvPr/>
        </p:nvSpPr>
        <p:spPr>
          <a:xfrm>
            <a:off x="731520" y="1874520"/>
            <a:ext cx="5394960" cy="3611880"/>
          </a:xfrm>
          <a:prstGeom prst="rect">
            <a:avLst/>
          </a:prstGeom>
          <a:noFill/>
          <a:ln/>
        </p:spPr>
        <p:txBody>
          <a:bodyPr wrap="square" lIns="762" tIns="762" rIns="762" bIns="762" rtlCol="0" anchor="ctr">
            <a:normAutofit/>
          </a:bodyPr>
          <a:lstStyle/>
          <a:p>
            <a:pPr marL="177800" indent="-177800" defTabSz="914400">
              <a:buSzPct val="100000"/>
              <a:buFontTx/>
              <a:buChar char="•"/>
            </a:pPr>
            <a:r>
              <a:rPr lang="en-US" sz="1500" dirty="0">
                <a:solidFill>
                  <a:srgbClr val="FFFFFF"/>
                </a:solidFill>
                <a:latin typeface="Aptos"/>
              </a:rPr>
              <a:t>Online and mobile-first, with opening hours to 7pm</a:t>
            </a:r>
            <a:endParaRPr lang="en-US" sz="1500" dirty="0">
              <a:solidFill>
                <a:prstClr val="black"/>
              </a:solidFill>
              <a:latin typeface="Aptos"/>
            </a:endParaRPr>
          </a:p>
          <a:p>
            <a:pPr marL="177800" indent="-177800" defTabSz="914400">
              <a:buSzPct val="100000"/>
              <a:buFontTx/>
              <a:buChar char="•"/>
            </a:pPr>
            <a:r>
              <a:rPr lang="en-US" sz="1500" dirty="0">
                <a:solidFill>
                  <a:srgbClr val="FFFFFF"/>
                </a:solidFill>
                <a:latin typeface="Aptos"/>
              </a:rPr>
              <a:t>AI Anna complements customer service</a:t>
            </a:r>
            <a:endParaRPr lang="en-US" sz="1500" dirty="0">
              <a:solidFill>
                <a:prstClr val="black"/>
              </a:solidFill>
              <a:latin typeface="Aptos"/>
            </a:endParaRPr>
          </a:p>
          <a:p>
            <a:pPr marL="177800" indent="-177800" defTabSz="914400">
              <a:buSzPct val="100000"/>
              <a:buFontTx/>
              <a:buChar char="•"/>
            </a:pPr>
            <a:r>
              <a:rPr lang="en-US" sz="1500" dirty="0">
                <a:solidFill>
                  <a:srgbClr val="FFFFFF"/>
                </a:solidFill>
                <a:latin typeface="Aptos"/>
              </a:rPr>
              <a:t>ID and payment can be completed online</a:t>
            </a:r>
            <a:endParaRPr lang="en-US" sz="1500" dirty="0">
              <a:solidFill>
                <a:prstClr val="black"/>
              </a:solidFill>
              <a:latin typeface="Aptos"/>
            </a:endParaRPr>
          </a:p>
          <a:p>
            <a:pPr defTabSz="914400">
              <a:buSzPct val="100000"/>
            </a:pPr>
            <a:endParaRPr lang="en-US" sz="1500" dirty="0">
              <a:solidFill>
                <a:srgbClr val="FFFFFF"/>
              </a:solidFill>
              <a:latin typeface="Aptos"/>
            </a:endParaRPr>
          </a:p>
          <a:p>
            <a:pPr defTabSz="914400">
              <a:buSzPct val="100000"/>
            </a:pPr>
            <a:r>
              <a:rPr lang="en-US" sz="1500" b="1" dirty="0">
                <a:solidFill>
                  <a:schemeClr val="accent4"/>
                </a:solidFill>
                <a:latin typeface="Aptos"/>
              </a:rPr>
              <a:t>KEY:</a:t>
            </a:r>
          </a:p>
          <a:p>
            <a:pPr defTabSz="914400">
              <a:buSzPct val="100000"/>
            </a:pPr>
            <a:endParaRPr lang="en-US" sz="1500" b="1" dirty="0">
              <a:solidFill>
                <a:schemeClr val="accent4"/>
              </a:solidFill>
              <a:latin typeface="Aptos"/>
            </a:endParaRPr>
          </a:p>
          <a:p>
            <a:pPr marL="177800" indent="-177800" defTabSz="914400">
              <a:buSzPct val="100000"/>
              <a:buFontTx/>
              <a:buChar char="•"/>
            </a:pPr>
            <a:r>
              <a:rPr lang="en-US" sz="1500" dirty="0">
                <a:solidFill>
                  <a:srgbClr val="FFFFFF"/>
                </a:solidFill>
                <a:latin typeface="Aptos"/>
              </a:rPr>
              <a:t>Not just legal…</a:t>
            </a:r>
          </a:p>
          <a:p>
            <a:pPr marL="177800" indent="-177800" defTabSz="914400">
              <a:buSzPct val="100000"/>
              <a:buFontTx/>
              <a:buChar char="•"/>
            </a:pPr>
            <a:r>
              <a:rPr lang="en-US" sz="1500" dirty="0">
                <a:solidFill>
                  <a:srgbClr val="FFFFFF"/>
                </a:solidFill>
                <a:latin typeface="Aptos"/>
              </a:rPr>
              <a:t>Capture communication preferences, holidays, wants and needs</a:t>
            </a:r>
            <a:endParaRPr lang="en-US" sz="1500" dirty="0">
              <a:solidFill>
                <a:prstClr val="black"/>
              </a:solidFill>
              <a:latin typeface="Aptos"/>
            </a:endParaRPr>
          </a:p>
          <a:p>
            <a:pPr marL="177800" indent="-177800" defTabSz="914400">
              <a:buSzPct val="100000"/>
              <a:buFontTx/>
              <a:buChar char="•"/>
            </a:pPr>
            <a:r>
              <a:rPr lang="en-US" sz="1500" dirty="0">
                <a:solidFill>
                  <a:srgbClr val="FFFFFF"/>
                </a:solidFill>
                <a:latin typeface="Aptos"/>
              </a:rPr>
              <a:t>Pre-populate information already gathered</a:t>
            </a:r>
            <a:endParaRPr lang="en-US" sz="1500" dirty="0">
              <a:solidFill>
                <a:prstClr val="black"/>
              </a:solidFill>
              <a:latin typeface="Aptos"/>
            </a:endParaRPr>
          </a:p>
          <a:p>
            <a:pPr marL="177800" indent="-177800" defTabSz="914400">
              <a:buSzPct val="100000"/>
              <a:buFontTx/>
              <a:buChar char="•"/>
            </a:pPr>
            <a:r>
              <a:rPr lang="en-US" sz="1500" dirty="0">
                <a:solidFill>
                  <a:srgbClr val="FFFFFF"/>
                </a:solidFill>
                <a:latin typeface="Aptos"/>
              </a:rPr>
              <a:t>Save everything to the central database</a:t>
            </a:r>
            <a:endParaRPr lang="en-US" sz="1500" dirty="0">
              <a:solidFill>
                <a:prstClr val="black"/>
              </a:solidFill>
              <a:latin typeface="Aptos"/>
            </a:endParaRPr>
          </a:p>
        </p:txBody>
      </p:sp>
      <p:pic>
        <p:nvPicPr>
          <p:cNvPr id="8" name="Image 1" descr="/mnt/data/workdeck/orig/ppt/media/image9.jpg"/>
          <p:cNvPicPr>
            <a:picLocks noChangeAspect="1"/>
          </p:cNvPicPr>
          <p:nvPr/>
        </p:nvPicPr>
        <p:blipFill>
          <a:blip r:embed="rId4"/>
          <a:stretch>
            <a:fillRect/>
          </a:stretch>
        </p:blipFill>
        <p:spPr>
          <a:xfrm>
            <a:off x="11365992" y="6191409"/>
            <a:ext cx="530352" cy="528511"/>
          </a:xfrm>
          <a:prstGeom prst="rect">
            <a:avLst/>
          </a:prstGeom>
        </p:spPr>
      </p:pic>
      <p:sp>
        <p:nvSpPr>
          <p:cNvPr id="25" name="Slide Number Placeholder 0"/>
          <p:cNvSpPr>
            <a:spLocks noGrp="1"/>
          </p:cNvSpPr>
          <p:nvPr>
            <p:ph type="sldNum" sz="quarter" idx="4294967295"/>
          </p:nvPr>
        </p:nvSpPr>
        <p:spPr>
          <a:xfrm>
            <a:off x="11384280" y="6473952"/>
            <a:ext cx="320040" cy="182880"/>
          </a:xfrm>
          <a:prstGeom prst="rect">
            <a:avLst/>
          </a:prstGeom>
          <a:extLst>
            <a:ext uri="{C572A759-6A51-4108-AA02-DFA0A04FC94B}">
              <ma14:wrappingTextBoxFlag xmlns:ma14="http://schemas.microsoft.com/office/mac/drawingml/2011/main" xmlns="" val="0"/>
            </a:ext>
          </a:extLst>
        </p:spPr>
        <p:txBody>
          <a:bodyPr/>
          <a:lstStyle>
            <a:lvl1pPr>
              <a:defRPr sz="800">
                <a:solidFill>
                  <a:srgbClr val="C6B9E5"/>
                </a:solidFill>
              </a:defRPr>
            </a:lvl1pPr>
          </a:lstStyle>
          <a:p>
            <a:pPr defTabSz="914400"/>
            <a:fld id="{F7021451-1387-4CA6-816F-3879F97B5CBC}" type="slidenum">
              <a:rPr lang="en-US">
                <a:latin typeface="Aptos"/>
              </a:rPr>
              <a:pPr defTabSz="914400"/>
              <a:t>24</a:t>
            </a:fld>
            <a:endParaRPr lang="en-US">
              <a:latin typeface="Aptos"/>
            </a:endParaRPr>
          </a:p>
        </p:txBody>
      </p:sp>
      <p:sp>
        <p:nvSpPr>
          <p:cNvPr id="9" name="Freeform 7">
            <a:extLst>
              <a:ext uri="{FF2B5EF4-FFF2-40B4-BE49-F238E27FC236}">
                <a16:creationId xmlns:a16="http://schemas.microsoft.com/office/drawing/2014/main" id="{E17929EB-2770-637E-03AD-52709C4D46DF}"/>
              </a:ext>
            </a:extLst>
          </p:cNvPr>
          <p:cNvSpPr/>
          <p:nvPr/>
        </p:nvSpPr>
        <p:spPr>
          <a:xfrm>
            <a:off x="11365992" y="225314"/>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5"/>
            <a:stretch>
              <a:fillRect r="-440090"/>
            </a:stretch>
          </a:blipFill>
        </p:spPr>
        <p:txBody>
          <a:bodyPr/>
          <a:lstStyle/>
          <a:p>
            <a:pPr defTabSz="914400">
              <a:defRPr/>
            </a:pPr>
            <a:endParaRPr lang="en-GB" sz="1800">
              <a:solidFill>
                <a:prstClr val="black"/>
              </a:solidFill>
              <a:latin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Text 0"/>
          <p:cNvSpPr/>
          <p:nvPr/>
        </p:nvSpPr>
        <p:spPr>
          <a:xfrm>
            <a:off x="566928" y="384048"/>
            <a:ext cx="3840480" cy="256032"/>
          </a:xfrm>
          <a:prstGeom prst="rect">
            <a:avLst/>
          </a:prstGeom>
          <a:noFill/>
          <a:ln/>
        </p:spPr>
        <p:txBody>
          <a:bodyPr wrap="square" lIns="0" tIns="0" rIns="0" bIns="0" rtlCol="0" anchor="ctr"/>
          <a:lstStyle/>
          <a:p>
            <a:pPr defTabSz="914400"/>
            <a:r>
              <a:rPr lang="en-US" sz="3200" b="1" kern="0" spc="240" dirty="0">
                <a:solidFill>
                  <a:srgbClr val="6A40D8"/>
                </a:solidFill>
                <a:latin typeface="Aptos"/>
              </a:rPr>
              <a:t>KYP</a:t>
            </a:r>
            <a:endParaRPr lang="en-US" sz="3200" dirty="0">
              <a:solidFill>
                <a:prstClr val="black"/>
              </a:solidFill>
              <a:latin typeface="Aptos"/>
            </a:endParaRPr>
          </a:p>
        </p:txBody>
      </p:sp>
      <p:sp>
        <p:nvSpPr>
          <p:cNvPr id="3" name="Text 1"/>
          <p:cNvSpPr/>
          <p:nvPr/>
        </p:nvSpPr>
        <p:spPr>
          <a:xfrm>
            <a:off x="530352" y="1086875"/>
            <a:ext cx="5303520" cy="658368"/>
          </a:xfrm>
          <a:prstGeom prst="rect">
            <a:avLst/>
          </a:prstGeom>
          <a:noFill/>
          <a:ln/>
        </p:spPr>
        <p:txBody>
          <a:bodyPr wrap="square" lIns="0" tIns="0" rIns="0" bIns="0" rtlCol="0" anchor="ctr">
            <a:normAutofit fontScale="92500" lnSpcReduction="20000"/>
          </a:bodyPr>
          <a:lstStyle/>
          <a:p>
            <a:pPr defTabSz="914400"/>
            <a:r>
              <a:rPr lang="en-US" sz="2800" b="1" dirty="0">
                <a:solidFill>
                  <a:srgbClr val="FFFFFF"/>
                </a:solidFill>
                <a:latin typeface="Aptos"/>
              </a:rPr>
              <a:t>Know the property before work begins</a:t>
            </a:r>
            <a:endParaRPr lang="en-US" sz="2800" dirty="0">
              <a:solidFill>
                <a:prstClr val="black"/>
              </a:solidFill>
              <a:latin typeface="Aptos"/>
            </a:endParaRPr>
          </a:p>
        </p:txBody>
      </p:sp>
      <p:sp>
        <p:nvSpPr>
          <p:cNvPr id="4" name="Text 2"/>
          <p:cNvSpPr/>
          <p:nvPr/>
        </p:nvSpPr>
        <p:spPr>
          <a:xfrm>
            <a:off x="548640" y="1763531"/>
            <a:ext cx="5303520" cy="411480"/>
          </a:xfrm>
          <a:prstGeom prst="rect">
            <a:avLst/>
          </a:prstGeom>
          <a:noFill/>
          <a:ln/>
        </p:spPr>
        <p:txBody>
          <a:bodyPr wrap="square" lIns="0" tIns="0" rIns="0" bIns="0" rtlCol="0" anchor="ctr">
            <a:normAutofit/>
          </a:bodyPr>
          <a:lstStyle/>
          <a:p>
            <a:pPr defTabSz="914400"/>
            <a:r>
              <a:rPr lang="en-US" sz="1300" dirty="0">
                <a:solidFill>
                  <a:schemeClr val="accent4"/>
                </a:solidFill>
                <a:latin typeface="Aptos"/>
              </a:rPr>
              <a:t>Turn property data into early visibility and action</a:t>
            </a:r>
          </a:p>
        </p:txBody>
      </p:sp>
      <p:pic>
        <p:nvPicPr>
          <p:cNvPr id="5" name="Image 0" descr="/mnt/data/51f63c72f5.jpeg"/>
          <p:cNvPicPr>
            <a:picLocks noChangeAspect="1"/>
          </p:cNvPicPr>
          <p:nvPr/>
        </p:nvPicPr>
        <p:blipFill>
          <a:blip r:embed="rId3"/>
          <a:srcRect l="17054" r="17054"/>
          <a:stretch/>
        </p:blipFill>
        <p:spPr>
          <a:xfrm>
            <a:off x="6263640" y="812991"/>
            <a:ext cx="5251704" cy="5313489"/>
          </a:xfrm>
          <a:prstGeom prst="rect">
            <a:avLst/>
          </a:prstGeom>
        </p:spPr>
      </p:pic>
      <p:sp>
        <p:nvSpPr>
          <p:cNvPr id="6" name="Shape 3"/>
          <p:cNvSpPr/>
          <p:nvPr/>
        </p:nvSpPr>
        <p:spPr>
          <a:xfrm>
            <a:off x="676656" y="2293883"/>
            <a:ext cx="1645920" cy="1234440"/>
          </a:xfrm>
          <a:prstGeom prst="roundRect">
            <a:avLst>
              <a:gd name="adj" fmla="val 3704"/>
            </a:avLst>
          </a:prstGeom>
          <a:solidFill>
            <a:srgbClr val="18113D">
              <a:alpha val="92000"/>
            </a:srgbClr>
          </a:solidFill>
          <a:ln w="8467">
            <a:solidFill>
              <a:srgbClr val="6A40D8">
                <a:alpha val="40000"/>
              </a:srgbClr>
            </a:solidFill>
            <a:prstDash val="solid"/>
          </a:ln>
        </p:spPr>
        <p:txBody>
          <a:bodyPr/>
          <a:lstStyle/>
          <a:p>
            <a:pPr defTabSz="914400"/>
            <a:endParaRPr lang="en-GB" sz="1800">
              <a:solidFill>
                <a:prstClr val="black"/>
              </a:solidFill>
              <a:latin typeface="Aptos"/>
            </a:endParaRPr>
          </a:p>
        </p:txBody>
      </p:sp>
      <p:sp>
        <p:nvSpPr>
          <p:cNvPr id="7" name="Text 4"/>
          <p:cNvSpPr/>
          <p:nvPr/>
        </p:nvSpPr>
        <p:spPr>
          <a:xfrm>
            <a:off x="841248" y="2449331"/>
            <a:ext cx="1316736" cy="420624"/>
          </a:xfrm>
          <a:prstGeom prst="rect">
            <a:avLst/>
          </a:prstGeom>
          <a:noFill/>
          <a:ln/>
        </p:spPr>
        <p:txBody>
          <a:bodyPr wrap="square" lIns="0" tIns="0" rIns="0" bIns="0" rtlCol="0" anchor="ctr"/>
          <a:lstStyle/>
          <a:p>
            <a:pPr algn="ctr" defTabSz="914400"/>
            <a:r>
              <a:rPr lang="en-US" sz="2800" b="1" dirty="0">
                <a:solidFill>
                  <a:srgbClr val="6A40D8"/>
                </a:solidFill>
                <a:latin typeface="Aptos"/>
              </a:rPr>
              <a:t>300</a:t>
            </a:r>
            <a:endParaRPr lang="en-US" sz="2800" dirty="0">
              <a:solidFill>
                <a:prstClr val="black"/>
              </a:solidFill>
              <a:latin typeface="Aptos"/>
            </a:endParaRPr>
          </a:p>
        </p:txBody>
      </p:sp>
      <p:sp>
        <p:nvSpPr>
          <p:cNvPr id="8" name="Text 5"/>
          <p:cNvSpPr/>
          <p:nvPr/>
        </p:nvSpPr>
        <p:spPr>
          <a:xfrm>
            <a:off x="822960" y="3007115"/>
            <a:ext cx="1353312" cy="320040"/>
          </a:xfrm>
          <a:prstGeom prst="rect">
            <a:avLst/>
          </a:prstGeom>
          <a:noFill/>
          <a:ln/>
        </p:spPr>
        <p:txBody>
          <a:bodyPr wrap="square" lIns="0" tIns="0" rIns="0" bIns="0" rtlCol="0" anchor="ctr">
            <a:normAutofit/>
          </a:bodyPr>
          <a:lstStyle/>
          <a:p>
            <a:pPr algn="ctr" defTabSz="914400"/>
            <a:r>
              <a:rPr lang="en-US" sz="1000" b="1" dirty="0">
                <a:solidFill>
                  <a:srgbClr val="FFFFFF"/>
                </a:solidFill>
                <a:latin typeface="Aptos"/>
              </a:rPr>
              <a:t>data points</a:t>
            </a:r>
            <a:endParaRPr lang="en-US" sz="1000" dirty="0">
              <a:solidFill>
                <a:prstClr val="black"/>
              </a:solidFill>
              <a:latin typeface="Aptos"/>
            </a:endParaRPr>
          </a:p>
        </p:txBody>
      </p:sp>
      <p:sp>
        <p:nvSpPr>
          <p:cNvPr id="9" name="Shape 6"/>
          <p:cNvSpPr/>
          <p:nvPr/>
        </p:nvSpPr>
        <p:spPr>
          <a:xfrm>
            <a:off x="2542032" y="2293883"/>
            <a:ext cx="1645920" cy="1234440"/>
          </a:xfrm>
          <a:prstGeom prst="roundRect">
            <a:avLst>
              <a:gd name="adj" fmla="val 3704"/>
            </a:avLst>
          </a:prstGeom>
          <a:solidFill>
            <a:srgbClr val="18113D">
              <a:alpha val="92000"/>
            </a:srgbClr>
          </a:solidFill>
          <a:ln w="8467">
            <a:solidFill>
              <a:srgbClr val="F6A800">
                <a:alpha val="40000"/>
              </a:srgbClr>
            </a:solidFill>
            <a:prstDash val="solid"/>
          </a:ln>
        </p:spPr>
        <p:txBody>
          <a:bodyPr/>
          <a:lstStyle/>
          <a:p>
            <a:pPr defTabSz="914400"/>
            <a:endParaRPr lang="en-GB" sz="1800">
              <a:solidFill>
                <a:prstClr val="black"/>
              </a:solidFill>
              <a:latin typeface="Aptos"/>
            </a:endParaRPr>
          </a:p>
        </p:txBody>
      </p:sp>
      <p:sp>
        <p:nvSpPr>
          <p:cNvPr id="10" name="Text 7"/>
          <p:cNvSpPr/>
          <p:nvPr/>
        </p:nvSpPr>
        <p:spPr>
          <a:xfrm>
            <a:off x="2706624" y="2449331"/>
            <a:ext cx="1316736" cy="420624"/>
          </a:xfrm>
          <a:prstGeom prst="rect">
            <a:avLst/>
          </a:prstGeom>
          <a:noFill/>
          <a:ln/>
        </p:spPr>
        <p:txBody>
          <a:bodyPr wrap="square" lIns="0" tIns="0" rIns="0" bIns="0" rtlCol="0" anchor="ctr"/>
          <a:lstStyle/>
          <a:p>
            <a:pPr algn="ctr" defTabSz="914400"/>
            <a:r>
              <a:rPr lang="en-US" sz="2800" b="1" dirty="0">
                <a:solidFill>
                  <a:srgbClr val="F6A800"/>
                </a:solidFill>
                <a:latin typeface="Aptos"/>
              </a:rPr>
              <a:t>1</a:t>
            </a:r>
            <a:endParaRPr lang="en-US" sz="2800" dirty="0">
              <a:solidFill>
                <a:prstClr val="black"/>
              </a:solidFill>
              <a:latin typeface="Aptos"/>
            </a:endParaRPr>
          </a:p>
        </p:txBody>
      </p:sp>
      <p:sp>
        <p:nvSpPr>
          <p:cNvPr id="11" name="Text 8"/>
          <p:cNvSpPr/>
          <p:nvPr/>
        </p:nvSpPr>
        <p:spPr>
          <a:xfrm>
            <a:off x="2688336" y="3007115"/>
            <a:ext cx="1353312" cy="320040"/>
          </a:xfrm>
          <a:prstGeom prst="rect">
            <a:avLst/>
          </a:prstGeom>
          <a:noFill/>
          <a:ln/>
        </p:spPr>
        <p:txBody>
          <a:bodyPr wrap="square" lIns="0" tIns="0" rIns="0" bIns="0" rtlCol="0" anchor="ctr">
            <a:normAutofit/>
          </a:bodyPr>
          <a:lstStyle/>
          <a:p>
            <a:pPr algn="ctr" defTabSz="914400"/>
            <a:r>
              <a:rPr lang="en-US" sz="1000" b="1" dirty="0">
                <a:solidFill>
                  <a:srgbClr val="FFFFFF"/>
                </a:solidFill>
                <a:latin typeface="Aptos"/>
              </a:rPr>
              <a:t>complexity score</a:t>
            </a:r>
            <a:endParaRPr lang="en-US" sz="1000" dirty="0">
              <a:solidFill>
                <a:prstClr val="black"/>
              </a:solidFill>
              <a:latin typeface="Aptos"/>
            </a:endParaRPr>
          </a:p>
        </p:txBody>
      </p:sp>
      <p:sp>
        <p:nvSpPr>
          <p:cNvPr id="12" name="Shape 9"/>
          <p:cNvSpPr/>
          <p:nvPr/>
        </p:nvSpPr>
        <p:spPr>
          <a:xfrm>
            <a:off x="4407408" y="2293883"/>
            <a:ext cx="1645920" cy="1234440"/>
          </a:xfrm>
          <a:prstGeom prst="roundRect">
            <a:avLst>
              <a:gd name="adj" fmla="val 3704"/>
            </a:avLst>
          </a:prstGeom>
          <a:solidFill>
            <a:srgbClr val="18113D">
              <a:alpha val="92000"/>
            </a:srgbClr>
          </a:solidFill>
          <a:ln w="8467">
            <a:solidFill>
              <a:srgbClr val="D85A20">
                <a:alpha val="40000"/>
              </a:srgbClr>
            </a:solidFill>
            <a:prstDash val="solid"/>
          </a:ln>
        </p:spPr>
        <p:txBody>
          <a:bodyPr/>
          <a:lstStyle/>
          <a:p>
            <a:pPr defTabSz="914400"/>
            <a:endParaRPr lang="en-GB" sz="1800">
              <a:solidFill>
                <a:prstClr val="black"/>
              </a:solidFill>
              <a:latin typeface="Aptos"/>
            </a:endParaRPr>
          </a:p>
        </p:txBody>
      </p:sp>
      <p:sp>
        <p:nvSpPr>
          <p:cNvPr id="13" name="Text 10"/>
          <p:cNvSpPr/>
          <p:nvPr/>
        </p:nvSpPr>
        <p:spPr>
          <a:xfrm>
            <a:off x="4572000" y="2449331"/>
            <a:ext cx="1316736" cy="420624"/>
          </a:xfrm>
          <a:prstGeom prst="rect">
            <a:avLst/>
          </a:prstGeom>
          <a:noFill/>
          <a:ln/>
        </p:spPr>
        <p:txBody>
          <a:bodyPr wrap="square" lIns="0" tIns="0" rIns="0" bIns="0" rtlCol="0" anchor="ctr"/>
          <a:lstStyle/>
          <a:p>
            <a:pPr algn="ctr" defTabSz="914400"/>
            <a:r>
              <a:rPr lang="en-US" sz="2800" b="1" dirty="0">
                <a:solidFill>
                  <a:srgbClr val="D85A20"/>
                </a:solidFill>
                <a:latin typeface="Aptos"/>
              </a:rPr>
              <a:t>EARLY</a:t>
            </a:r>
            <a:endParaRPr lang="en-US" sz="2800" dirty="0">
              <a:solidFill>
                <a:prstClr val="black"/>
              </a:solidFill>
              <a:latin typeface="Aptos"/>
            </a:endParaRPr>
          </a:p>
        </p:txBody>
      </p:sp>
      <p:sp>
        <p:nvSpPr>
          <p:cNvPr id="14" name="Text 11"/>
          <p:cNvSpPr/>
          <p:nvPr/>
        </p:nvSpPr>
        <p:spPr>
          <a:xfrm>
            <a:off x="4553712" y="3007115"/>
            <a:ext cx="1353312" cy="320040"/>
          </a:xfrm>
          <a:prstGeom prst="rect">
            <a:avLst/>
          </a:prstGeom>
          <a:noFill/>
          <a:ln/>
        </p:spPr>
        <p:txBody>
          <a:bodyPr wrap="square" lIns="0" tIns="0" rIns="0" bIns="0" rtlCol="0" anchor="ctr">
            <a:normAutofit/>
          </a:bodyPr>
          <a:lstStyle/>
          <a:p>
            <a:pPr algn="ctr" defTabSz="914400"/>
            <a:r>
              <a:rPr lang="en-US" sz="1000" b="1" dirty="0">
                <a:solidFill>
                  <a:srgbClr val="FFFFFF"/>
                </a:solidFill>
                <a:latin typeface="Aptos"/>
              </a:rPr>
              <a:t>document actions</a:t>
            </a:r>
            <a:endParaRPr lang="en-US" sz="1000" dirty="0">
              <a:solidFill>
                <a:prstClr val="black"/>
              </a:solidFill>
              <a:latin typeface="Aptos"/>
            </a:endParaRPr>
          </a:p>
        </p:txBody>
      </p:sp>
      <p:sp>
        <p:nvSpPr>
          <p:cNvPr id="15" name="Text 12"/>
          <p:cNvSpPr/>
          <p:nvPr/>
        </p:nvSpPr>
        <p:spPr>
          <a:xfrm>
            <a:off x="822960" y="3520440"/>
            <a:ext cx="5074920" cy="2011680"/>
          </a:xfrm>
          <a:prstGeom prst="rect">
            <a:avLst/>
          </a:prstGeom>
          <a:noFill/>
          <a:ln/>
        </p:spPr>
        <p:txBody>
          <a:bodyPr wrap="square" lIns="762" tIns="762" rIns="762" bIns="762" rtlCol="0" anchor="ctr">
            <a:normAutofit/>
          </a:bodyPr>
          <a:lstStyle/>
          <a:p>
            <a:pPr marL="177800" indent="-177800" defTabSz="914400">
              <a:buSzPct val="100000"/>
              <a:buFontTx/>
              <a:buChar char="•"/>
            </a:pPr>
            <a:r>
              <a:rPr lang="en-US" sz="1500" dirty="0">
                <a:solidFill>
                  <a:srgbClr val="FFFFFF"/>
                </a:solidFill>
                <a:latin typeface="Aptos"/>
              </a:rPr>
              <a:t>Planning and road adoption</a:t>
            </a:r>
            <a:endParaRPr lang="en-US" sz="1500" dirty="0">
              <a:solidFill>
                <a:prstClr val="black"/>
              </a:solidFill>
              <a:latin typeface="Aptos"/>
            </a:endParaRPr>
          </a:p>
          <a:p>
            <a:pPr marL="177800" indent="-177800" defTabSz="914400">
              <a:buSzPct val="100000"/>
              <a:buFontTx/>
              <a:buChar char="•"/>
            </a:pPr>
            <a:r>
              <a:rPr lang="en-US" sz="1500" dirty="0">
                <a:solidFill>
                  <a:srgbClr val="FFFFFF"/>
                </a:solidFill>
                <a:latin typeface="Aptos"/>
              </a:rPr>
              <a:t>Listed building indicators</a:t>
            </a:r>
            <a:endParaRPr lang="en-US" sz="1500" dirty="0">
              <a:solidFill>
                <a:prstClr val="black"/>
              </a:solidFill>
              <a:latin typeface="Aptos"/>
            </a:endParaRPr>
          </a:p>
          <a:p>
            <a:pPr marL="177800" indent="-177800" defTabSz="914400">
              <a:buSzPct val="100000"/>
              <a:buFontTx/>
              <a:buChar char="•"/>
            </a:pPr>
            <a:r>
              <a:rPr lang="en-US" sz="1500" dirty="0">
                <a:solidFill>
                  <a:srgbClr val="FFFFFF"/>
                </a:solidFill>
                <a:latin typeface="Aptos"/>
              </a:rPr>
              <a:t>Property sale history</a:t>
            </a:r>
            <a:endParaRPr lang="en-US" sz="1500" dirty="0">
              <a:solidFill>
                <a:prstClr val="black"/>
              </a:solidFill>
              <a:latin typeface="Aptos"/>
            </a:endParaRPr>
          </a:p>
          <a:p>
            <a:pPr marL="177800" indent="-177800" defTabSz="914400">
              <a:buSzPct val="100000"/>
              <a:buFontTx/>
              <a:buChar char="•"/>
            </a:pPr>
            <a:r>
              <a:rPr lang="en-US" sz="1500" dirty="0">
                <a:solidFill>
                  <a:srgbClr val="FFFFFF"/>
                </a:solidFill>
                <a:latin typeface="Aptos"/>
              </a:rPr>
              <a:t>Cross-referenced risk and complexity</a:t>
            </a:r>
            <a:endParaRPr lang="en-US" sz="1500" dirty="0">
              <a:solidFill>
                <a:prstClr val="black"/>
              </a:solidFill>
              <a:latin typeface="Aptos"/>
            </a:endParaRPr>
          </a:p>
          <a:p>
            <a:pPr marL="177800" indent="-177800" defTabSz="914400">
              <a:buSzPct val="100000"/>
              <a:buFontTx/>
              <a:buChar char="•"/>
            </a:pPr>
            <a:r>
              <a:rPr lang="en-US" sz="1500" dirty="0">
                <a:solidFill>
                  <a:srgbClr val="FFFFFF"/>
                </a:solidFill>
                <a:latin typeface="Aptos"/>
              </a:rPr>
              <a:t>Actions to chase missing documents</a:t>
            </a:r>
            <a:endParaRPr lang="en-US" sz="1500" dirty="0">
              <a:solidFill>
                <a:prstClr val="black"/>
              </a:solidFill>
              <a:latin typeface="Aptos"/>
            </a:endParaRPr>
          </a:p>
        </p:txBody>
      </p:sp>
      <p:pic>
        <p:nvPicPr>
          <p:cNvPr id="17" name="Image 1" descr="/mnt/data/workdeck/orig/ppt/media/image9.jpg"/>
          <p:cNvPicPr>
            <a:picLocks noChangeAspect="1"/>
          </p:cNvPicPr>
          <p:nvPr/>
        </p:nvPicPr>
        <p:blipFill>
          <a:blip r:embed="rId4"/>
          <a:stretch>
            <a:fillRect/>
          </a:stretch>
        </p:blipFill>
        <p:spPr>
          <a:xfrm>
            <a:off x="11365992" y="6191409"/>
            <a:ext cx="530352" cy="528511"/>
          </a:xfrm>
          <a:prstGeom prst="rect">
            <a:avLst/>
          </a:prstGeom>
        </p:spPr>
      </p:pic>
      <p:sp>
        <p:nvSpPr>
          <p:cNvPr id="25" name="Slide Number Placeholder 0"/>
          <p:cNvSpPr>
            <a:spLocks noGrp="1"/>
          </p:cNvSpPr>
          <p:nvPr>
            <p:ph type="sldNum" sz="quarter" idx="4294967295"/>
          </p:nvPr>
        </p:nvSpPr>
        <p:spPr>
          <a:xfrm>
            <a:off x="11384280" y="6473952"/>
            <a:ext cx="320040" cy="182880"/>
          </a:xfrm>
          <a:prstGeom prst="rect">
            <a:avLst/>
          </a:prstGeom>
          <a:extLst>
            <a:ext uri="{C572A759-6A51-4108-AA02-DFA0A04FC94B}">
              <ma14:wrappingTextBoxFlag xmlns:ma14="http://schemas.microsoft.com/office/mac/drawingml/2011/main" xmlns="" val="0"/>
            </a:ext>
          </a:extLst>
        </p:spPr>
        <p:txBody>
          <a:bodyPr/>
          <a:lstStyle>
            <a:lvl1pPr>
              <a:defRPr sz="800">
                <a:solidFill>
                  <a:srgbClr val="C6B9E5"/>
                </a:solidFill>
              </a:defRPr>
            </a:lvl1pPr>
          </a:lstStyle>
          <a:p>
            <a:pPr defTabSz="914400"/>
            <a:fld id="{F7021451-1387-4CA6-816F-3879F97B5CBC}" type="slidenum">
              <a:rPr lang="en-US">
                <a:latin typeface="Aptos"/>
              </a:rPr>
              <a:pPr defTabSz="914400"/>
              <a:t>25</a:t>
            </a:fld>
            <a:endParaRPr lang="en-US">
              <a:latin typeface="Aptos"/>
            </a:endParaRPr>
          </a:p>
        </p:txBody>
      </p:sp>
      <p:sp>
        <p:nvSpPr>
          <p:cNvPr id="18" name="Freeform 7">
            <a:extLst>
              <a:ext uri="{FF2B5EF4-FFF2-40B4-BE49-F238E27FC236}">
                <a16:creationId xmlns:a16="http://schemas.microsoft.com/office/drawing/2014/main" id="{EB895C52-7BC9-D17C-058D-EC16E738DDAD}"/>
              </a:ext>
            </a:extLst>
          </p:cNvPr>
          <p:cNvSpPr/>
          <p:nvPr/>
        </p:nvSpPr>
        <p:spPr>
          <a:xfrm>
            <a:off x="11365992" y="225314"/>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5"/>
            <a:stretch>
              <a:fillRect r="-440090"/>
            </a:stretch>
          </a:blipFill>
        </p:spPr>
        <p:txBody>
          <a:bodyPr/>
          <a:lstStyle/>
          <a:p>
            <a:pPr defTabSz="914400">
              <a:defRPr/>
            </a:pPr>
            <a:endParaRPr lang="en-GB" sz="1800">
              <a:solidFill>
                <a:prstClr val="black"/>
              </a:solidFill>
              <a:latin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Text 0"/>
          <p:cNvSpPr/>
          <p:nvPr/>
        </p:nvSpPr>
        <p:spPr>
          <a:xfrm>
            <a:off x="566928" y="384048"/>
            <a:ext cx="3840480" cy="256032"/>
          </a:xfrm>
          <a:prstGeom prst="rect">
            <a:avLst/>
          </a:prstGeom>
          <a:noFill/>
          <a:ln/>
        </p:spPr>
        <p:txBody>
          <a:bodyPr wrap="square" lIns="0" tIns="0" rIns="0" bIns="0" rtlCol="0" anchor="ctr"/>
          <a:lstStyle/>
          <a:p>
            <a:pPr defTabSz="914400"/>
            <a:r>
              <a:rPr lang="en-US" sz="3200" b="1" kern="0" spc="240" dirty="0">
                <a:solidFill>
                  <a:srgbClr val="6A40D8"/>
                </a:solidFill>
                <a:latin typeface="Aptos"/>
              </a:rPr>
              <a:t>THE HANDOVER</a:t>
            </a:r>
            <a:endParaRPr lang="en-US" sz="3200" dirty="0">
              <a:solidFill>
                <a:prstClr val="black"/>
              </a:solidFill>
              <a:latin typeface="Aptos"/>
            </a:endParaRPr>
          </a:p>
        </p:txBody>
      </p:sp>
      <p:sp>
        <p:nvSpPr>
          <p:cNvPr id="3" name="Text 1"/>
          <p:cNvSpPr/>
          <p:nvPr/>
        </p:nvSpPr>
        <p:spPr>
          <a:xfrm>
            <a:off x="566928" y="1042416"/>
            <a:ext cx="5303520" cy="658368"/>
          </a:xfrm>
          <a:prstGeom prst="rect">
            <a:avLst/>
          </a:prstGeom>
          <a:noFill/>
          <a:ln/>
        </p:spPr>
        <p:txBody>
          <a:bodyPr wrap="square" lIns="0" tIns="0" rIns="0" bIns="0" rtlCol="0" anchor="ctr">
            <a:normAutofit fontScale="92500" lnSpcReduction="20000"/>
          </a:bodyPr>
          <a:lstStyle/>
          <a:p>
            <a:pPr defTabSz="914400"/>
            <a:r>
              <a:rPr lang="en-US" sz="2800" b="1" dirty="0">
                <a:solidFill>
                  <a:srgbClr val="FFFFFF"/>
                </a:solidFill>
                <a:latin typeface="Aptos"/>
              </a:rPr>
              <a:t>Brief the lawyer. Reassure the client.</a:t>
            </a:r>
            <a:endParaRPr lang="en-US" sz="2800" dirty="0">
              <a:solidFill>
                <a:prstClr val="black"/>
              </a:solidFill>
              <a:latin typeface="Aptos"/>
            </a:endParaRPr>
          </a:p>
        </p:txBody>
      </p:sp>
      <p:sp>
        <p:nvSpPr>
          <p:cNvPr id="4" name="Text 2"/>
          <p:cNvSpPr/>
          <p:nvPr/>
        </p:nvSpPr>
        <p:spPr>
          <a:xfrm>
            <a:off x="585216" y="1719072"/>
            <a:ext cx="5303520" cy="411480"/>
          </a:xfrm>
          <a:prstGeom prst="rect">
            <a:avLst/>
          </a:prstGeom>
          <a:noFill/>
          <a:ln/>
        </p:spPr>
        <p:txBody>
          <a:bodyPr wrap="square" lIns="0" tIns="0" rIns="0" bIns="0" rtlCol="0" anchor="ctr">
            <a:normAutofit/>
          </a:bodyPr>
          <a:lstStyle/>
          <a:p>
            <a:pPr defTabSz="914400"/>
            <a:r>
              <a:rPr lang="en-US" sz="1300" b="1" dirty="0">
                <a:solidFill>
                  <a:schemeClr val="accent4"/>
                </a:solidFill>
                <a:latin typeface="Aptos"/>
              </a:rPr>
              <a:t>The quality of the first meeting is designed before it starts.</a:t>
            </a:r>
          </a:p>
        </p:txBody>
      </p:sp>
      <p:pic>
        <p:nvPicPr>
          <p:cNvPr id="5" name="Image 0" descr="/mnt/data/f0ba67ab40.jpeg"/>
          <p:cNvPicPr>
            <a:picLocks noChangeAspect="1"/>
          </p:cNvPicPr>
          <p:nvPr/>
        </p:nvPicPr>
        <p:blipFill>
          <a:blip r:embed="rId3"/>
          <a:srcRect l="18627" r="18627"/>
          <a:stretch/>
        </p:blipFill>
        <p:spPr>
          <a:xfrm>
            <a:off x="6537960" y="787400"/>
            <a:ext cx="4999198" cy="5311648"/>
          </a:xfrm>
          <a:prstGeom prst="rect">
            <a:avLst/>
          </a:prstGeom>
        </p:spPr>
      </p:pic>
      <p:sp>
        <p:nvSpPr>
          <p:cNvPr id="6" name="Text 3"/>
          <p:cNvSpPr/>
          <p:nvPr/>
        </p:nvSpPr>
        <p:spPr>
          <a:xfrm>
            <a:off x="749808" y="1965960"/>
            <a:ext cx="5257800" cy="2606040"/>
          </a:xfrm>
          <a:prstGeom prst="rect">
            <a:avLst/>
          </a:prstGeom>
          <a:noFill/>
          <a:ln/>
        </p:spPr>
        <p:txBody>
          <a:bodyPr wrap="square" lIns="762" tIns="762" rIns="762" bIns="762" rtlCol="0" anchor="ctr">
            <a:normAutofit/>
          </a:bodyPr>
          <a:lstStyle/>
          <a:p>
            <a:pPr marL="177800" indent="-177800" defTabSz="914400">
              <a:buSzPct val="100000"/>
              <a:buFontTx/>
              <a:buChar char="•"/>
            </a:pPr>
            <a:r>
              <a:rPr lang="en-US" sz="1700" dirty="0">
                <a:solidFill>
                  <a:srgbClr val="FFFFFF"/>
                </a:solidFill>
                <a:latin typeface="Aptos"/>
              </a:rPr>
              <a:t>KYC, KYP, ID and proof of funds prepared first</a:t>
            </a:r>
            <a:endParaRPr lang="en-US" sz="1700" dirty="0">
              <a:solidFill>
                <a:prstClr val="black"/>
              </a:solidFill>
              <a:latin typeface="Aptos"/>
            </a:endParaRPr>
          </a:p>
          <a:p>
            <a:pPr marL="177800" indent="-177800" defTabSz="914400">
              <a:buSzPct val="100000"/>
              <a:buFontTx/>
              <a:buChar char="•"/>
            </a:pPr>
            <a:r>
              <a:rPr lang="en-US" sz="1700" dirty="0">
                <a:solidFill>
                  <a:srgbClr val="FFFFFF"/>
                </a:solidFill>
                <a:latin typeface="Aptos"/>
              </a:rPr>
              <a:t>Online meeting link sent automatically</a:t>
            </a:r>
            <a:endParaRPr lang="en-US" sz="1700" dirty="0">
              <a:solidFill>
                <a:prstClr val="black"/>
              </a:solidFill>
              <a:latin typeface="Aptos"/>
            </a:endParaRPr>
          </a:p>
          <a:p>
            <a:pPr marL="177800" indent="-177800" defTabSz="914400">
              <a:buSzPct val="100000"/>
              <a:buFontTx/>
              <a:buChar char="•"/>
            </a:pPr>
            <a:r>
              <a:rPr lang="en-US" sz="1700" dirty="0">
                <a:solidFill>
                  <a:srgbClr val="FFFFFF"/>
                </a:solidFill>
                <a:latin typeface="Aptos"/>
              </a:rPr>
              <a:t>Dedicated Lawyer diaries accessible online</a:t>
            </a:r>
            <a:endParaRPr lang="en-US" sz="1700" dirty="0">
              <a:solidFill>
                <a:prstClr val="black"/>
              </a:solidFill>
              <a:latin typeface="Aptos"/>
            </a:endParaRPr>
          </a:p>
          <a:p>
            <a:pPr marL="177800" indent="-177800" defTabSz="914400">
              <a:buSzPct val="100000"/>
              <a:buFontTx/>
              <a:buChar char="•"/>
            </a:pPr>
            <a:r>
              <a:rPr lang="en-US" sz="1700" dirty="0">
                <a:solidFill>
                  <a:srgbClr val="FFFFFF"/>
                </a:solidFill>
                <a:latin typeface="Aptos"/>
              </a:rPr>
              <a:t>Briefing document structures the conversation</a:t>
            </a:r>
            <a:endParaRPr lang="en-US" sz="1700" dirty="0">
              <a:solidFill>
                <a:prstClr val="black"/>
              </a:solidFill>
              <a:latin typeface="Aptos"/>
            </a:endParaRPr>
          </a:p>
        </p:txBody>
      </p:sp>
      <p:sp>
        <p:nvSpPr>
          <p:cNvPr id="7" name="Shape 4"/>
          <p:cNvSpPr/>
          <p:nvPr/>
        </p:nvSpPr>
        <p:spPr>
          <a:xfrm>
            <a:off x="749808" y="4864608"/>
            <a:ext cx="5212080" cy="685800"/>
          </a:xfrm>
          <a:prstGeom prst="roundRect">
            <a:avLst/>
          </a:prstGeom>
          <a:solidFill>
            <a:srgbClr val="6A40D8"/>
          </a:solidFill>
          <a:ln w="8467">
            <a:solidFill>
              <a:srgbClr val="333333">
                <a:alpha val="0"/>
              </a:srgbClr>
            </a:solidFill>
            <a:prstDash val="solid"/>
          </a:ln>
        </p:spPr>
        <p:txBody>
          <a:bodyPr/>
          <a:lstStyle/>
          <a:p>
            <a:pPr defTabSz="914400"/>
            <a:endParaRPr lang="en-GB" sz="1800">
              <a:solidFill>
                <a:prstClr val="black"/>
              </a:solidFill>
              <a:latin typeface="Aptos"/>
            </a:endParaRPr>
          </a:p>
        </p:txBody>
      </p:sp>
      <p:sp>
        <p:nvSpPr>
          <p:cNvPr id="8" name="Text 5"/>
          <p:cNvSpPr/>
          <p:nvPr/>
        </p:nvSpPr>
        <p:spPr>
          <a:xfrm>
            <a:off x="960120" y="5056632"/>
            <a:ext cx="4791456" cy="228600"/>
          </a:xfrm>
          <a:prstGeom prst="rect">
            <a:avLst/>
          </a:prstGeom>
          <a:noFill/>
          <a:ln/>
        </p:spPr>
        <p:txBody>
          <a:bodyPr wrap="square" lIns="0" tIns="0" rIns="0" bIns="0" rtlCol="0" anchor="ctr"/>
          <a:lstStyle/>
          <a:p>
            <a:pPr algn="ctr" defTabSz="914400"/>
            <a:r>
              <a:rPr lang="en-US" sz="1400" b="1" dirty="0">
                <a:solidFill>
                  <a:schemeClr val="accent4"/>
                </a:solidFill>
                <a:latin typeface="Aptos"/>
              </a:rPr>
              <a:t>Prepared client  +  prepared lawyer  =  confident start</a:t>
            </a:r>
            <a:endParaRPr lang="en-US" sz="1400" dirty="0">
              <a:solidFill>
                <a:schemeClr val="accent4"/>
              </a:solidFill>
              <a:latin typeface="Aptos"/>
            </a:endParaRPr>
          </a:p>
        </p:txBody>
      </p:sp>
      <p:pic>
        <p:nvPicPr>
          <p:cNvPr id="10" name="Image 1" descr="/mnt/data/workdeck/orig/ppt/media/image9.jpg"/>
          <p:cNvPicPr>
            <a:picLocks noChangeAspect="1"/>
          </p:cNvPicPr>
          <p:nvPr/>
        </p:nvPicPr>
        <p:blipFill>
          <a:blip r:embed="rId4"/>
          <a:stretch>
            <a:fillRect/>
          </a:stretch>
        </p:blipFill>
        <p:spPr>
          <a:xfrm>
            <a:off x="11365992" y="6191409"/>
            <a:ext cx="530352" cy="528511"/>
          </a:xfrm>
          <a:prstGeom prst="rect">
            <a:avLst/>
          </a:prstGeom>
        </p:spPr>
      </p:pic>
      <p:sp>
        <p:nvSpPr>
          <p:cNvPr id="25" name="Slide Number Placeholder 0"/>
          <p:cNvSpPr>
            <a:spLocks noGrp="1"/>
          </p:cNvSpPr>
          <p:nvPr>
            <p:ph type="sldNum" sz="quarter" idx="4294967295"/>
          </p:nvPr>
        </p:nvSpPr>
        <p:spPr>
          <a:xfrm>
            <a:off x="11384280" y="6473952"/>
            <a:ext cx="320040" cy="182880"/>
          </a:xfrm>
          <a:prstGeom prst="rect">
            <a:avLst/>
          </a:prstGeom>
          <a:extLst>
            <a:ext uri="{C572A759-6A51-4108-AA02-DFA0A04FC94B}">
              <ma14:wrappingTextBoxFlag xmlns:ma14="http://schemas.microsoft.com/office/mac/drawingml/2011/main" xmlns="" val="0"/>
            </a:ext>
          </a:extLst>
        </p:spPr>
        <p:txBody>
          <a:bodyPr/>
          <a:lstStyle>
            <a:lvl1pPr>
              <a:defRPr sz="800">
                <a:solidFill>
                  <a:srgbClr val="C6B9E5"/>
                </a:solidFill>
              </a:defRPr>
            </a:lvl1pPr>
          </a:lstStyle>
          <a:p>
            <a:pPr defTabSz="914400"/>
            <a:fld id="{F7021451-1387-4CA6-816F-3879F97B5CBC}" type="slidenum">
              <a:rPr lang="en-US">
                <a:latin typeface="Aptos"/>
              </a:rPr>
              <a:pPr defTabSz="914400"/>
              <a:t>26</a:t>
            </a:fld>
            <a:endParaRPr lang="en-US">
              <a:latin typeface="Aptos"/>
            </a:endParaRPr>
          </a:p>
        </p:txBody>
      </p:sp>
      <p:sp>
        <p:nvSpPr>
          <p:cNvPr id="11" name="Freeform 7">
            <a:extLst>
              <a:ext uri="{FF2B5EF4-FFF2-40B4-BE49-F238E27FC236}">
                <a16:creationId xmlns:a16="http://schemas.microsoft.com/office/drawing/2014/main" id="{609251BC-D55C-B690-2400-70C5467BDD95}"/>
              </a:ext>
            </a:extLst>
          </p:cNvPr>
          <p:cNvSpPr/>
          <p:nvPr/>
        </p:nvSpPr>
        <p:spPr>
          <a:xfrm>
            <a:off x="11365992" y="225314"/>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5"/>
            <a:stretch>
              <a:fillRect r="-440090"/>
            </a:stretch>
          </a:blipFill>
        </p:spPr>
        <p:txBody>
          <a:bodyPr/>
          <a:lstStyle/>
          <a:p>
            <a:pPr defTabSz="914400">
              <a:defRPr/>
            </a:pPr>
            <a:endParaRPr lang="en-GB" sz="1800">
              <a:solidFill>
                <a:prstClr val="black"/>
              </a:solidFill>
              <a:latin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Text 0"/>
          <p:cNvSpPr/>
          <p:nvPr/>
        </p:nvSpPr>
        <p:spPr>
          <a:xfrm>
            <a:off x="566928" y="384048"/>
            <a:ext cx="3840480" cy="256032"/>
          </a:xfrm>
          <a:prstGeom prst="rect">
            <a:avLst/>
          </a:prstGeom>
          <a:noFill/>
          <a:ln/>
        </p:spPr>
        <p:txBody>
          <a:bodyPr wrap="square" lIns="0" tIns="0" rIns="0" bIns="0" rtlCol="0" anchor="ctr"/>
          <a:lstStyle/>
          <a:p>
            <a:pPr defTabSz="914400"/>
            <a:r>
              <a:rPr lang="en-US" sz="4800" b="1" kern="0" spc="240" dirty="0">
                <a:solidFill>
                  <a:srgbClr val="6A40D8"/>
                </a:solidFill>
                <a:latin typeface="Aptos"/>
              </a:rPr>
              <a:t>THE PAYOFF</a:t>
            </a:r>
            <a:endParaRPr lang="en-US" sz="4800" dirty="0">
              <a:solidFill>
                <a:prstClr val="black"/>
              </a:solidFill>
              <a:latin typeface="Aptos"/>
            </a:endParaRPr>
          </a:p>
        </p:txBody>
      </p:sp>
      <p:sp>
        <p:nvSpPr>
          <p:cNvPr id="3" name="Text 1"/>
          <p:cNvSpPr/>
          <p:nvPr/>
        </p:nvSpPr>
        <p:spPr>
          <a:xfrm>
            <a:off x="544263" y="849532"/>
            <a:ext cx="5303520" cy="658368"/>
          </a:xfrm>
          <a:prstGeom prst="rect">
            <a:avLst/>
          </a:prstGeom>
          <a:noFill/>
          <a:ln/>
        </p:spPr>
        <p:txBody>
          <a:bodyPr wrap="square" lIns="0" tIns="0" rIns="0" bIns="0" rtlCol="0" anchor="ctr">
            <a:normAutofit/>
          </a:bodyPr>
          <a:lstStyle/>
          <a:p>
            <a:pPr defTabSz="914400"/>
            <a:r>
              <a:rPr lang="en-US" sz="2800" b="1" dirty="0">
                <a:solidFill>
                  <a:srgbClr val="FFFFFF"/>
                </a:solidFill>
                <a:latin typeface="Aptos"/>
              </a:rPr>
              <a:t>Set every file up to succeed</a:t>
            </a:r>
            <a:endParaRPr lang="en-US" sz="2800" dirty="0">
              <a:solidFill>
                <a:prstClr val="black"/>
              </a:solidFill>
              <a:latin typeface="Aptos"/>
            </a:endParaRPr>
          </a:p>
        </p:txBody>
      </p:sp>
      <p:sp>
        <p:nvSpPr>
          <p:cNvPr id="4" name="Text 2"/>
          <p:cNvSpPr/>
          <p:nvPr/>
        </p:nvSpPr>
        <p:spPr>
          <a:xfrm>
            <a:off x="566928" y="1465775"/>
            <a:ext cx="5303520" cy="411480"/>
          </a:xfrm>
          <a:prstGeom prst="rect">
            <a:avLst/>
          </a:prstGeom>
          <a:noFill/>
          <a:ln/>
        </p:spPr>
        <p:txBody>
          <a:bodyPr wrap="square" lIns="0" tIns="0" rIns="0" bIns="0" rtlCol="0" anchor="ctr">
            <a:normAutofit/>
          </a:bodyPr>
          <a:lstStyle/>
          <a:p>
            <a:pPr defTabSz="914400"/>
            <a:r>
              <a:rPr lang="en-US" sz="1300" b="1" dirty="0">
                <a:solidFill>
                  <a:srgbClr val="FFC000"/>
                </a:solidFill>
                <a:latin typeface="Aptos"/>
              </a:rPr>
              <a:t>A better first impression reduces friction later</a:t>
            </a:r>
          </a:p>
        </p:txBody>
      </p:sp>
      <p:pic>
        <p:nvPicPr>
          <p:cNvPr id="5" name="Image 0" descr="/mnt/data/e7c1986fbb.jpeg"/>
          <p:cNvPicPr>
            <a:picLocks noChangeAspect="1"/>
          </p:cNvPicPr>
          <p:nvPr/>
        </p:nvPicPr>
        <p:blipFill>
          <a:blip r:embed="rId3"/>
          <a:srcRect l="14348" r="14348"/>
          <a:stretch/>
        </p:blipFill>
        <p:spPr>
          <a:xfrm>
            <a:off x="6080760" y="822712"/>
            <a:ext cx="5526024" cy="5166608"/>
          </a:xfrm>
          <a:prstGeom prst="rect">
            <a:avLst/>
          </a:prstGeom>
        </p:spPr>
      </p:pic>
      <p:sp>
        <p:nvSpPr>
          <p:cNvPr id="6" name="Shape 3"/>
          <p:cNvSpPr/>
          <p:nvPr/>
        </p:nvSpPr>
        <p:spPr>
          <a:xfrm>
            <a:off x="805688" y="2231605"/>
            <a:ext cx="384048" cy="384048"/>
          </a:xfrm>
          <a:prstGeom prst="ellipse">
            <a:avLst/>
          </a:prstGeom>
          <a:solidFill>
            <a:srgbClr val="6A40D8"/>
          </a:solidFill>
          <a:ln w="8467">
            <a:solidFill>
              <a:srgbClr val="333333">
                <a:alpha val="0"/>
              </a:srgbClr>
            </a:solidFill>
            <a:prstDash val="solid"/>
          </a:ln>
        </p:spPr>
        <p:txBody>
          <a:bodyPr/>
          <a:lstStyle/>
          <a:p>
            <a:pPr defTabSz="914400"/>
            <a:endParaRPr lang="en-GB" sz="1800">
              <a:solidFill>
                <a:prstClr val="black"/>
              </a:solidFill>
              <a:latin typeface="Aptos"/>
            </a:endParaRPr>
          </a:p>
        </p:txBody>
      </p:sp>
      <p:sp>
        <p:nvSpPr>
          <p:cNvPr id="7" name="Text 4"/>
          <p:cNvSpPr/>
          <p:nvPr/>
        </p:nvSpPr>
        <p:spPr>
          <a:xfrm>
            <a:off x="878840" y="2277325"/>
            <a:ext cx="228600" cy="182880"/>
          </a:xfrm>
          <a:prstGeom prst="rect">
            <a:avLst/>
          </a:prstGeom>
          <a:noFill/>
          <a:ln/>
        </p:spPr>
        <p:txBody>
          <a:bodyPr wrap="square" lIns="0" tIns="0" rIns="0" bIns="0" rtlCol="0" anchor="ctr"/>
          <a:lstStyle/>
          <a:p>
            <a:pPr defTabSz="914400"/>
            <a:r>
              <a:rPr lang="en-US" sz="1300" b="1" dirty="0">
                <a:solidFill>
                  <a:srgbClr val="1D0752"/>
                </a:solidFill>
                <a:latin typeface="Aptos"/>
              </a:rPr>
              <a:t>✓</a:t>
            </a:r>
            <a:endParaRPr lang="en-US" sz="1300" dirty="0">
              <a:solidFill>
                <a:prstClr val="black"/>
              </a:solidFill>
              <a:latin typeface="Aptos"/>
            </a:endParaRPr>
          </a:p>
        </p:txBody>
      </p:sp>
      <p:sp>
        <p:nvSpPr>
          <p:cNvPr id="8" name="Text 5"/>
          <p:cNvSpPr/>
          <p:nvPr/>
        </p:nvSpPr>
        <p:spPr>
          <a:xfrm>
            <a:off x="1354328" y="2222461"/>
            <a:ext cx="960120" cy="228600"/>
          </a:xfrm>
          <a:prstGeom prst="rect">
            <a:avLst/>
          </a:prstGeom>
          <a:noFill/>
          <a:ln/>
        </p:spPr>
        <p:txBody>
          <a:bodyPr wrap="square" lIns="0" tIns="0" rIns="0" bIns="0" rtlCol="0" anchor="ctr"/>
          <a:lstStyle/>
          <a:p>
            <a:pPr defTabSz="914400"/>
            <a:r>
              <a:rPr lang="en-US" b="1" dirty="0">
                <a:solidFill>
                  <a:srgbClr val="FFC000"/>
                </a:solidFill>
                <a:latin typeface="Aptos"/>
              </a:rPr>
              <a:t>CONTROL</a:t>
            </a:r>
            <a:endParaRPr lang="en-US" dirty="0">
              <a:solidFill>
                <a:srgbClr val="FFC000"/>
              </a:solidFill>
              <a:latin typeface="Aptos"/>
            </a:endParaRPr>
          </a:p>
        </p:txBody>
      </p:sp>
      <p:sp>
        <p:nvSpPr>
          <p:cNvPr id="9" name="Text 6"/>
          <p:cNvSpPr/>
          <p:nvPr/>
        </p:nvSpPr>
        <p:spPr>
          <a:xfrm>
            <a:off x="2387600" y="2213317"/>
            <a:ext cx="3063240" cy="292608"/>
          </a:xfrm>
          <a:prstGeom prst="rect">
            <a:avLst/>
          </a:prstGeom>
          <a:noFill/>
          <a:ln/>
        </p:spPr>
        <p:txBody>
          <a:bodyPr wrap="square" lIns="0" tIns="0" rIns="0" bIns="0" rtlCol="0" anchor="ctr"/>
          <a:lstStyle/>
          <a:p>
            <a:pPr defTabSz="914400"/>
            <a:r>
              <a:rPr lang="en-US" sz="1500" dirty="0">
                <a:solidFill>
                  <a:srgbClr val="FFFFFF"/>
                </a:solidFill>
                <a:latin typeface="Aptos"/>
              </a:rPr>
              <a:t>Lawyers start informed</a:t>
            </a:r>
            <a:endParaRPr lang="en-US" sz="1500" dirty="0">
              <a:solidFill>
                <a:prstClr val="black"/>
              </a:solidFill>
              <a:latin typeface="Aptos"/>
            </a:endParaRPr>
          </a:p>
        </p:txBody>
      </p:sp>
      <p:sp>
        <p:nvSpPr>
          <p:cNvPr id="10" name="Shape 7"/>
          <p:cNvSpPr/>
          <p:nvPr/>
        </p:nvSpPr>
        <p:spPr>
          <a:xfrm>
            <a:off x="805688" y="2981413"/>
            <a:ext cx="384048" cy="384048"/>
          </a:xfrm>
          <a:prstGeom prst="ellipse">
            <a:avLst/>
          </a:prstGeom>
          <a:solidFill>
            <a:srgbClr val="F6A800"/>
          </a:solidFill>
          <a:ln w="8467">
            <a:solidFill>
              <a:srgbClr val="333333">
                <a:alpha val="0"/>
              </a:srgbClr>
            </a:solidFill>
            <a:prstDash val="solid"/>
          </a:ln>
        </p:spPr>
        <p:txBody>
          <a:bodyPr/>
          <a:lstStyle/>
          <a:p>
            <a:pPr defTabSz="914400"/>
            <a:endParaRPr lang="en-GB" sz="1800">
              <a:solidFill>
                <a:prstClr val="black"/>
              </a:solidFill>
              <a:latin typeface="Aptos"/>
            </a:endParaRPr>
          </a:p>
        </p:txBody>
      </p:sp>
      <p:sp>
        <p:nvSpPr>
          <p:cNvPr id="11" name="Text 8"/>
          <p:cNvSpPr/>
          <p:nvPr/>
        </p:nvSpPr>
        <p:spPr>
          <a:xfrm>
            <a:off x="878840" y="3027133"/>
            <a:ext cx="228600" cy="182880"/>
          </a:xfrm>
          <a:prstGeom prst="rect">
            <a:avLst/>
          </a:prstGeom>
          <a:noFill/>
          <a:ln/>
        </p:spPr>
        <p:txBody>
          <a:bodyPr wrap="square" lIns="0" tIns="0" rIns="0" bIns="0" rtlCol="0" anchor="ctr"/>
          <a:lstStyle/>
          <a:p>
            <a:pPr defTabSz="914400"/>
            <a:r>
              <a:rPr lang="en-US" sz="1300" b="1" dirty="0">
                <a:solidFill>
                  <a:srgbClr val="1D0752"/>
                </a:solidFill>
                <a:latin typeface="Aptos"/>
              </a:rPr>
              <a:t>✓</a:t>
            </a:r>
            <a:endParaRPr lang="en-US" sz="1300" dirty="0">
              <a:solidFill>
                <a:prstClr val="black"/>
              </a:solidFill>
              <a:latin typeface="Aptos"/>
            </a:endParaRPr>
          </a:p>
        </p:txBody>
      </p:sp>
      <p:sp>
        <p:nvSpPr>
          <p:cNvPr id="12" name="Text 9"/>
          <p:cNvSpPr/>
          <p:nvPr/>
        </p:nvSpPr>
        <p:spPr>
          <a:xfrm>
            <a:off x="1354328" y="2972269"/>
            <a:ext cx="960120" cy="228600"/>
          </a:xfrm>
          <a:prstGeom prst="rect">
            <a:avLst/>
          </a:prstGeom>
          <a:noFill/>
          <a:ln/>
        </p:spPr>
        <p:txBody>
          <a:bodyPr wrap="square" lIns="0" tIns="0" rIns="0" bIns="0" rtlCol="0" anchor="ctr"/>
          <a:lstStyle/>
          <a:p>
            <a:pPr defTabSz="914400"/>
            <a:r>
              <a:rPr lang="en-US" b="1" dirty="0">
                <a:solidFill>
                  <a:srgbClr val="FFC000"/>
                </a:solidFill>
                <a:latin typeface="Aptos"/>
              </a:rPr>
              <a:t>ACCURACY</a:t>
            </a:r>
            <a:endParaRPr lang="en-US" dirty="0">
              <a:solidFill>
                <a:srgbClr val="FFC000"/>
              </a:solidFill>
              <a:latin typeface="Aptos"/>
            </a:endParaRPr>
          </a:p>
        </p:txBody>
      </p:sp>
      <p:sp>
        <p:nvSpPr>
          <p:cNvPr id="13" name="Text 10"/>
          <p:cNvSpPr/>
          <p:nvPr/>
        </p:nvSpPr>
        <p:spPr>
          <a:xfrm>
            <a:off x="2387600" y="2963125"/>
            <a:ext cx="3063240" cy="292608"/>
          </a:xfrm>
          <a:prstGeom prst="rect">
            <a:avLst/>
          </a:prstGeom>
          <a:noFill/>
          <a:ln/>
        </p:spPr>
        <p:txBody>
          <a:bodyPr wrap="square" lIns="0" tIns="0" rIns="0" bIns="0" rtlCol="0" anchor="ctr"/>
          <a:lstStyle/>
          <a:p>
            <a:pPr defTabSz="914400"/>
            <a:r>
              <a:rPr lang="en-US" sz="1500" dirty="0">
                <a:solidFill>
                  <a:srgbClr val="FFFFFF"/>
                </a:solidFill>
                <a:latin typeface="Aptos"/>
              </a:rPr>
              <a:t>Information is checked</a:t>
            </a:r>
            <a:endParaRPr lang="en-US" sz="1500" dirty="0">
              <a:solidFill>
                <a:prstClr val="black"/>
              </a:solidFill>
              <a:latin typeface="Aptos"/>
            </a:endParaRPr>
          </a:p>
        </p:txBody>
      </p:sp>
      <p:sp>
        <p:nvSpPr>
          <p:cNvPr id="14" name="Shape 11"/>
          <p:cNvSpPr/>
          <p:nvPr/>
        </p:nvSpPr>
        <p:spPr>
          <a:xfrm>
            <a:off x="805688" y="3731221"/>
            <a:ext cx="384048" cy="384048"/>
          </a:xfrm>
          <a:prstGeom prst="ellipse">
            <a:avLst/>
          </a:prstGeom>
          <a:solidFill>
            <a:srgbClr val="6A40D8"/>
          </a:solidFill>
          <a:ln w="8467">
            <a:solidFill>
              <a:srgbClr val="333333">
                <a:alpha val="0"/>
              </a:srgbClr>
            </a:solidFill>
            <a:prstDash val="solid"/>
          </a:ln>
        </p:spPr>
        <p:txBody>
          <a:bodyPr/>
          <a:lstStyle/>
          <a:p>
            <a:pPr defTabSz="914400"/>
            <a:endParaRPr lang="en-GB" sz="1800">
              <a:solidFill>
                <a:prstClr val="black"/>
              </a:solidFill>
              <a:latin typeface="Aptos"/>
            </a:endParaRPr>
          </a:p>
        </p:txBody>
      </p:sp>
      <p:sp>
        <p:nvSpPr>
          <p:cNvPr id="15" name="Text 12"/>
          <p:cNvSpPr/>
          <p:nvPr/>
        </p:nvSpPr>
        <p:spPr>
          <a:xfrm>
            <a:off x="878840" y="3776941"/>
            <a:ext cx="228600" cy="182880"/>
          </a:xfrm>
          <a:prstGeom prst="rect">
            <a:avLst/>
          </a:prstGeom>
          <a:noFill/>
          <a:ln/>
        </p:spPr>
        <p:txBody>
          <a:bodyPr wrap="square" lIns="0" tIns="0" rIns="0" bIns="0" rtlCol="0" anchor="ctr"/>
          <a:lstStyle/>
          <a:p>
            <a:pPr defTabSz="914400"/>
            <a:r>
              <a:rPr lang="en-US" sz="1300" b="1" dirty="0">
                <a:solidFill>
                  <a:srgbClr val="1D0752"/>
                </a:solidFill>
                <a:latin typeface="Aptos"/>
              </a:rPr>
              <a:t>✓</a:t>
            </a:r>
            <a:endParaRPr lang="en-US" sz="1300" dirty="0">
              <a:solidFill>
                <a:prstClr val="black"/>
              </a:solidFill>
              <a:latin typeface="Aptos"/>
            </a:endParaRPr>
          </a:p>
        </p:txBody>
      </p:sp>
      <p:sp>
        <p:nvSpPr>
          <p:cNvPr id="16" name="Text 13"/>
          <p:cNvSpPr/>
          <p:nvPr/>
        </p:nvSpPr>
        <p:spPr>
          <a:xfrm>
            <a:off x="1354328" y="3722077"/>
            <a:ext cx="960120" cy="228600"/>
          </a:xfrm>
          <a:prstGeom prst="rect">
            <a:avLst/>
          </a:prstGeom>
          <a:noFill/>
          <a:ln/>
        </p:spPr>
        <p:txBody>
          <a:bodyPr wrap="square" lIns="0" tIns="0" rIns="0" bIns="0" rtlCol="0" anchor="ctr"/>
          <a:lstStyle/>
          <a:p>
            <a:pPr defTabSz="914400"/>
            <a:r>
              <a:rPr lang="en-US" b="1" dirty="0">
                <a:solidFill>
                  <a:srgbClr val="FFC000"/>
                </a:solidFill>
                <a:latin typeface="Aptos"/>
              </a:rPr>
              <a:t>CONFIDENCE</a:t>
            </a:r>
            <a:endParaRPr lang="en-US" dirty="0">
              <a:solidFill>
                <a:srgbClr val="FFC000"/>
              </a:solidFill>
              <a:latin typeface="Aptos"/>
            </a:endParaRPr>
          </a:p>
        </p:txBody>
      </p:sp>
      <p:sp>
        <p:nvSpPr>
          <p:cNvPr id="17" name="Text 14"/>
          <p:cNvSpPr/>
          <p:nvPr/>
        </p:nvSpPr>
        <p:spPr>
          <a:xfrm>
            <a:off x="2387600" y="3712933"/>
            <a:ext cx="3063240" cy="292608"/>
          </a:xfrm>
          <a:prstGeom prst="rect">
            <a:avLst/>
          </a:prstGeom>
          <a:noFill/>
          <a:ln/>
        </p:spPr>
        <p:txBody>
          <a:bodyPr wrap="square" lIns="0" tIns="0" rIns="0" bIns="0" rtlCol="0" anchor="ctr"/>
          <a:lstStyle/>
          <a:p>
            <a:pPr defTabSz="914400"/>
            <a:r>
              <a:rPr lang="en-US" sz="1500" dirty="0">
                <a:solidFill>
                  <a:srgbClr val="FFFFFF"/>
                </a:solidFill>
                <a:latin typeface="Aptos"/>
              </a:rPr>
              <a:t>Clients know what happens next</a:t>
            </a:r>
            <a:endParaRPr lang="en-US" sz="1500" dirty="0">
              <a:solidFill>
                <a:prstClr val="black"/>
              </a:solidFill>
              <a:latin typeface="Aptos"/>
            </a:endParaRPr>
          </a:p>
        </p:txBody>
      </p:sp>
      <p:sp>
        <p:nvSpPr>
          <p:cNvPr id="18" name="Shape 15"/>
          <p:cNvSpPr/>
          <p:nvPr/>
        </p:nvSpPr>
        <p:spPr>
          <a:xfrm>
            <a:off x="805688" y="4481029"/>
            <a:ext cx="384048" cy="384048"/>
          </a:xfrm>
          <a:prstGeom prst="ellipse">
            <a:avLst/>
          </a:prstGeom>
          <a:solidFill>
            <a:srgbClr val="F6A800"/>
          </a:solidFill>
          <a:ln w="8467">
            <a:solidFill>
              <a:srgbClr val="333333">
                <a:alpha val="0"/>
              </a:srgbClr>
            </a:solidFill>
            <a:prstDash val="solid"/>
          </a:ln>
        </p:spPr>
        <p:txBody>
          <a:bodyPr/>
          <a:lstStyle/>
          <a:p>
            <a:pPr defTabSz="914400"/>
            <a:endParaRPr lang="en-GB" sz="1800">
              <a:solidFill>
                <a:prstClr val="black"/>
              </a:solidFill>
              <a:latin typeface="Aptos"/>
            </a:endParaRPr>
          </a:p>
        </p:txBody>
      </p:sp>
      <p:sp>
        <p:nvSpPr>
          <p:cNvPr id="19" name="Text 16"/>
          <p:cNvSpPr/>
          <p:nvPr/>
        </p:nvSpPr>
        <p:spPr>
          <a:xfrm>
            <a:off x="878840" y="4526749"/>
            <a:ext cx="228600" cy="182880"/>
          </a:xfrm>
          <a:prstGeom prst="rect">
            <a:avLst/>
          </a:prstGeom>
          <a:noFill/>
          <a:ln/>
        </p:spPr>
        <p:txBody>
          <a:bodyPr wrap="square" lIns="0" tIns="0" rIns="0" bIns="0" rtlCol="0" anchor="ctr"/>
          <a:lstStyle/>
          <a:p>
            <a:pPr defTabSz="914400"/>
            <a:r>
              <a:rPr lang="en-US" sz="1300" b="1" dirty="0">
                <a:solidFill>
                  <a:srgbClr val="1D0752"/>
                </a:solidFill>
                <a:latin typeface="Aptos"/>
              </a:rPr>
              <a:t>✓</a:t>
            </a:r>
            <a:endParaRPr lang="en-US" sz="1300" dirty="0">
              <a:solidFill>
                <a:prstClr val="black"/>
              </a:solidFill>
              <a:latin typeface="Aptos"/>
            </a:endParaRPr>
          </a:p>
        </p:txBody>
      </p:sp>
      <p:sp>
        <p:nvSpPr>
          <p:cNvPr id="20" name="Text 17"/>
          <p:cNvSpPr/>
          <p:nvPr/>
        </p:nvSpPr>
        <p:spPr>
          <a:xfrm>
            <a:off x="1354328" y="4471885"/>
            <a:ext cx="960120" cy="228600"/>
          </a:xfrm>
          <a:prstGeom prst="rect">
            <a:avLst/>
          </a:prstGeom>
          <a:noFill/>
          <a:ln/>
        </p:spPr>
        <p:txBody>
          <a:bodyPr wrap="square" lIns="0" tIns="0" rIns="0" bIns="0" rtlCol="0" anchor="ctr"/>
          <a:lstStyle/>
          <a:p>
            <a:pPr defTabSz="914400"/>
            <a:r>
              <a:rPr lang="en-US" b="1" dirty="0">
                <a:solidFill>
                  <a:srgbClr val="FFC000"/>
                </a:solidFill>
                <a:latin typeface="Aptos"/>
              </a:rPr>
              <a:t>TRUST</a:t>
            </a:r>
            <a:endParaRPr lang="en-US" dirty="0">
              <a:solidFill>
                <a:srgbClr val="FFC000"/>
              </a:solidFill>
              <a:latin typeface="Aptos"/>
            </a:endParaRPr>
          </a:p>
        </p:txBody>
      </p:sp>
      <p:sp>
        <p:nvSpPr>
          <p:cNvPr id="21" name="Text 18"/>
          <p:cNvSpPr/>
          <p:nvPr/>
        </p:nvSpPr>
        <p:spPr>
          <a:xfrm>
            <a:off x="2387600" y="4462741"/>
            <a:ext cx="3063240" cy="292608"/>
          </a:xfrm>
          <a:prstGeom prst="rect">
            <a:avLst/>
          </a:prstGeom>
          <a:noFill/>
          <a:ln/>
        </p:spPr>
        <p:txBody>
          <a:bodyPr wrap="square" lIns="0" tIns="0" rIns="0" bIns="0" rtlCol="0" anchor="ctr"/>
          <a:lstStyle/>
          <a:p>
            <a:pPr defTabSz="914400"/>
            <a:r>
              <a:rPr lang="en-US" sz="1500" dirty="0">
                <a:solidFill>
                  <a:srgbClr val="FFFFFF"/>
                </a:solidFill>
                <a:latin typeface="Aptos"/>
              </a:rPr>
              <a:t>A relationship starts early</a:t>
            </a:r>
            <a:endParaRPr lang="en-US" sz="1500" dirty="0">
              <a:solidFill>
                <a:prstClr val="black"/>
              </a:solidFill>
              <a:latin typeface="Aptos"/>
            </a:endParaRPr>
          </a:p>
        </p:txBody>
      </p:sp>
      <p:sp>
        <p:nvSpPr>
          <p:cNvPr id="22" name="Shape 19"/>
          <p:cNvSpPr/>
          <p:nvPr/>
        </p:nvSpPr>
        <p:spPr>
          <a:xfrm>
            <a:off x="805688" y="5230837"/>
            <a:ext cx="384048" cy="384048"/>
          </a:xfrm>
          <a:prstGeom prst="ellipse">
            <a:avLst/>
          </a:prstGeom>
          <a:solidFill>
            <a:srgbClr val="6A40D8"/>
          </a:solidFill>
          <a:ln w="8467">
            <a:solidFill>
              <a:srgbClr val="333333">
                <a:alpha val="0"/>
              </a:srgbClr>
            </a:solidFill>
            <a:prstDash val="solid"/>
          </a:ln>
        </p:spPr>
        <p:txBody>
          <a:bodyPr/>
          <a:lstStyle/>
          <a:p>
            <a:pPr defTabSz="914400"/>
            <a:endParaRPr lang="en-GB" sz="1800">
              <a:solidFill>
                <a:prstClr val="black"/>
              </a:solidFill>
              <a:latin typeface="Aptos"/>
            </a:endParaRPr>
          </a:p>
        </p:txBody>
      </p:sp>
      <p:sp>
        <p:nvSpPr>
          <p:cNvPr id="23" name="Text 20"/>
          <p:cNvSpPr/>
          <p:nvPr/>
        </p:nvSpPr>
        <p:spPr>
          <a:xfrm>
            <a:off x="878840" y="5276557"/>
            <a:ext cx="228600" cy="182880"/>
          </a:xfrm>
          <a:prstGeom prst="rect">
            <a:avLst/>
          </a:prstGeom>
          <a:noFill/>
          <a:ln/>
        </p:spPr>
        <p:txBody>
          <a:bodyPr wrap="square" lIns="0" tIns="0" rIns="0" bIns="0" rtlCol="0" anchor="ctr"/>
          <a:lstStyle/>
          <a:p>
            <a:pPr defTabSz="914400"/>
            <a:r>
              <a:rPr lang="en-US" sz="1300" b="1" dirty="0">
                <a:solidFill>
                  <a:srgbClr val="1D0752"/>
                </a:solidFill>
                <a:latin typeface="Aptos"/>
              </a:rPr>
              <a:t>✓</a:t>
            </a:r>
            <a:endParaRPr lang="en-US" sz="1300" dirty="0">
              <a:solidFill>
                <a:prstClr val="black"/>
              </a:solidFill>
              <a:latin typeface="Aptos"/>
            </a:endParaRPr>
          </a:p>
        </p:txBody>
      </p:sp>
      <p:sp>
        <p:nvSpPr>
          <p:cNvPr id="24" name="Text 21"/>
          <p:cNvSpPr/>
          <p:nvPr/>
        </p:nvSpPr>
        <p:spPr>
          <a:xfrm>
            <a:off x="1354328" y="5221693"/>
            <a:ext cx="960120" cy="228600"/>
          </a:xfrm>
          <a:prstGeom prst="rect">
            <a:avLst/>
          </a:prstGeom>
          <a:noFill/>
          <a:ln/>
        </p:spPr>
        <p:txBody>
          <a:bodyPr wrap="square" lIns="0" tIns="0" rIns="0" bIns="0" rtlCol="0" anchor="ctr"/>
          <a:lstStyle/>
          <a:p>
            <a:pPr defTabSz="914400"/>
            <a:r>
              <a:rPr lang="en-US" b="1" dirty="0">
                <a:solidFill>
                  <a:srgbClr val="FFC000"/>
                </a:solidFill>
                <a:latin typeface="Aptos"/>
              </a:rPr>
              <a:t>CAPACITY</a:t>
            </a:r>
            <a:endParaRPr lang="en-US" dirty="0">
              <a:solidFill>
                <a:srgbClr val="FFC000"/>
              </a:solidFill>
              <a:latin typeface="Aptos"/>
            </a:endParaRPr>
          </a:p>
        </p:txBody>
      </p:sp>
      <p:sp>
        <p:nvSpPr>
          <p:cNvPr id="25" name="Text 22"/>
          <p:cNvSpPr/>
          <p:nvPr/>
        </p:nvSpPr>
        <p:spPr>
          <a:xfrm>
            <a:off x="2387600" y="5212549"/>
            <a:ext cx="3063240" cy="292608"/>
          </a:xfrm>
          <a:prstGeom prst="rect">
            <a:avLst/>
          </a:prstGeom>
          <a:noFill/>
          <a:ln/>
        </p:spPr>
        <p:txBody>
          <a:bodyPr wrap="square" lIns="0" tIns="0" rIns="0" bIns="0" rtlCol="0" anchor="ctr"/>
          <a:lstStyle/>
          <a:p>
            <a:pPr defTabSz="914400"/>
            <a:r>
              <a:rPr lang="en-US" sz="1500" dirty="0">
                <a:solidFill>
                  <a:srgbClr val="FFFFFF"/>
                </a:solidFill>
                <a:latin typeface="Aptos"/>
              </a:rPr>
              <a:t>Fewer avoidable enquiries</a:t>
            </a:r>
            <a:endParaRPr lang="en-US" sz="1500" dirty="0">
              <a:solidFill>
                <a:prstClr val="black"/>
              </a:solidFill>
              <a:latin typeface="Aptos"/>
            </a:endParaRPr>
          </a:p>
        </p:txBody>
      </p:sp>
      <p:pic>
        <p:nvPicPr>
          <p:cNvPr id="27" name="Image 1" descr="/mnt/data/workdeck/orig/ppt/media/image9.jpg"/>
          <p:cNvPicPr>
            <a:picLocks noChangeAspect="1"/>
          </p:cNvPicPr>
          <p:nvPr/>
        </p:nvPicPr>
        <p:blipFill>
          <a:blip r:embed="rId4"/>
          <a:stretch>
            <a:fillRect/>
          </a:stretch>
        </p:blipFill>
        <p:spPr>
          <a:xfrm>
            <a:off x="11365992" y="6191409"/>
            <a:ext cx="530352" cy="528511"/>
          </a:xfrm>
          <a:prstGeom prst="rect">
            <a:avLst/>
          </a:prstGeom>
        </p:spPr>
      </p:pic>
      <p:sp>
        <p:nvSpPr>
          <p:cNvPr id="26" name="Slide Number Placeholder 0"/>
          <p:cNvSpPr>
            <a:spLocks noGrp="1"/>
          </p:cNvSpPr>
          <p:nvPr>
            <p:ph type="sldNum" sz="quarter" idx="4294967295"/>
          </p:nvPr>
        </p:nvSpPr>
        <p:spPr>
          <a:xfrm>
            <a:off x="11384280" y="6473952"/>
            <a:ext cx="320040" cy="182880"/>
          </a:xfrm>
          <a:prstGeom prst="rect">
            <a:avLst/>
          </a:prstGeom>
          <a:extLst>
            <a:ext uri="{C572A759-6A51-4108-AA02-DFA0A04FC94B}">
              <ma14:wrappingTextBoxFlag xmlns:ma14="http://schemas.microsoft.com/office/mac/drawingml/2011/main" xmlns="" val="0"/>
            </a:ext>
          </a:extLst>
        </p:spPr>
        <p:txBody>
          <a:bodyPr/>
          <a:lstStyle>
            <a:lvl1pPr>
              <a:defRPr sz="800">
                <a:solidFill>
                  <a:srgbClr val="C6B9E5"/>
                </a:solidFill>
              </a:defRPr>
            </a:lvl1pPr>
          </a:lstStyle>
          <a:p>
            <a:pPr defTabSz="914400"/>
            <a:fld id="{F7021451-1387-4CA6-816F-3879F97B5CBC}" type="slidenum">
              <a:rPr lang="en-US">
                <a:latin typeface="Aptos"/>
              </a:rPr>
              <a:pPr defTabSz="914400"/>
              <a:t>27</a:t>
            </a:fld>
            <a:endParaRPr lang="en-US">
              <a:latin typeface="Aptos"/>
            </a:endParaRPr>
          </a:p>
        </p:txBody>
      </p:sp>
      <p:sp>
        <p:nvSpPr>
          <p:cNvPr id="29" name="Freeform 7">
            <a:extLst>
              <a:ext uri="{FF2B5EF4-FFF2-40B4-BE49-F238E27FC236}">
                <a16:creationId xmlns:a16="http://schemas.microsoft.com/office/drawing/2014/main" id="{A33D10A3-ABBD-C971-1601-6D8685750C00}"/>
              </a:ext>
            </a:extLst>
          </p:cNvPr>
          <p:cNvSpPr/>
          <p:nvPr/>
        </p:nvSpPr>
        <p:spPr>
          <a:xfrm>
            <a:off x="11365992" y="225314"/>
            <a:ext cx="489388" cy="487918"/>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5"/>
            <a:stretch>
              <a:fillRect r="-440090"/>
            </a:stretch>
          </a:blipFill>
        </p:spPr>
        <p:txBody>
          <a:bodyPr/>
          <a:lstStyle/>
          <a:p>
            <a:pPr defTabSz="914400">
              <a:defRPr/>
            </a:pPr>
            <a:endParaRPr lang="en-GB" sz="1800">
              <a:solidFill>
                <a:prstClr val="black"/>
              </a:solidFill>
              <a:latin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Text 0"/>
          <p:cNvSpPr/>
          <p:nvPr/>
        </p:nvSpPr>
        <p:spPr>
          <a:xfrm>
            <a:off x="566928" y="384048"/>
            <a:ext cx="3840480" cy="256032"/>
          </a:xfrm>
          <a:prstGeom prst="rect">
            <a:avLst/>
          </a:prstGeom>
          <a:noFill/>
          <a:ln/>
        </p:spPr>
        <p:txBody>
          <a:bodyPr wrap="square" lIns="0" tIns="0" rIns="0" bIns="0" rtlCol="0" anchor="ctr"/>
          <a:lstStyle/>
          <a:p>
            <a:pPr defTabSz="914400"/>
            <a:r>
              <a:rPr lang="en-US" sz="3200" b="1" kern="0" spc="240" dirty="0">
                <a:solidFill>
                  <a:srgbClr val="6A40D8"/>
                </a:solidFill>
                <a:latin typeface="Aptos"/>
              </a:rPr>
              <a:t>KEYS TO SUCCESS</a:t>
            </a:r>
            <a:endParaRPr lang="en-US" sz="3200" dirty="0">
              <a:solidFill>
                <a:prstClr val="black"/>
              </a:solidFill>
              <a:latin typeface="Aptos"/>
            </a:endParaRPr>
          </a:p>
        </p:txBody>
      </p:sp>
      <p:sp>
        <p:nvSpPr>
          <p:cNvPr id="3" name="Text 1"/>
          <p:cNvSpPr/>
          <p:nvPr/>
        </p:nvSpPr>
        <p:spPr>
          <a:xfrm>
            <a:off x="566928" y="713232"/>
            <a:ext cx="5303520" cy="658368"/>
          </a:xfrm>
          <a:prstGeom prst="rect">
            <a:avLst/>
          </a:prstGeom>
          <a:noFill/>
          <a:ln/>
        </p:spPr>
        <p:txBody>
          <a:bodyPr wrap="square" lIns="0" tIns="0" rIns="0" bIns="0" rtlCol="0" anchor="ctr">
            <a:normAutofit/>
          </a:bodyPr>
          <a:lstStyle/>
          <a:p>
            <a:pPr defTabSz="914400"/>
            <a:r>
              <a:rPr lang="en-US" sz="2800" b="1" dirty="0">
                <a:solidFill>
                  <a:srgbClr val="FFFFFF"/>
                </a:solidFill>
                <a:latin typeface="Aptos"/>
              </a:rPr>
              <a:t>Make collaboration visible</a:t>
            </a:r>
            <a:endParaRPr lang="en-US" sz="2800" dirty="0">
              <a:solidFill>
                <a:prstClr val="black"/>
              </a:solidFill>
              <a:latin typeface="Aptos"/>
            </a:endParaRPr>
          </a:p>
        </p:txBody>
      </p:sp>
      <p:sp>
        <p:nvSpPr>
          <p:cNvPr id="4" name="Text 2"/>
          <p:cNvSpPr/>
          <p:nvPr/>
        </p:nvSpPr>
        <p:spPr>
          <a:xfrm>
            <a:off x="585216" y="1389888"/>
            <a:ext cx="5303520" cy="411480"/>
          </a:xfrm>
          <a:prstGeom prst="rect">
            <a:avLst/>
          </a:prstGeom>
          <a:noFill/>
          <a:ln/>
        </p:spPr>
        <p:txBody>
          <a:bodyPr wrap="square" lIns="0" tIns="0" rIns="0" bIns="0" rtlCol="0" anchor="ctr">
            <a:normAutofit/>
          </a:bodyPr>
          <a:lstStyle/>
          <a:p>
            <a:pPr defTabSz="914400"/>
            <a:r>
              <a:rPr lang="en-US" sz="1300" b="1" dirty="0">
                <a:solidFill>
                  <a:srgbClr val="FFC000"/>
                </a:solidFill>
                <a:latin typeface="Aptos"/>
              </a:rPr>
              <a:t>Clarify who does what, when and how updates happen</a:t>
            </a:r>
          </a:p>
        </p:txBody>
      </p:sp>
      <p:pic>
        <p:nvPicPr>
          <p:cNvPr id="5" name="Image 0" descr="/mnt/data/5b6560a85f.jpeg"/>
          <p:cNvPicPr>
            <a:picLocks noChangeAspect="1"/>
          </p:cNvPicPr>
          <p:nvPr/>
        </p:nvPicPr>
        <p:blipFill>
          <a:blip r:embed="rId3"/>
          <a:srcRect l="15998" r="15998"/>
          <a:stretch/>
        </p:blipFill>
        <p:spPr>
          <a:xfrm>
            <a:off x="6080760" y="658368"/>
            <a:ext cx="5577840" cy="5468112"/>
          </a:xfrm>
          <a:prstGeom prst="rect">
            <a:avLst/>
          </a:prstGeom>
        </p:spPr>
      </p:pic>
      <p:sp>
        <p:nvSpPr>
          <p:cNvPr id="6" name="Shape 3"/>
          <p:cNvSpPr/>
          <p:nvPr/>
        </p:nvSpPr>
        <p:spPr>
          <a:xfrm>
            <a:off x="713232" y="2173512"/>
            <a:ext cx="1417320" cy="320040"/>
          </a:xfrm>
          <a:prstGeom prst="roundRect">
            <a:avLst>
              <a:gd name="adj" fmla="val 22857"/>
            </a:avLst>
          </a:prstGeom>
          <a:solidFill>
            <a:schemeClr val="accent4">
              <a:alpha val="92000"/>
            </a:schemeClr>
          </a:solidFill>
          <a:ln w="8467">
            <a:solidFill>
              <a:srgbClr val="6A40D8">
                <a:alpha val="0"/>
              </a:srgbClr>
            </a:solidFill>
            <a:prstDash val="solid"/>
          </a:ln>
        </p:spPr>
        <p:txBody>
          <a:bodyPr/>
          <a:lstStyle/>
          <a:p>
            <a:pPr defTabSz="914400"/>
            <a:endParaRPr lang="en-GB" sz="1800">
              <a:solidFill>
                <a:prstClr val="black"/>
              </a:solidFill>
              <a:latin typeface="Aptos"/>
            </a:endParaRPr>
          </a:p>
        </p:txBody>
      </p:sp>
      <p:sp>
        <p:nvSpPr>
          <p:cNvPr id="7" name="Text 4"/>
          <p:cNvSpPr/>
          <p:nvPr/>
        </p:nvSpPr>
        <p:spPr>
          <a:xfrm>
            <a:off x="804672" y="2237520"/>
            <a:ext cx="1234440" cy="146304"/>
          </a:xfrm>
          <a:prstGeom prst="rect">
            <a:avLst/>
          </a:prstGeom>
          <a:noFill/>
          <a:ln/>
        </p:spPr>
        <p:txBody>
          <a:bodyPr wrap="square" lIns="0" tIns="0" rIns="0" bIns="0" rtlCol="0" anchor="ctr"/>
          <a:lstStyle/>
          <a:p>
            <a:pPr algn="ctr" defTabSz="914400"/>
            <a:r>
              <a:rPr lang="en-US" sz="900" b="1" dirty="0">
                <a:solidFill>
                  <a:prstClr val="white"/>
                </a:solidFill>
                <a:latin typeface="Aptos"/>
              </a:rPr>
              <a:t>OWNERSHIP</a:t>
            </a:r>
            <a:endParaRPr lang="en-US" sz="900" dirty="0">
              <a:solidFill>
                <a:prstClr val="white"/>
              </a:solidFill>
              <a:latin typeface="Aptos"/>
            </a:endParaRPr>
          </a:p>
        </p:txBody>
      </p:sp>
      <p:sp>
        <p:nvSpPr>
          <p:cNvPr id="8" name="Text 5"/>
          <p:cNvSpPr/>
          <p:nvPr/>
        </p:nvSpPr>
        <p:spPr>
          <a:xfrm>
            <a:off x="2331720" y="2200944"/>
            <a:ext cx="3246120" cy="256032"/>
          </a:xfrm>
          <a:prstGeom prst="rect">
            <a:avLst/>
          </a:prstGeom>
          <a:noFill/>
          <a:ln/>
        </p:spPr>
        <p:txBody>
          <a:bodyPr wrap="square" lIns="0" tIns="0" rIns="0" bIns="0" rtlCol="0" anchor="ctr"/>
          <a:lstStyle/>
          <a:p>
            <a:pPr defTabSz="914400"/>
            <a:r>
              <a:rPr lang="en-US" sz="1400" b="1" dirty="0">
                <a:solidFill>
                  <a:srgbClr val="FFFFFF"/>
                </a:solidFill>
                <a:latin typeface="Aptos"/>
              </a:rPr>
              <a:t>Who does what and when</a:t>
            </a:r>
            <a:endParaRPr lang="en-US" sz="1400" dirty="0">
              <a:solidFill>
                <a:prstClr val="black"/>
              </a:solidFill>
              <a:latin typeface="Aptos"/>
            </a:endParaRPr>
          </a:p>
        </p:txBody>
      </p:sp>
      <p:sp>
        <p:nvSpPr>
          <p:cNvPr id="9" name="Shape 6"/>
          <p:cNvSpPr/>
          <p:nvPr/>
        </p:nvSpPr>
        <p:spPr>
          <a:xfrm>
            <a:off x="713232" y="2950752"/>
            <a:ext cx="1417320" cy="320040"/>
          </a:xfrm>
          <a:prstGeom prst="roundRect">
            <a:avLst>
              <a:gd name="adj" fmla="val 22857"/>
            </a:avLst>
          </a:prstGeom>
          <a:solidFill>
            <a:srgbClr val="6A40D8">
              <a:alpha val="92000"/>
            </a:srgbClr>
          </a:solidFill>
          <a:ln w="8467">
            <a:solidFill>
              <a:srgbClr val="6A40D8">
                <a:alpha val="0"/>
              </a:srgbClr>
            </a:solidFill>
            <a:prstDash val="solid"/>
          </a:ln>
        </p:spPr>
        <p:txBody>
          <a:bodyPr/>
          <a:lstStyle/>
          <a:p>
            <a:pPr defTabSz="914400"/>
            <a:endParaRPr lang="en-GB" sz="1800">
              <a:solidFill>
                <a:prstClr val="black"/>
              </a:solidFill>
              <a:latin typeface="Aptos"/>
            </a:endParaRPr>
          </a:p>
        </p:txBody>
      </p:sp>
      <p:sp>
        <p:nvSpPr>
          <p:cNvPr id="10" name="Text 7"/>
          <p:cNvSpPr/>
          <p:nvPr/>
        </p:nvSpPr>
        <p:spPr>
          <a:xfrm>
            <a:off x="804672" y="3014760"/>
            <a:ext cx="1234440" cy="146304"/>
          </a:xfrm>
          <a:prstGeom prst="rect">
            <a:avLst/>
          </a:prstGeom>
          <a:noFill/>
          <a:ln/>
        </p:spPr>
        <p:txBody>
          <a:bodyPr wrap="square" lIns="0" tIns="0" rIns="0" bIns="0" rtlCol="0" anchor="ctr"/>
          <a:lstStyle/>
          <a:p>
            <a:pPr algn="ctr" defTabSz="914400"/>
            <a:r>
              <a:rPr lang="en-US" sz="900" b="1" dirty="0">
                <a:solidFill>
                  <a:prstClr val="white"/>
                </a:solidFill>
                <a:latin typeface="Aptos"/>
              </a:rPr>
              <a:t>CHANNELS</a:t>
            </a:r>
            <a:endParaRPr lang="en-US" sz="900" dirty="0">
              <a:solidFill>
                <a:prstClr val="white"/>
              </a:solidFill>
              <a:latin typeface="Aptos"/>
            </a:endParaRPr>
          </a:p>
        </p:txBody>
      </p:sp>
      <p:sp>
        <p:nvSpPr>
          <p:cNvPr id="11" name="Text 8"/>
          <p:cNvSpPr/>
          <p:nvPr/>
        </p:nvSpPr>
        <p:spPr>
          <a:xfrm>
            <a:off x="2331720" y="2978184"/>
            <a:ext cx="3246120" cy="256032"/>
          </a:xfrm>
          <a:prstGeom prst="rect">
            <a:avLst/>
          </a:prstGeom>
          <a:noFill/>
          <a:ln/>
        </p:spPr>
        <p:txBody>
          <a:bodyPr wrap="square" lIns="0" tIns="0" rIns="0" bIns="0" rtlCol="0" anchor="ctr"/>
          <a:lstStyle/>
          <a:p>
            <a:pPr defTabSz="914400"/>
            <a:r>
              <a:rPr lang="en-US" sz="1400" b="1" dirty="0">
                <a:solidFill>
                  <a:srgbClr val="FFFFFF"/>
                </a:solidFill>
                <a:latin typeface="Aptos"/>
              </a:rPr>
              <a:t>Proactive + automated</a:t>
            </a:r>
            <a:endParaRPr lang="en-US" sz="1400" dirty="0">
              <a:solidFill>
                <a:prstClr val="black"/>
              </a:solidFill>
              <a:latin typeface="Aptos"/>
            </a:endParaRPr>
          </a:p>
        </p:txBody>
      </p:sp>
      <p:sp>
        <p:nvSpPr>
          <p:cNvPr id="12" name="Shape 9"/>
          <p:cNvSpPr/>
          <p:nvPr/>
        </p:nvSpPr>
        <p:spPr>
          <a:xfrm>
            <a:off x="713232" y="3727992"/>
            <a:ext cx="1417320" cy="320040"/>
          </a:xfrm>
          <a:prstGeom prst="roundRect">
            <a:avLst>
              <a:gd name="adj" fmla="val 22857"/>
            </a:avLst>
          </a:prstGeom>
          <a:solidFill>
            <a:srgbClr val="F6A800">
              <a:alpha val="92000"/>
            </a:srgbClr>
          </a:solidFill>
          <a:ln w="8467">
            <a:solidFill>
              <a:srgbClr val="F6A800">
                <a:alpha val="0"/>
              </a:srgbClr>
            </a:solidFill>
            <a:prstDash val="solid"/>
          </a:ln>
        </p:spPr>
        <p:txBody>
          <a:bodyPr/>
          <a:lstStyle/>
          <a:p>
            <a:pPr defTabSz="914400"/>
            <a:endParaRPr lang="en-GB" sz="1800">
              <a:solidFill>
                <a:prstClr val="black"/>
              </a:solidFill>
              <a:latin typeface="Aptos"/>
            </a:endParaRPr>
          </a:p>
        </p:txBody>
      </p:sp>
      <p:sp>
        <p:nvSpPr>
          <p:cNvPr id="13" name="Text 10"/>
          <p:cNvSpPr/>
          <p:nvPr/>
        </p:nvSpPr>
        <p:spPr>
          <a:xfrm>
            <a:off x="804672" y="3792000"/>
            <a:ext cx="1234440" cy="146304"/>
          </a:xfrm>
          <a:prstGeom prst="rect">
            <a:avLst/>
          </a:prstGeom>
          <a:noFill/>
          <a:ln/>
        </p:spPr>
        <p:txBody>
          <a:bodyPr wrap="square" lIns="0" tIns="0" rIns="0" bIns="0" rtlCol="0" anchor="ctr"/>
          <a:lstStyle/>
          <a:p>
            <a:pPr algn="ctr" defTabSz="914400"/>
            <a:r>
              <a:rPr lang="en-US" sz="900" b="1" dirty="0">
                <a:solidFill>
                  <a:prstClr val="white"/>
                </a:solidFill>
                <a:latin typeface="Aptos"/>
              </a:rPr>
              <a:t>EXPECTATIONS</a:t>
            </a:r>
            <a:endParaRPr lang="en-US" sz="900" dirty="0">
              <a:solidFill>
                <a:prstClr val="white"/>
              </a:solidFill>
              <a:latin typeface="Aptos"/>
            </a:endParaRPr>
          </a:p>
        </p:txBody>
      </p:sp>
      <p:sp>
        <p:nvSpPr>
          <p:cNvPr id="14" name="Text 11"/>
          <p:cNvSpPr/>
          <p:nvPr/>
        </p:nvSpPr>
        <p:spPr>
          <a:xfrm>
            <a:off x="2331720" y="3755424"/>
            <a:ext cx="3246120" cy="256032"/>
          </a:xfrm>
          <a:prstGeom prst="rect">
            <a:avLst/>
          </a:prstGeom>
          <a:noFill/>
          <a:ln/>
        </p:spPr>
        <p:txBody>
          <a:bodyPr wrap="square" lIns="0" tIns="0" rIns="0" bIns="0" rtlCol="0" anchor="ctr"/>
          <a:lstStyle/>
          <a:p>
            <a:pPr defTabSz="914400"/>
            <a:r>
              <a:rPr lang="en-US" sz="1400" b="1" dirty="0">
                <a:solidFill>
                  <a:srgbClr val="FFFFFF"/>
                </a:solidFill>
                <a:latin typeface="Aptos"/>
              </a:rPr>
              <a:t>The 80:20 rule</a:t>
            </a:r>
            <a:endParaRPr lang="en-US" sz="1400" dirty="0">
              <a:solidFill>
                <a:prstClr val="black"/>
              </a:solidFill>
              <a:latin typeface="Aptos"/>
            </a:endParaRPr>
          </a:p>
        </p:txBody>
      </p:sp>
      <p:sp>
        <p:nvSpPr>
          <p:cNvPr id="15" name="Shape 12"/>
          <p:cNvSpPr/>
          <p:nvPr/>
        </p:nvSpPr>
        <p:spPr>
          <a:xfrm>
            <a:off x="713232" y="4505232"/>
            <a:ext cx="1417320" cy="320040"/>
          </a:xfrm>
          <a:prstGeom prst="roundRect">
            <a:avLst>
              <a:gd name="adj" fmla="val 22857"/>
            </a:avLst>
          </a:prstGeom>
          <a:solidFill>
            <a:srgbClr val="6A40D8">
              <a:alpha val="92000"/>
            </a:srgbClr>
          </a:solidFill>
          <a:ln w="8467">
            <a:solidFill>
              <a:srgbClr val="6A40D8">
                <a:alpha val="0"/>
              </a:srgbClr>
            </a:solidFill>
            <a:prstDash val="solid"/>
          </a:ln>
        </p:spPr>
        <p:txBody>
          <a:bodyPr/>
          <a:lstStyle/>
          <a:p>
            <a:pPr defTabSz="914400"/>
            <a:endParaRPr lang="en-GB" sz="1800">
              <a:solidFill>
                <a:prstClr val="black"/>
              </a:solidFill>
              <a:latin typeface="Aptos"/>
            </a:endParaRPr>
          </a:p>
        </p:txBody>
      </p:sp>
      <p:sp>
        <p:nvSpPr>
          <p:cNvPr id="16" name="Text 13"/>
          <p:cNvSpPr/>
          <p:nvPr/>
        </p:nvSpPr>
        <p:spPr>
          <a:xfrm>
            <a:off x="804672" y="4569240"/>
            <a:ext cx="1234440" cy="146304"/>
          </a:xfrm>
          <a:prstGeom prst="rect">
            <a:avLst/>
          </a:prstGeom>
          <a:noFill/>
          <a:ln/>
        </p:spPr>
        <p:txBody>
          <a:bodyPr wrap="square" lIns="0" tIns="0" rIns="0" bIns="0" rtlCol="0" anchor="ctr"/>
          <a:lstStyle/>
          <a:p>
            <a:pPr algn="ctr" defTabSz="914400"/>
            <a:r>
              <a:rPr lang="en-US" sz="900" b="1" dirty="0">
                <a:solidFill>
                  <a:prstClr val="white"/>
                </a:solidFill>
                <a:latin typeface="Aptos"/>
              </a:rPr>
              <a:t>EDUCATION</a:t>
            </a:r>
            <a:endParaRPr lang="en-US" sz="900" dirty="0">
              <a:solidFill>
                <a:prstClr val="white"/>
              </a:solidFill>
              <a:latin typeface="Aptos"/>
            </a:endParaRPr>
          </a:p>
        </p:txBody>
      </p:sp>
      <p:sp>
        <p:nvSpPr>
          <p:cNvPr id="17" name="Text 14"/>
          <p:cNvSpPr/>
          <p:nvPr/>
        </p:nvSpPr>
        <p:spPr>
          <a:xfrm>
            <a:off x="2331720" y="4532664"/>
            <a:ext cx="3246120" cy="256032"/>
          </a:xfrm>
          <a:prstGeom prst="rect">
            <a:avLst/>
          </a:prstGeom>
          <a:noFill/>
          <a:ln/>
        </p:spPr>
        <p:txBody>
          <a:bodyPr wrap="square" lIns="0" tIns="0" rIns="0" bIns="0" rtlCol="0" anchor="ctr"/>
          <a:lstStyle/>
          <a:p>
            <a:pPr defTabSz="914400"/>
            <a:r>
              <a:rPr lang="en-US" sz="1400" b="1" dirty="0">
                <a:solidFill>
                  <a:srgbClr val="FFFFFF"/>
                </a:solidFill>
                <a:latin typeface="Aptos"/>
              </a:rPr>
              <a:t>Bring stakeholders with you</a:t>
            </a:r>
            <a:endParaRPr lang="en-US" sz="1400" dirty="0">
              <a:solidFill>
                <a:prstClr val="black"/>
              </a:solidFill>
              <a:latin typeface="Aptos"/>
            </a:endParaRPr>
          </a:p>
        </p:txBody>
      </p:sp>
      <p:sp>
        <p:nvSpPr>
          <p:cNvPr id="18" name="Shape 15"/>
          <p:cNvSpPr/>
          <p:nvPr/>
        </p:nvSpPr>
        <p:spPr>
          <a:xfrm>
            <a:off x="713232" y="5282472"/>
            <a:ext cx="1417320" cy="320040"/>
          </a:xfrm>
          <a:prstGeom prst="roundRect">
            <a:avLst>
              <a:gd name="adj" fmla="val 22857"/>
            </a:avLst>
          </a:prstGeom>
          <a:solidFill>
            <a:schemeClr val="accent4">
              <a:alpha val="92000"/>
            </a:schemeClr>
          </a:solidFill>
          <a:ln w="8467">
            <a:solidFill>
              <a:srgbClr val="6A40D8">
                <a:alpha val="0"/>
              </a:srgbClr>
            </a:solidFill>
            <a:prstDash val="solid"/>
          </a:ln>
        </p:spPr>
        <p:txBody>
          <a:bodyPr/>
          <a:lstStyle/>
          <a:p>
            <a:pPr defTabSz="914400"/>
            <a:endParaRPr lang="en-GB" sz="1800">
              <a:solidFill>
                <a:prstClr val="black"/>
              </a:solidFill>
              <a:latin typeface="Aptos"/>
            </a:endParaRPr>
          </a:p>
        </p:txBody>
      </p:sp>
      <p:sp>
        <p:nvSpPr>
          <p:cNvPr id="19" name="Text 16"/>
          <p:cNvSpPr/>
          <p:nvPr/>
        </p:nvSpPr>
        <p:spPr>
          <a:xfrm>
            <a:off x="804672" y="5346480"/>
            <a:ext cx="1234440" cy="146304"/>
          </a:xfrm>
          <a:prstGeom prst="rect">
            <a:avLst/>
          </a:prstGeom>
          <a:noFill/>
          <a:ln/>
        </p:spPr>
        <p:txBody>
          <a:bodyPr wrap="square" lIns="0" tIns="0" rIns="0" bIns="0" rtlCol="0" anchor="ctr"/>
          <a:lstStyle/>
          <a:p>
            <a:pPr algn="ctr" defTabSz="914400"/>
            <a:r>
              <a:rPr lang="en-US" sz="900" b="1" dirty="0">
                <a:solidFill>
                  <a:prstClr val="white"/>
                </a:solidFill>
                <a:latin typeface="Aptos"/>
              </a:rPr>
              <a:t>PROGRESSORS</a:t>
            </a:r>
            <a:endParaRPr lang="en-US" sz="900" dirty="0">
              <a:solidFill>
                <a:prstClr val="white"/>
              </a:solidFill>
              <a:latin typeface="Aptos"/>
            </a:endParaRPr>
          </a:p>
        </p:txBody>
      </p:sp>
      <p:sp>
        <p:nvSpPr>
          <p:cNvPr id="20" name="Text 17"/>
          <p:cNvSpPr/>
          <p:nvPr/>
        </p:nvSpPr>
        <p:spPr>
          <a:xfrm>
            <a:off x="2331720" y="5309904"/>
            <a:ext cx="3246120" cy="256032"/>
          </a:xfrm>
          <a:prstGeom prst="rect">
            <a:avLst/>
          </a:prstGeom>
          <a:noFill/>
          <a:ln/>
        </p:spPr>
        <p:txBody>
          <a:bodyPr wrap="square" lIns="0" tIns="0" rIns="0" bIns="0" rtlCol="0" anchor="ctr"/>
          <a:lstStyle/>
          <a:p>
            <a:pPr defTabSz="914400"/>
            <a:r>
              <a:rPr lang="en-US" sz="1400" b="1" dirty="0">
                <a:solidFill>
                  <a:srgbClr val="FFFFFF"/>
                </a:solidFill>
                <a:latin typeface="Aptos"/>
              </a:rPr>
              <a:t>Use the resource, do not fight it</a:t>
            </a:r>
            <a:endParaRPr lang="en-US" sz="1400" dirty="0">
              <a:solidFill>
                <a:prstClr val="black"/>
              </a:solidFill>
              <a:latin typeface="Aptos"/>
            </a:endParaRPr>
          </a:p>
        </p:txBody>
      </p:sp>
      <p:pic>
        <p:nvPicPr>
          <p:cNvPr id="22" name="Image 1" descr="/mnt/data/workdeck/orig/ppt/media/image9.jpg"/>
          <p:cNvPicPr>
            <a:picLocks noChangeAspect="1"/>
          </p:cNvPicPr>
          <p:nvPr/>
        </p:nvPicPr>
        <p:blipFill>
          <a:blip r:embed="rId4"/>
          <a:stretch>
            <a:fillRect/>
          </a:stretch>
        </p:blipFill>
        <p:spPr>
          <a:xfrm>
            <a:off x="11365992" y="6191409"/>
            <a:ext cx="530352" cy="528511"/>
          </a:xfrm>
          <a:prstGeom prst="rect">
            <a:avLst/>
          </a:prstGeom>
        </p:spPr>
      </p:pic>
      <p:sp>
        <p:nvSpPr>
          <p:cNvPr id="25" name="Slide Number Placeholder 0"/>
          <p:cNvSpPr>
            <a:spLocks noGrp="1"/>
          </p:cNvSpPr>
          <p:nvPr>
            <p:ph type="sldNum" sz="quarter" idx="4294967295"/>
          </p:nvPr>
        </p:nvSpPr>
        <p:spPr>
          <a:xfrm>
            <a:off x="11384280" y="6473952"/>
            <a:ext cx="320040" cy="182880"/>
          </a:xfrm>
          <a:prstGeom prst="rect">
            <a:avLst/>
          </a:prstGeom>
          <a:extLst>
            <a:ext uri="{C572A759-6A51-4108-AA02-DFA0A04FC94B}">
              <ma14:wrappingTextBoxFlag xmlns:ma14="http://schemas.microsoft.com/office/mac/drawingml/2011/main" xmlns="" val="0"/>
            </a:ext>
          </a:extLst>
        </p:spPr>
        <p:txBody>
          <a:bodyPr/>
          <a:lstStyle>
            <a:lvl1pPr>
              <a:defRPr sz="800">
                <a:solidFill>
                  <a:srgbClr val="C6B9E5"/>
                </a:solidFill>
              </a:defRPr>
            </a:lvl1pPr>
          </a:lstStyle>
          <a:p>
            <a:pPr defTabSz="914400"/>
            <a:fld id="{F7021451-1387-4CA6-816F-3879F97B5CBC}" type="slidenum">
              <a:rPr lang="en-US">
                <a:latin typeface="Aptos"/>
              </a:rPr>
              <a:pPr defTabSz="914400"/>
              <a:t>28</a:t>
            </a:fld>
            <a:endParaRPr lang="en-US">
              <a:latin typeface="Aptos"/>
            </a:endParaRPr>
          </a:p>
        </p:txBody>
      </p:sp>
      <p:sp>
        <p:nvSpPr>
          <p:cNvPr id="23" name="Freeform 7">
            <a:extLst>
              <a:ext uri="{FF2B5EF4-FFF2-40B4-BE49-F238E27FC236}">
                <a16:creationId xmlns:a16="http://schemas.microsoft.com/office/drawing/2014/main" id="{6A34A328-B6FD-4656-076A-C0E65A07FFFB}"/>
              </a:ext>
            </a:extLst>
          </p:cNvPr>
          <p:cNvSpPr/>
          <p:nvPr/>
        </p:nvSpPr>
        <p:spPr>
          <a:xfrm>
            <a:off x="11540157" y="196814"/>
            <a:ext cx="326259" cy="325279"/>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5"/>
            <a:stretch>
              <a:fillRect r="-440090"/>
            </a:stretch>
          </a:blipFill>
        </p:spPr>
        <p:txBody>
          <a:bodyPr/>
          <a:lstStyle/>
          <a:p>
            <a:pPr marL="0" marR="0" lvl="0" indent="0" algn="l" defTabSz="609600" rtl="0" eaLnBrk="1" fontAlgn="auto" latinLnBrk="0" hangingPunct="1">
              <a:lnSpc>
                <a:spcPct val="100000"/>
              </a:lnSpc>
              <a:spcBef>
                <a:spcPts val="1"/>
              </a:spcBef>
              <a:spcAft>
                <a:spcPts val="1"/>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Text 0"/>
          <p:cNvSpPr/>
          <p:nvPr/>
        </p:nvSpPr>
        <p:spPr>
          <a:xfrm>
            <a:off x="566928" y="384048"/>
            <a:ext cx="3840480" cy="256032"/>
          </a:xfrm>
          <a:prstGeom prst="rect">
            <a:avLst/>
          </a:prstGeom>
          <a:noFill/>
          <a:ln/>
        </p:spPr>
        <p:txBody>
          <a:bodyPr wrap="square" lIns="0" tIns="0" rIns="0" bIns="0" rtlCol="0" anchor="ctr"/>
          <a:lstStyle/>
          <a:p>
            <a:pPr defTabSz="914400"/>
            <a:r>
              <a:rPr lang="en-US" sz="1000" b="1" kern="0" spc="240" dirty="0">
                <a:solidFill>
                  <a:srgbClr val="6A40D8"/>
                </a:solidFill>
                <a:latin typeface="Aptos"/>
              </a:rPr>
              <a:t>COMPLAINTS</a:t>
            </a:r>
            <a:endParaRPr lang="en-US" sz="1000" dirty="0">
              <a:solidFill>
                <a:prstClr val="black"/>
              </a:solidFill>
              <a:latin typeface="Aptos"/>
            </a:endParaRPr>
          </a:p>
        </p:txBody>
      </p:sp>
      <p:sp>
        <p:nvSpPr>
          <p:cNvPr id="3" name="Text 1"/>
          <p:cNvSpPr/>
          <p:nvPr/>
        </p:nvSpPr>
        <p:spPr>
          <a:xfrm>
            <a:off x="566928" y="713232"/>
            <a:ext cx="5303520" cy="658368"/>
          </a:xfrm>
          <a:prstGeom prst="rect">
            <a:avLst/>
          </a:prstGeom>
          <a:noFill/>
          <a:ln/>
        </p:spPr>
        <p:txBody>
          <a:bodyPr wrap="square" lIns="0" tIns="0" rIns="0" bIns="0" rtlCol="0" anchor="ctr">
            <a:normAutofit fontScale="92500" lnSpcReduction="20000"/>
          </a:bodyPr>
          <a:lstStyle/>
          <a:p>
            <a:pPr defTabSz="914400"/>
            <a:r>
              <a:rPr lang="en-US" sz="2800" b="1" dirty="0">
                <a:solidFill>
                  <a:srgbClr val="FFFFFF"/>
                </a:solidFill>
                <a:latin typeface="Aptos"/>
              </a:rPr>
              <a:t>Prevention starts before dissatisfaction</a:t>
            </a:r>
            <a:endParaRPr lang="en-US" sz="2800" dirty="0">
              <a:solidFill>
                <a:prstClr val="black"/>
              </a:solidFill>
              <a:latin typeface="Aptos"/>
            </a:endParaRPr>
          </a:p>
        </p:txBody>
      </p:sp>
      <p:sp>
        <p:nvSpPr>
          <p:cNvPr id="4" name="Text 2"/>
          <p:cNvSpPr/>
          <p:nvPr/>
        </p:nvSpPr>
        <p:spPr>
          <a:xfrm>
            <a:off x="585216" y="1389888"/>
            <a:ext cx="5303520" cy="411480"/>
          </a:xfrm>
          <a:prstGeom prst="rect">
            <a:avLst/>
          </a:prstGeom>
          <a:noFill/>
          <a:ln/>
        </p:spPr>
        <p:txBody>
          <a:bodyPr wrap="square" lIns="0" tIns="0" rIns="0" bIns="0" rtlCol="0" anchor="ctr">
            <a:normAutofit fontScale="92500" lnSpcReduction="20000"/>
          </a:bodyPr>
          <a:lstStyle/>
          <a:p>
            <a:pPr defTabSz="914400"/>
            <a:r>
              <a:rPr lang="en-US" sz="1600" b="1" dirty="0">
                <a:solidFill>
                  <a:srgbClr val="FFC000"/>
                </a:solidFill>
                <a:latin typeface="Aptos"/>
              </a:rPr>
              <a:t>The same three themes point to where safeguards matter most</a:t>
            </a:r>
          </a:p>
        </p:txBody>
      </p:sp>
      <p:sp>
        <p:nvSpPr>
          <p:cNvPr id="6" name="Shape 3"/>
          <p:cNvSpPr/>
          <p:nvPr/>
        </p:nvSpPr>
        <p:spPr>
          <a:xfrm>
            <a:off x="713232" y="1874520"/>
            <a:ext cx="1600200" cy="1234440"/>
          </a:xfrm>
          <a:prstGeom prst="roundRect">
            <a:avLst>
              <a:gd name="adj" fmla="val 3704"/>
            </a:avLst>
          </a:prstGeom>
          <a:solidFill>
            <a:srgbClr val="18113D">
              <a:alpha val="92000"/>
            </a:srgbClr>
          </a:solidFill>
          <a:ln w="8467">
            <a:solidFill>
              <a:srgbClr val="6A40D8">
                <a:alpha val="40000"/>
              </a:srgbClr>
            </a:solidFill>
            <a:prstDash val="solid"/>
          </a:ln>
        </p:spPr>
        <p:txBody>
          <a:bodyPr/>
          <a:lstStyle/>
          <a:p>
            <a:pPr defTabSz="914400"/>
            <a:endParaRPr lang="en-GB" sz="1800">
              <a:solidFill>
                <a:prstClr val="black"/>
              </a:solidFill>
              <a:latin typeface="Aptos"/>
            </a:endParaRPr>
          </a:p>
        </p:txBody>
      </p:sp>
      <p:sp>
        <p:nvSpPr>
          <p:cNvPr id="7" name="Text 4"/>
          <p:cNvSpPr/>
          <p:nvPr/>
        </p:nvSpPr>
        <p:spPr>
          <a:xfrm>
            <a:off x="877824" y="2029968"/>
            <a:ext cx="1271016" cy="420624"/>
          </a:xfrm>
          <a:prstGeom prst="rect">
            <a:avLst/>
          </a:prstGeom>
          <a:noFill/>
          <a:ln/>
        </p:spPr>
        <p:txBody>
          <a:bodyPr wrap="square" lIns="0" tIns="0" rIns="0" bIns="0" rtlCol="0" anchor="ctr"/>
          <a:lstStyle/>
          <a:p>
            <a:pPr algn="ctr" defTabSz="914400"/>
            <a:r>
              <a:rPr lang="en-US" sz="2800" b="1" dirty="0">
                <a:solidFill>
                  <a:srgbClr val="6A40D8"/>
                </a:solidFill>
                <a:latin typeface="Aptos"/>
              </a:rPr>
              <a:t>24%</a:t>
            </a:r>
            <a:endParaRPr lang="en-US" sz="2800" dirty="0">
              <a:solidFill>
                <a:prstClr val="black"/>
              </a:solidFill>
              <a:latin typeface="Aptos"/>
            </a:endParaRPr>
          </a:p>
        </p:txBody>
      </p:sp>
      <p:sp>
        <p:nvSpPr>
          <p:cNvPr id="8" name="Text 5"/>
          <p:cNvSpPr/>
          <p:nvPr/>
        </p:nvSpPr>
        <p:spPr>
          <a:xfrm>
            <a:off x="859536" y="2587752"/>
            <a:ext cx="1307592" cy="320040"/>
          </a:xfrm>
          <a:prstGeom prst="rect">
            <a:avLst/>
          </a:prstGeom>
          <a:noFill/>
          <a:ln/>
        </p:spPr>
        <p:txBody>
          <a:bodyPr wrap="square" lIns="0" tIns="0" rIns="0" bIns="0" rtlCol="0" anchor="ctr">
            <a:normAutofit/>
          </a:bodyPr>
          <a:lstStyle/>
          <a:p>
            <a:pPr algn="ctr" defTabSz="914400"/>
            <a:r>
              <a:rPr lang="en-US" sz="1000" b="1" dirty="0">
                <a:solidFill>
                  <a:srgbClr val="FFFFFF"/>
                </a:solidFill>
                <a:latin typeface="Aptos"/>
              </a:rPr>
              <a:t>poor communication</a:t>
            </a:r>
            <a:endParaRPr lang="en-US" sz="1000" dirty="0">
              <a:solidFill>
                <a:prstClr val="black"/>
              </a:solidFill>
              <a:latin typeface="Aptos"/>
            </a:endParaRPr>
          </a:p>
        </p:txBody>
      </p:sp>
      <p:sp>
        <p:nvSpPr>
          <p:cNvPr id="9" name="Shape 6"/>
          <p:cNvSpPr/>
          <p:nvPr/>
        </p:nvSpPr>
        <p:spPr>
          <a:xfrm>
            <a:off x="2487168" y="1874520"/>
            <a:ext cx="1600200" cy="1234440"/>
          </a:xfrm>
          <a:prstGeom prst="roundRect">
            <a:avLst>
              <a:gd name="adj" fmla="val 3704"/>
            </a:avLst>
          </a:prstGeom>
          <a:solidFill>
            <a:srgbClr val="18113D">
              <a:alpha val="92000"/>
            </a:srgbClr>
          </a:solidFill>
          <a:ln w="8467">
            <a:solidFill>
              <a:srgbClr val="F6A800">
                <a:alpha val="40000"/>
              </a:srgbClr>
            </a:solidFill>
            <a:prstDash val="solid"/>
          </a:ln>
        </p:spPr>
        <p:txBody>
          <a:bodyPr/>
          <a:lstStyle/>
          <a:p>
            <a:pPr defTabSz="914400"/>
            <a:endParaRPr lang="en-GB" sz="1800">
              <a:solidFill>
                <a:prstClr val="black"/>
              </a:solidFill>
              <a:latin typeface="Aptos"/>
            </a:endParaRPr>
          </a:p>
        </p:txBody>
      </p:sp>
      <p:sp>
        <p:nvSpPr>
          <p:cNvPr id="10" name="Text 7"/>
          <p:cNvSpPr/>
          <p:nvPr/>
        </p:nvSpPr>
        <p:spPr>
          <a:xfrm>
            <a:off x="2651760" y="2029968"/>
            <a:ext cx="1271016" cy="420624"/>
          </a:xfrm>
          <a:prstGeom prst="rect">
            <a:avLst/>
          </a:prstGeom>
          <a:noFill/>
          <a:ln/>
        </p:spPr>
        <p:txBody>
          <a:bodyPr wrap="square" lIns="0" tIns="0" rIns="0" bIns="0" rtlCol="0" anchor="ctr"/>
          <a:lstStyle/>
          <a:p>
            <a:pPr algn="ctr" defTabSz="914400"/>
            <a:r>
              <a:rPr lang="en-US" sz="2800" b="1" dirty="0">
                <a:solidFill>
                  <a:srgbClr val="F6A800"/>
                </a:solidFill>
                <a:latin typeface="Aptos"/>
              </a:rPr>
              <a:t>23%</a:t>
            </a:r>
            <a:endParaRPr lang="en-US" sz="2800" dirty="0">
              <a:solidFill>
                <a:prstClr val="black"/>
              </a:solidFill>
              <a:latin typeface="Aptos"/>
            </a:endParaRPr>
          </a:p>
        </p:txBody>
      </p:sp>
      <p:sp>
        <p:nvSpPr>
          <p:cNvPr id="11" name="Text 8"/>
          <p:cNvSpPr/>
          <p:nvPr/>
        </p:nvSpPr>
        <p:spPr>
          <a:xfrm>
            <a:off x="2633472" y="2587752"/>
            <a:ext cx="1307592" cy="320040"/>
          </a:xfrm>
          <a:prstGeom prst="rect">
            <a:avLst/>
          </a:prstGeom>
          <a:noFill/>
          <a:ln/>
        </p:spPr>
        <p:txBody>
          <a:bodyPr wrap="square" lIns="0" tIns="0" rIns="0" bIns="0" rtlCol="0" anchor="ctr">
            <a:normAutofit/>
          </a:bodyPr>
          <a:lstStyle/>
          <a:p>
            <a:pPr algn="ctr" defTabSz="914400"/>
            <a:r>
              <a:rPr lang="en-US" sz="1000" b="1" dirty="0">
                <a:solidFill>
                  <a:srgbClr val="FFFFFF"/>
                </a:solidFill>
                <a:latin typeface="Aptos"/>
              </a:rPr>
              <a:t>delay / no progress</a:t>
            </a:r>
            <a:endParaRPr lang="en-US" sz="1000" dirty="0">
              <a:solidFill>
                <a:prstClr val="black"/>
              </a:solidFill>
              <a:latin typeface="Aptos"/>
            </a:endParaRPr>
          </a:p>
        </p:txBody>
      </p:sp>
      <p:sp>
        <p:nvSpPr>
          <p:cNvPr id="12" name="Shape 9"/>
          <p:cNvSpPr/>
          <p:nvPr/>
        </p:nvSpPr>
        <p:spPr>
          <a:xfrm>
            <a:off x="4261104" y="1874520"/>
            <a:ext cx="1600200" cy="1234440"/>
          </a:xfrm>
          <a:prstGeom prst="roundRect">
            <a:avLst>
              <a:gd name="adj" fmla="val 3704"/>
            </a:avLst>
          </a:prstGeom>
          <a:solidFill>
            <a:srgbClr val="18113D">
              <a:alpha val="92000"/>
            </a:srgbClr>
          </a:solidFill>
          <a:ln w="8467">
            <a:solidFill>
              <a:srgbClr val="D85A20">
                <a:alpha val="40000"/>
              </a:srgbClr>
            </a:solidFill>
            <a:prstDash val="solid"/>
          </a:ln>
        </p:spPr>
        <p:txBody>
          <a:bodyPr/>
          <a:lstStyle/>
          <a:p>
            <a:pPr defTabSz="914400"/>
            <a:endParaRPr lang="en-GB" sz="1800">
              <a:solidFill>
                <a:prstClr val="black"/>
              </a:solidFill>
              <a:latin typeface="Aptos"/>
            </a:endParaRPr>
          </a:p>
        </p:txBody>
      </p:sp>
      <p:sp>
        <p:nvSpPr>
          <p:cNvPr id="13" name="Text 10"/>
          <p:cNvSpPr/>
          <p:nvPr/>
        </p:nvSpPr>
        <p:spPr>
          <a:xfrm>
            <a:off x="4425696" y="2029968"/>
            <a:ext cx="1271016" cy="420624"/>
          </a:xfrm>
          <a:prstGeom prst="rect">
            <a:avLst/>
          </a:prstGeom>
          <a:noFill/>
          <a:ln/>
        </p:spPr>
        <p:txBody>
          <a:bodyPr wrap="square" lIns="0" tIns="0" rIns="0" bIns="0" rtlCol="0" anchor="ctr"/>
          <a:lstStyle/>
          <a:p>
            <a:pPr algn="ctr" defTabSz="914400"/>
            <a:r>
              <a:rPr lang="en-US" sz="2800" b="1" dirty="0">
                <a:solidFill>
                  <a:srgbClr val="D85A20"/>
                </a:solidFill>
                <a:latin typeface="Aptos"/>
              </a:rPr>
              <a:t>19%</a:t>
            </a:r>
            <a:endParaRPr lang="en-US" sz="2800" dirty="0">
              <a:solidFill>
                <a:prstClr val="black"/>
              </a:solidFill>
              <a:latin typeface="Aptos"/>
            </a:endParaRPr>
          </a:p>
        </p:txBody>
      </p:sp>
      <p:sp>
        <p:nvSpPr>
          <p:cNvPr id="14" name="Text 11"/>
          <p:cNvSpPr/>
          <p:nvPr/>
        </p:nvSpPr>
        <p:spPr>
          <a:xfrm>
            <a:off x="4407408" y="2587752"/>
            <a:ext cx="1307592" cy="320040"/>
          </a:xfrm>
          <a:prstGeom prst="rect">
            <a:avLst/>
          </a:prstGeom>
          <a:noFill/>
          <a:ln/>
        </p:spPr>
        <p:txBody>
          <a:bodyPr wrap="square" lIns="0" tIns="0" rIns="0" bIns="0" rtlCol="0" anchor="ctr">
            <a:normAutofit/>
          </a:bodyPr>
          <a:lstStyle/>
          <a:p>
            <a:pPr algn="ctr" defTabSz="914400"/>
            <a:r>
              <a:rPr lang="en-US" sz="1000" b="1" dirty="0">
                <a:solidFill>
                  <a:srgbClr val="FFFFFF"/>
                </a:solidFill>
                <a:latin typeface="Aptos"/>
              </a:rPr>
              <a:t>failure to advise</a:t>
            </a:r>
            <a:endParaRPr lang="en-US" sz="1000" dirty="0">
              <a:solidFill>
                <a:prstClr val="black"/>
              </a:solidFill>
              <a:latin typeface="Aptos"/>
            </a:endParaRPr>
          </a:p>
        </p:txBody>
      </p:sp>
      <p:sp>
        <p:nvSpPr>
          <p:cNvPr id="15" name="Text 12"/>
          <p:cNvSpPr/>
          <p:nvPr/>
        </p:nvSpPr>
        <p:spPr>
          <a:xfrm>
            <a:off x="749808" y="3703320"/>
            <a:ext cx="5074920" cy="731520"/>
          </a:xfrm>
          <a:prstGeom prst="rect">
            <a:avLst/>
          </a:prstGeom>
          <a:noFill/>
          <a:ln/>
        </p:spPr>
        <p:txBody>
          <a:bodyPr wrap="square" lIns="0" tIns="0" rIns="0" bIns="0" rtlCol="0" anchor="ctr">
            <a:normAutofit/>
          </a:bodyPr>
          <a:lstStyle/>
          <a:p>
            <a:pPr defTabSz="914400"/>
            <a:r>
              <a:rPr lang="en-US" sz="2400" b="1" dirty="0">
                <a:solidFill>
                  <a:srgbClr val="FFFFFF"/>
                </a:solidFill>
                <a:latin typeface="Aptos"/>
              </a:rPr>
              <a:t>Inform early. Explain delays. Record advice.</a:t>
            </a:r>
            <a:endParaRPr lang="en-US" sz="2400" dirty="0">
              <a:solidFill>
                <a:prstClr val="black"/>
              </a:solidFill>
              <a:latin typeface="Aptos"/>
            </a:endParaRPr>
          </a:p>
        </p:txBody>
      </p:sp>
      <p:sp>
        <p:nvSpPr>
          <p:cNvPr id="16" name="Text 13"/>
          <p:cNvSpPr/>
          <p:nvPr/>
        </p:nvSpPr>
        <p:spPr>
          <a:xfrm>
            <a:off x="768096" y="4663440"/>
            <a:ext cx="4663440" cy="502920"/>
          </a:xfrm>
          <a:prstGeom prst="rect">
            <a:avLst/>
          </a:prstGeom>
          <a:noFill/>
          <a:ln/>
        </p:spPr>
        <p:txBody>
          <a:bodyPr wrap="square" lIns="0" tIns="0" rIns="0" bIns="0" rtlCol="0" anchor="ctr"/>
          <a:lstStyle/>
          <a:p>
            <a:pPr defTabSz="914400"/>
            <a:r>
              <a:rPr lang="en-US" sz="1600" b="1" dirty="0">
                <a:solidFill>
                  <a:srgbClr val="FFC000"/>
                </a:solidFill>
                <a:latin typeface="Aptos"/>
              </a:rPr>
              <a:t>Avoidance is not the key. Visibility and ownership are.</a:t>
            </a:r>
          </a:p>
        </p:txBody>
      </p:sp>
      <p:pic>
        <p:nvPicPr>
          <p:cNvPr id="18" name="Image 1" descr="/mnt/data/workdeck/orig/ppt/media/image9.jpg"/>
          <p:cNvPicPr>
            <a:picLocks noChangeAspect="1"/>
          </p:cNvPicPr>
          <p:nvPr/>
        </p:nvPicPr>
        <p:blipFill>
          <a:blip r:embed="rId3"/>
          <a:stretch>
            <a:fillRect/>
          </a:stretch>
        </p:blipFill>
        <p:spPr>
          <a:xfrm>
            <a:off x="11365992" y="6191409"/>
            <a:ext cx="530352" cy="528511"/>
          </a:xfrm>
          <a:prstGeom prst="rect">
            <a:avLst/>
          </a:prstGeom>
        </p:spPr>
      </p:pic>
      <p:sp>
        <p:nvSpPr>
          <p:cNvPr id="25" name="Slide Number Placeholder 0"/>
          <p:cNvSpPr>
            <a:spLocks noGrp="1"/>
          </p:cNvSpPr>
          <p:nvPr>
            <p:ph type="sldNum" sz="quarter" idx="4294967295"/>
          </p:nvPr>
        </p:nvSpPr>
        <p:spPr>
          <a:xfrm>
            <a:off x="11384280" y="6473952"/>
            <a:ext cx="320040" cy="182880"/>
          </a:xfrm>
          <a:prstGeom prst="rect">
            <a:avLst/>
          </a:prstGeom>
          <a:extLst>
            <a:ext uri="{C572A759-6A51-4108-AA02-DFA0A04FC94B}">
              <ma14:wrappingTextBoxFlag xmlns:ma14="http://schemas.microsoft.com/office/mac/drawingml/2011/main" xmlns="" val="0"/>
            </a:ext>
          </a:extLst>
        </p:spPr>
        <p:txBody>
          <a:bodyPr/>
          <a:lstStyle>
            <a:lvl1pPr>
              <a:defRPr sz="800">
                <a:solidFill>
                  <a:srgbClr val="C6B9E5"/>
                </a:solidFill>
              </a:defRPr>
            </a:lvl1pPr>
          </a:lstStyle>
          <a:p>
            <a:pPr defTabSz="914400"/>
            <a:fld id="{F7021451-1387-4CA6-816F-3879F97B5CBC}" type="slidenum">
              <a:rPr lang="en-US">
                <a:latin typeface="Aptos"/>
              </a:rPr>
              <a:pPr defTabSz="914400"/>
              <a:t>29</a:t>
            </a:fld>
            <a:endParaRPr lang="en-US">
              <a:latin typeface="Aptos"/>
            </a:endParaRPr>
          </a:p>
        </p:txBody>
      </p:sp>
      <p:sp>
        <p:nvSpPr>
          <p:cNvPr id="20" name="TextBox 19">
            <a:extLst>
              <a:ext uri="{FF2B5EF4-FFF2-40B4-BE49-F238E27FC236}">
                <a16:creationId xmlns:a16="http://schemas.microsoft.com/office/drawing/2014/main" id="{D8F17D09-2FC3-C42E-407C-3D79F29FFF94}"/>
              </a:ext>
            </a:extLst>
          </p:cNvPr>
          <p:cNvSpPr txBox="1"/>
          <p:nvPr/>
        </p:nvSpPr>
        <p:spPr>
          <a:xfrm>
            <a:off x="295656" y="5940474"/>
            <a:ext cx="6318688" cy="523220"/>
          </a:xfrm>
          <a:prstGeom prst="rect">
            <a:avLst/>
          </a:prstGeom>
          <a:noFill/>
        </p:spPr>
        <p:txBody>
          <a:bodyPr wrap="square" rtlCol="0">
            <a:spAutoFit/>
          </a:bodyPr>
          <a:lstStyle/>
          <a:p>
            <a:pPr defTabSz="914400"/>
            <a:r>
              <a:rPr lang="en-GB" kern="0" spc="14" dirty="0">
                <a:solidFill>
                  <a:prstClr val="white"/>
                </a:solidFill>
                <a:latin typeface="Aptos"/>
              </a:rPr>
              <a:t>*</a:t>
            </a:r>
            <a:r>
              <a:rPr lang="en-GB" kern="0" spc="14" dirty="0" err="1">
                <a:solidFill>
                  <a:prstClr val="white"/>
                </a:solidFill>
                <a:latin typeface="Aptos"/>
                <a:sym typeface="Aptos"/>
              </a:rPr>
              <a:t>LeO</a:t>
            </a:r>
            <a:r>
              <a:rPr lang="en-GB" kern="0" spc="14" dirty="0">
                <a:solidFill>
                  <a:prstClr val="white"/>
                </a:solidFill>
                <a:latin typeface="Aptos"/>
                <a:sym typeface="Aptos"/>
              </a:rPr>
              <a:t> latest Report 24/25</a:t>
            </a:r>
          </a:p>
          <a:p>
            <a:pPr defTabSz="914400"/>
            <a:endParaRPr lang="en-GB" sz="1800" kern="0" dirty="0">
              <a:solidFill>
                <a:prstClr val="black"/>
              </a:solidFill>
              <a:latin typeface="Calibri"/>
            </a:endParaRPr>
          </a:p>
        </p:txBody>
      </p:sp>
      <p:sp>
        <p:nvSpPr>
          <p:cNvPr id="19" name="Freeform 7">
            <a:extLst>
              <a:ext uri="{FF2B5EF4-FFF2-40B4-BE49-F238E27FC236}">
                <a16:creationId xmlns:a16="http://schemas.microsoft.com/office/drawing/2014/main" id="{7C114324-C005-E675-8EF3-D100C8749D46}"/>
              </a:ext>
            </a:extLst>
          </p:cNvPr>
          <p:cNvSpPr/>
          <p:nvPr/>
        </p:nvSpPr>
        <p:spPr>
          <a:xfrm>
            <a:off x="11540157" y="196814"/>
            <a:ext cx="326259" cy="325279"/>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4"/>
            <a:stretch>
              <a:fillRect r="-440090"/>
            </a:stretch>
          </a:blipFill>
        </p:spPr>
        <p:txBody>
          <a:bodyPr/>
          <a:lstStyle/>
          <a:p>
            <a:pPr marL="0" marR="0" lvl="0" indent="0" algn="l" defTabSz="609600" rtl="0" eaLnBrk="1" fontAlgn="auto" latinLnBrk="0" hangingPunct="1">
              <a:lnSpc>
                <a:spcPct val="100000"/>
              </a:lnSpc>
              <a:spcBef>
                <a:spcPts val="1"/>
              </a:spcBef>
              <a:spcAft>
                <a:spcPts val="1"/>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pic>
        <p:nvPicPr>
          <p:cNvPr id="24" name="Picture 23" descr="Reactive and Proactive concept Crossing out reactive and writing proactive. proactive communication complaint resolution stock pictures, royalty-free photos &amp; images">
            <a:extLst>
              <a:ext uri="{FF2B5EF4-FFF2-40B4-BE49-F238E27FC236}">
                <a16:creationId xmlns:a16="http://schemas.microsoft.com/office/drawing/2014/main" id="{7D540AF3-E405-7BE1-E91C-C77FC2FE0F16}"/>
              </a:ext>
            </a:extLst>
          </p:cNvPr>
          <p:cNvPicPr>
            <a:picLocks noChangeAspect="1"/>
          </p:cNvPicPr>
          <p:nvPr/>
        </p:nvPicPr>
        <p:blipFill>
          <a:blip r:embed="rId5"/>
          <a:stretch>
            <a:fillRect/>
          </a:stretch>
        </p:blipFill>
        <p:spPr>
          <a:xfrm>
            <a:off x="6253609" y="1460859"/>
            <a:ext cx="5697906" cy="3705501"/>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Text 0"/>
          <p:cNvSpPr/>
          <p:nvPr/>
        </p:nvSpPr>
        <p:spPr>
          <a:xfrm>
            <a:off x="566928" y="384048"/>
            <a:ext cx="3840480" cy="256032"/>
          </a:xfrm>
          <a:prstGeom prst="rect">
            <a:avLst/>
          </a:prstGeom>
          <a:noFill/>
          <a:ln/>
        </p:spPr>
        <p:txBody>
          <a:bodyPr wrap="square" lIns="0" tIns="0" rIns="0" bIns="0" rtlCol="0" anchor="ctr"/>
          <a:lstStyle/>
          <a:p>
            <a:pPr defTabSz="914400"/>
            <a:r>
              <a:rPr lang="en-US" sz="4000" b="1" kern="0" spc="240" dirty="0">
                <a:solidFill>
                  <a:srgbClr val="6A40D8"/>
                </a:solidFill>
                <a:latin typeface="Aptos"/>
              </a:rPr>
              <a:t>DISCUSSION</a:t>
            </a:r>
            <a:endParaRPr lang="en-US" sz="4000" dirty="0">
              <a:solidFill>
                <a:prstClr val="black"/>
              </a:solidFill>
              <a:latin typeface="Aptos"/>
            </a:endParaRPr>
          </a:p>
        </p:txBody>
      </p:sp>
      <p:sp>
        <p:nvSpPr>
          <p:cNvPr id="3" name="Text 1"/>
          <p:cNvSpPr/>
          <p:nvPr/>
        </p:nvSpPr>
        <p:spPr>
          <a:xfrm>
            <a:off x="566928" y="713232"/>
            <a:ext cx="5303520" cy="658368"/>
          </a:xfrm>
          <a:prstGeom prst="rect">
            <a:avLst/>
          </a:prstGeom>
          <a:noFill/>
          <a:ln/>
        </p:spPr>
        <p:txBody>
          <a:bodyPr wrap="square" lIns="0" tIns="0" rIns="0" bIns="0" rtlCol="0" anchor="ctr">
            <a:normAutofit fontScale="92500"/>
          </a:bodyPr>
          <a:lstStyle/>
          <a:p>
            <a:pPr defTabSz="914400"/>
            <a:r>
              <a:rPr lang="en-US" sz="2800" b="1" dirty="0">
                <a:solidFill>
                  <a:srgbClr val="FFFFFF"/>
                </a:solidFill>
                <a:latin typeface="Aptos"/>
              </a:rPr>
              <a:t>Where would you intervene first?</a:t>
            </a:r>
            <a:endParaRPr lang="en-US" sz="2800" dirty="0">
              <a:solidFill>
                <a:prstClr val="black"/>
              </a:solidFill>
              <a:latin typeface="Aptos"/>
            </a:endParaRPr>
          </a:p>
        </p:txBody>
      </p:sp>
      <p:sp>
        <p:nvSpPr>
          <p:cNvPr id="5" name="Shape 3"/>
          <p:cNvSpPr/>
          <p:nvPr/>
        </p:nvSpPr>
        <p:spPr>
          <a:xfrm>
            <a:off x="713232" y="1874520"/>
            <a:ext cx="3456432" cy="3246120"/>
          </a:xfrm>
          <a:prstGeom prst="roundRect">
            <a:avLst/>
          </a:prstGeom>
          <a:solidFill>
            <a:srgbClr val="18113D"/>
          </a:solidFill>
          <a:ln w="16933">
            <a:solidFill>
              <a:srgbClr val="6A40D8"/>
            </a:solidFill>
            <a:prstDash val="solid"/>
          </a:ln>
        </p:spPr>
        <p:txBody>
          <a:bodyPr/>
          <a:lstStyle/>
          <a:p>
            <a:pPr defTabSz="914400"/>
            <a:endParaRPr lang="en-GB" sz="1800">
              <a:solidFill>
                <a:prstClr val="black"/>
              </a:solidFill>
              <a:latin typeface="Aptos"/>
            </a:endParaRPr>
          </a:p>
        </p:txBody>
      </p:sp>
      <p:sp>
        <p:nvSpPr>
          <p:cNvPr id="6" name="Text 4"/>
          <p:cNvSpPr/>
          <p:nvPr/>
        </p:nvSpPr>
        <p:spPr>
          <a:xfrm>
            <a:off x="1168400" y="2895600"/>
            <a:ext cx="685800" cy="457200"/>
          </a:xfrm>
          <a:prstGeom prst="rect">
            <a:avLst/>
          </a:prstGeom>
          <a:noFill/>
          <a:ln/>
        </p:spPr>
        <p:txBody>
          <a:bodyPr wrap="square" lIns="0" tIns="0" rIns="0" bIns="0" rtlCol="0" anchor="ctr"/>
          <a:lstStyle/>
          <a:p>
            <a:pPr defTabSz="914400"/>
            <a:r>
              <a:rPr lang="en-US" sz="2700" b="1" dirty="0">
                <a:solidFill>
                  <a:srgbClr val="6A40D8"/>
                </a:solidFill>
                <a:latin typeface="Aptos"/>
              </a:rPr>
              <a:t>01</a:t>
            </a:r>
            <a:endParaRPr lang="en-US" sz="2700" dirty="0">
              <a:solidFill>
                <a:prstClr val="black"/>
              </a:solidFill>
              <a:latin typeface="Aptos"/>
            </a:endParaRPr>
          </a:p>
        </p:txBody>
      </p:sp>
      <p:sp>
        <p:nvSpPr>
          <p:cNvPr id="7" name="Text 5"/>
          <p:cNvSpPr/>
          <p:nvPr/>
        </p:nvSpPr>
        <p:spPr>
          <a:xfrm>
            <a:off x="1168400" y="3581400"/>
            <a:ext cx="2743200" cy="320040"/>
          </a:xfrm>
          <a:prstGeom prst="rect">
            <a:avLst/>
          </a:prstGeom>
          <a:noFill/>
          <a:ln/>
        </p:spPr>
        <p:txBody>
          <a:bodyPr wrap="square" lIns="0" tIns="0" rIns="0" bIns="0" rtlCol="0" anchor="ctr"/>
          <a:lstStyle/>
          <a:p>
            <a:pPr defTabSz="914400"/>
            <a:r>
              <a:rPr lang="en-US" sz="1700" b="1" dirty="0">
                <a:solidFill>
                  <a:srgbClr val="FFFFFF"/>
                </a:solidFill>
                <a:latin typeface="Aptos"/>
              </a:rPr>
              <a:t>COMMUNICATION</a:t>
            </a:r>
            <a:endParaRPr lang="en-US" sz="1700" dirty="0">
              <a:solidFill>
                <a:prstClr val="black"/>
              </a:solidFill>
              <a:latin typeface="Aptos"/>
            </a:endParaRPr>
          </a:p>
        </p:txBody>
      </p:sp>
      <p:sp>
        <p:nvSpPr>
          <p:cNvPr id="10" name="Shape 8"/>
          <p:cNvSpPr/>
          <p:nvPr/>
        </p:nvSpPr>
        <p:spPr>
          <a:xfrm>
            <a:off x="4535424" y="1874520"/>
            <a:ext cx="3456432" cy="3246120"/>
          </a:xfrm>
          <a:prstGeom prst="roundRect">
            <a:avLst/>
          </a:prstGeom>
          <a:solidFill>
            <a:srgbClr val="18113D"/>
          </a:solidFill>
          <a:ln w="16933">
            <a:solidFill>
              <a:srgbClr val="F6A800"/>
            </a:solidFill>
            <a:prstDash val="solid"/>
          </a:ln>
        </p:spPr>
        <p:txBody>
          <a:bodyPr/>
          <a:lstStyle/>
          <a:p>
            <a:pPr defTabSz="914400"/>
            <a:endParaRPr lang="en-GB" sz="1800">
              <a:solidFill>
                <a:prstClr val="black"/>
              </a:solidFill>
              <a:latin typeface="Aptos"/>
            </a:endParaRPr>
          </a:p>
        </p:txBody>
      </p:sp>
      <p:sp>
        <p:nvSpPr>
          <p:cNvPr id="11" name="Text 9"/>
          <p:cNvSpPr/>
          <p:nvPr/>
        </p:nvSpPr>
        <p:spPr>
          <a:xfrm>
            <a:off x="5029200" y="2895600"/>
            <a:ext cx="685800" cy="457200"/>
          </a:xfrm>
          <a:prstGeom prst="rect">
            <a:avLst/>
          </a:prstGeom>
          <a:noFill/>
          <a:ln/>
        </p:spPr>
        <p:txBody>
          <a:bodyPr wrap="square" lIns="0" tIns="0" rIns="0" bIns="0" rtlCol="0" anchor="ctr"/>
          <a:lstStyle/>
          <a:p>
            <a:pPr defTabSz="914400"/>
            <a:r>
              <a:rPr lang="en-US" sz="2700" b="1" dirty="0">
                <a:solidFill>
                  <a:srgbClr val="F6A800"/>
                </a:solidFill>
                <a:latin typeface="Aptos"/>
              </a:rPr>
              <a:t>02</a:t>
            </a:r>
            <a:endParaRPr lang="en-US" sz="2700" dirty="0">
              <a:solidFill>
                <a:prstClr val="black"/>
              </a:solidFill>
              <a:latin typeface="Aptos"/>
            </a:endParaRPr>
          </a:p>
        </p:txBody>
      </p:sp>
      <p:sp>
        <p:nvSpPr>
          <p:cNvPr id="12" name="Text 10"/>
          <p:cNvSpPr/>
          <p:nvPr/>
        </p:nvSpPr>
        <p:spPr>
          <a:xfrm>
            <a:off x="5029200" y="3581400"/>
            <a:ext cx="2743200" cy="320040"/>
          </a:xfrm>
          <a:prstGeom prst="rect">
            <a:avLst/>
          </a:prstGeom>
          <a:noFill/>
          <a:ln/>
        </p:spPr>
        <p:txBody>
          <a:bodyPr wrap="square" lIns="0" tIns="0" rIns="0" bIns="0" rtlCol="0" anchor="ctr"/>
          <a:lstStyle/>
          <a:p>
            <a:pPr defTabSz="914400"/>
            <a:r>
              <a:rPr lang="en-US" sz="1700" b="1" dirty="0">
                <a:solidFill>
                  <a:srgbClr val="FFFFFF"/>
                </a:solidFill>
                <a:latin typeface="Aptos"/>
              </a:rPr>
              <a:t>PROGRESS</a:t>
            </a:r>
            <a:endParaRPr lang="en-US" sz="1700" dirty="0">
              <a:solidFill>
                <a:prstClr val="black"/>
              </a:solidFill>
              <a:latin typeface="Aptos"/>
            </a:endParaRPr>
          </a:p>
        </p:txBody>
      </p:sp>
      <p:sp>
        <p:nvSpPr>
          <p:cNvPr id="15" name="Shape 13"/>
          <p:cNvSpPr/>
          <p:nvPr/>
        </p:nvSpPr>
        <p:spPr>
          <a:xfrm>
            <a:off x="8357616" y="1874520"/>
            <a:ext cx="3456432" cy="3246120"/>
          </a:xfrm>
          <a:prstGeom prst="roundRect">
            <a:avLst/>
          </a:prstGeom>
          <a:solidFill>
            <a:srgbClr val="18113D"/>
          </a:solidFill>
          <a:ln w="16933">
            <a:solidFill>
              <a:srgbClr val="D85A20"/>
            </a:solidFill>
            <a:prstDash val="solid"/>
          </a:ln>
        </p:spPr>
        <p:txBody>
          <a:bodyPr/>
          <a:lstStyle/>
          <a:p>
            <a:pPr defTabSz="914400"/>
            <a:endParaRPr lang="en-GB" sz="1800">
              <a:solidFill>
                <a:prstClr val="black"/>
              </a:solidFill>
              <a:latin typeface="Aptos"/>
            </a:endParaRPr>
          </a:p>
        </p:txBody>
      </p:sp>
      <p:sp>
        <p:nvSpPr>
          <p:cNvPr id="16" name="Text 14"/>
          <p:cNvSpPr/>
          <p:nvPr/>
        </p:nvSpPr>
        <p:spPr>
          <a:xfrm>
            <a:off x="8796957" y="2895600"/>
            <a:ext cx="685800" cy="457200"/>
          </a:xfrm>
          <a:prstGeom prst="rect">
            <a:avLst/>
          </a:prstGeom>
          <a:noFill/>
          <a:ln/>
        </p:spPr>
        <p:txBody>
          <a:bodyPr wrap="square" lIns="0" tIns="0" rIns="0" bIns="0" rtlCol="0" anchor="ctr"/>
          <a:lstStyle/>
          <a:p>
            <a:pPr defTabSz="914400"/>
            <a:r>
              <a:rPr lang="en-US" sz="2700" b="1" dirty="0">
                <a:solidFill>
                  <a:srgbClr val="D85A20"/>
                </a:solidFill>
                <a:latin typeface="Aptos"/>
              </a:rPr>
              <a:t>03</a:t>
            </a:r>
            <a:endParaRPr lang="en-US" sz="2700" dirty="0">
              <a:solidFill>
                <a:prstClr val="black"/>
              </a:solidFill>
              <a:latin typeface="Aptos"/>
            </a:endParaRPr>
          </a:p>
        </p:txBody>
      </p:sp>
      <p:sp>
        <p:nvSpPr>
          <p:cNvPr id="17" name="Text 15"/>
          <p:cNvSpPr/>
          <p:nvPr/>
        </p:nvSpPr>
        <p:spPr>
          <a:xfrm>
            <a:off x="8796957" y="3581400"/>
            <a:ext cx="2743200" cy="320040"/>
          </a:xfrm>
          <a:prstGeom prst="rect">
            <a:avLst/>
          </a:prstGeom>
          <a:noFill/>
          <a:ln/>
        </p:spPr>
        <p:txBody>
          <a:bodyPr wrap="square" lIns="0" tIns="0" rIns="0" bIns="0" rtlCol="0" anchor="ctr"/>
          <a:lstStyle/>
          <a:p>
            <a:pPr defTabSz="914400"/>
            <a:r>
              <a:rPr lang="en-US" sz="1700" b="1" dirty="0">
                <a:solidFill>
                  <a:srgbClr val="FFFFFF"/>
                </a:solidFill>
                <a:latin typeface="Aptos"/>
              </a:rPr>
              <a:t>ADVICE</a:t>
            </a:r>
            <a:endParaRPr lang="en-US" sz="1700" dirty="0">
              <a:solidFill>
                <a:prstClr val="black"/>
              </a:solidFill>
              <a:latin typeface="Aptos"/>
            </a:endParaRPr>
          </a:p>
        </p:txBody>
      </p:sp>
      <p:pic>
        <p:nvPicPr>
          <p:cNvPr id="20" name="Image 0" descr="/mnt/data/workdeck/orig/ppt/media/image9.jpg"/>
          <p:cNvPicPr>
            <a:picLocks noChangeAspect="1"/>
          </p:cNvPicPr>
          <p:nvPr/>
        </p:nvPicPr>
        <p:blipFill>
          <a:blip r:embed="rId3"/>
          <a:stretch>
            <a:fillRect/>
          </a:stretch>
        </p:blipFill>
        <p:spPr>
          <a:xfrm>
            <a:off x="11365992" y="6191409"/>
            <a:ext cx="530352" cy="528511"/>
          </a:xfrm>
          <a:prstGeom prst="rect">
            <a:avLst/>
          </a:prstGeom>
        </p:spPr>
      </p:pic>
      <p:sp>
        <p:nvSpPr>
          <p:cNvPr id="25" name="Slide Number Placeholder 0"/>
          <p:cNvSpPr>
            <a:spLocks noGrp="1"/>
          </p:cNvSpPr>
          <p:nvPr>
            <p:ph type="sldNum" sz="quarter" idx="4294967295"/>
          </p:nvPr>
        </p:nvSpPr>
        <p:spPr>
          <a:xfrm>
            <a:off x="11384280" y="6473952"/>
            <a:ext cx="320040" cy="182880"/>
          </a:xfrm>
          <a:prstGeom prst="rect">
            <a:avLst/>
          </a:prstGeom>
          <a:extLst>
            <a:ext uri="{C572A759-6A51-4108-AA02-DFA0A04FC94B}">
              <ma14:wrappingTextBoxFlag xmlns:ma14="http://schemas.microsoft.com/office/mac/drawingml/2011/main" xmlns="" val="0"/>
            </a:ext>
          </a:extLst>
        </p:spPr>
        <p:txBody>
          <a:bodyPr/>
          <a:lstStyle>
            <a:lvl1pPr>
              <a:defRPr sz="800">
                <a:solidFill>
                  <a:srgbClr val="C6B9E5"/>
                </a:solidFill>
              </a:defRPr>
            </a:lvl1pPr>
          </a:lstStyle>
          <a:p>
            <a:pPr defTabSz="914400"/>
            <a:fld id="{F7021451-1387-4CA6-816F-3879F97B5CBC}" type="slidenum">
              <a:rPr lang="en-US">
                <a:latin typeface="Aptos"/>
              </a:rPr>
              <a:pPr defTabSz="914400"/>
              <a:t>30</a:t>
            </a:fld>
            <a:endParaRPr lang="en-US">
              <a:latin typeface="Aptos"/>
            </a:endParaRPr>
          </a:p>
        </p:txBody>
      </p:sp>
      <p:sp>
        <p:nvSpPr>
          <p:cNvPr id="22" name="Freeform 7">
            <a:extLst>
              <a:ext uri="{FF2B5EF4-FFF2-40B4-BE49-F238E27FC236}">
                <a16:creationId xmlns:a16="http://schemas.microsoft.com/office/drawing/2014/main" id="{B73AA924-B311-EFF9-96BC-58F9517FA56A}"/>
              </a:ext>
            </a:extLst>
          </p:cNvPr>
          <p:cNvSpPr/>
          <p:nvPr/>
        </p:nvSpPr>
        <p:spPr>
          <a:xfrm>
            <a:off x="11540157" y="196814"/>
            <a:ext cx="326259" cy="325279"/>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4"/>
            <a:stretch>
              <a:fillRect r="-440090"/>
            </a:stretch>
          </a:blipFill>
        </p:spPr>
        <p:txBody>
          <a:bodyPr/>
          <a:lstStyle/>
          <a:p>
            <a:pPr marL="0" marR="0" lvl="0" indent="0" algn="l" defTabSz="609600" rtl="0" eaLnBrk="1" fontAlgn="auto" latinLnBrk="0" hangingPunct="1">
              <a:lnSpc>
                <a:spcPct val="100000"/>
              </a:lnSpc>
              <a:spcBef>
                <a:spcPts val="1"/>
              </a:spcBef>
              <a:spcAft>
                <a:spcPts val="1"/>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pic>
        <p:nvPicPr>
          <p:cNvPr id="2" name="Image 0" descr="/mnt/data/c8580a5688.jpeg"/>
          <p:cNvPicPr>
            <a:picLocks noChangeAspect="1"/>
          </p:cNvPicPr>
          <p:nvPr/>
        </p:nvPicPr>
        <p:blipFill>
          <a:blip r:embed="rId3"/>
          <a:srcRect t="7811" b="7811"/>
          <a:stretch/>
        </p:blipFill>
        <p:spPr>
          <a:xfrm>
            <a:off x="1" y="0"/>
            <a:ext cx="12191695" cy="6858000"/>
          </a:xfrm>
          <a:prstGeom prst="rect">
            <a:avLst/>
          </a:prstGeom>
        </p:spPr>
      </p:pic>
      <p:sp>
        <p:nvSpPr>
          <p:cNvPr id="3" name="Shape 0"/>
          <p:cNvSpPr/>
          <p:nvPr/>
        </p:nvSpPr>
        <p:spPr>
          <a:xfrm>
            <a:off x="24147" y="0"/>
            <a:ext cx="12191695" cy="6858000"/>
          </a:xfrm>
          <a:prstGeom prst="rect">
            <a:avLst/>
          </a:prstGeom>
          <a:solidFill>
            <a:srgbClr val="1D0752">
              <a:alpha val="60000"/>
            </a:srgbClr>
          </a:solidFill>
          <a:ln w="8467">
            <a:solidFill>
              <a:srgbClr val="333333">
                <a:alpha val="0"/>
              </a:srgbClr>
            </a:solidFill>
            <a:prstDash val="solid"/>
          </a:ln>
        </p:spPr>
        <p:txBody>
          <a:bodyPr/>
          <a:lstStyle/>
          <a:p>
            <a:pPr defTabSz="914400"/>
            <a:endParaRPr lang="en-GB" sz="1800">
              <a:solidFill>
                <a:prstClr val="black"/>
              </a:solidFill>
              <a:latin typeface="Aptos"/>
            </a:endParaRPr>
          </a:p>
        </p:txBody>
      </p:sp>
      <p:sp>
        <p:nvSpPr>
          <p:cNvPr id="4" name="Shape 1"/>
          <p:cNvSpPr/>
          <p:nvPr/>
        </p:nvSpPr>
        <p:spPr>
          <a:xfrm>
            <a:off x="658368" y="658368"/>
            <a:ext cx="5212080" cy="5394960"/>
          </a:xfrm>
          <a:prstGeom prst="roundRect">
            <a:avLst/>
          </a:prstGeom>
          <a:solidFill>
            <a:srgbClr val="1D0752">
              <a:alpha val="88000"/>
            </a:srgbClr>
          </a:solidFill>
          <a:ln w="8467">
            <a:solidFill>
              <a:srgbClr val="6A40D8">
                <a:alpha val="45000"/>
              </a:srgbClr>
            </a:solidFill>
            <a:prstDash val="solid"/>
          </a:ln>
        </p:spPr>
        <p:txBody>
          <a:bodyPr/>
          <a:lstStyle/>
          <a:p>
            <a:pPr defTabSz="914400"/>
            <a:endParaRPr lang="en-GB" sz="1800">
              <a:solidFill>
                <a:prstClr val="black"/>
              </a:solidFill>
              <a:latin typeface="Aptos"/>
            </a:endParaRPr>
          </a:p>
        </p:txBody>
      </p:sp>
      <p:sp>
        <p:nvSpPr>
          <p:cNvPr id="5" name="Shape 2"/>
          <p:cNvSpPr/>
          <p:nvPr/>
        </p:nvSpPr>
        <p:spPr>
          <a:xfrm>
            <a:off x="987552" y="1024128"/>
            <a:ext cx="2162048" cy="423672"/>
          </a:xfrm>
          <a:prstGeom prst="roundRect">
            <a:avLst>
              <a:gd name="adj" fmla="val 22857"/>
            </a:avLst>
          </a:prstGeom>
          <a:solidFill>
            <a:schemeClr val="accent4">
              <a:alpha val="92000"/>
            </a:schemeClr>
          </a:solidFill>
          <a:ln w="8467">
            <a:solidFill>
              <a:srgbClr val="6A40D8">
                <a:alpha val="0"/>
              </a:srgbClr>
            </a:solidFill>
            <a:prstDash val="solid"/>
          </a:ln>
        </p:spPr>
        <p:txBody>
          <a:bodyPr/>
          <a:lstStyle/>
          <a:p>
            <a:pPr defTabSz="914400"/>
            <a:endParaRPr lang="en-GB" sz="1800">
              <a:solidFill>
                <a:prstClr val="black"/>
              </a:solidFill>
              <a:latin typeface="Aptos"/>
            </a:endParaRPr>
          </a:p>
        </p:txBody>
      </p:sp>
      <p:sp>
        <p:nvSpPr>
          <p:cNvPr id="6" name="Text 3"/>
          <p:cNvSpPr/>
          <p:nvPr/>
        </p:nvSpPr>
        <p:spPr>
          <a:xfrm>
            <a:off x="1078992" y="1088136"/>
            <a:ext cx="2070608" cy="258064"/>
          </a:xfrm>
          <a:prstGeom prst="rect">
            <a:avLst/>
          </a:prstGeom>
          <a:noFill/>
          <a:ln/>
        </p:spPr>
        <p:txBody>
          <a:bodyPr wrap="square" lIns="0" tIns="0" rIns="0" bIns="0" rtlCol="0" anchor="ctr"/>
          <a:lstStyle/>
          <a:p>
            <a:pPr algn="ctr" defTabSz="914400"/>
            <a:r>
              <a:rPr lang="en-US" sz="1867" b="1" dirty="0">
                <a:solidFill>
                  <a:schemeClr val="bg1"/>
                </a:solidFill>
                <a:latin typeface="Aptos"/>
              </a:rPr>
              <a:t>CONCLUSION</a:t>
            </a:r>
            <a:endParaRPr lang="en-US" sz="1867" dirty="0">
              <a:solidFill>
                <a:schemeClr val="bg1"/>
              </a:solidFill>
              <a:latin typeface="Aptos"/>
            </a:endParaRPr>
          </a:p>
        </p:txBody>
      </p:sp>
      <p:sp>
        <p:nvSpPr>
          <p:cNvPr id="7" name="Text 4"/>
          <p:cNvSpPr/>
          <p:nvPr/>
        </p:nvSpPr>
        <p:spPr>
          <a:xfrm>
            <a:off x="960120" y="1815123"/>
            <a:ext cx="4343400" cy="1234440"/>
          </a:xfrm>
          <a:prstGeom prst="rect">
            <a:avLst/>
          </a:prstGeom>
          <a:noFill/>
          <a:ln/>
        </p:spPr>
        <p:txBody>
          <a:bodyPr wrap="square" lIns="0" tIns="0" rIns="0" bIns="0" rtlCol="0" anchor="ctr"/>
          <a:lstStyle/>
          <a:p>
            <a:pPr defTabSz="914400"/>
            <a:r>
              <a:rPr lang="en-US" sz="3100" b="1" dirty="0">
                <a:solidFill>
                  <a:srgbClr val="FFFFFF"/>
                </a:solidFill>
                <a:latin typeface="Aptos"/>
              </a:rPr>
              <a:t>A better journey</a:t>
            </a:r>
            <a:endParaRPr lang="en-US" sz="3100" dirty="0">
              <a:solidFill>
                <a:prstClr val="black"/>
              </a:solidFill>
              <a:latin typeface="Aptos"/>
            </a:endParaRPr>
          </a:p>
          <a:p>
            <a:pPr defTabSz="914400"/>
            <a:r>
              <a:rPr lang="en-US" sz="3100" b="1" dirty="0">
                <a:solidFill>
                  <a:srgbClr val="FFFFFF"/>
                </a:solidFill>
                <a:latin typeface="Aptos"/>
              </a:rPr>
              <a:t>benefits everyone.</a:t>
            </a:r>
            <a:endParaRPr lang="en-US" sz="3100" dirty="0">
              <a:solidFill>
                <a:prstClr val="black"/>
              </a:solidFill>
              <a:latin typeface="Aptos"/>
            </a:endParaRPr>
          </a:p>
        </p:txBody>
      </p:sp>
      <p:sp>
        <p:nvSpPr>
          <p:cNvPr id="8" name="Text 5"/>
          <p:cNvSpPr/>
          <p:nvPr/>
        </p:nvSpPr>
        <p:spPr>
          <a:xfrm>
            <a:off x="960120" y="3154680"/>
            <a:ext cx="4434840" cy="1783080"/>
          </a:xfrm>
          <a:prstGeom prst="rect">
            <a:avLst/>
          </a:prstGeom>
          <a:noFill/>
          <a:ln/>
        </p:spPr>
        <p:txBody>
          <a:bodyPr wrap="square" lIns="762" tIns="762" rIns="762" bIns="762" rtlCol="0" anchor="ctr">
            <a:normAutofit/>
          </a:bodyPr>
          <a:lstStyle/>
          <a:p>
            <a:pPr marL="177800" indent="-177800" defTabSz="914400">
              <a:buSzPct val="100000"/>
              <a:buFontTx/>
              <a:buChar char="•"/>
            </a:pPr>
            <a:r>
              <a:rPr lang="en-US" sz="1600" dirty="0">
                <a:solidFill>
                  <a:srgbClr val="FFFFFF"/>
                </a:solidFill>
                <a:latin typeface="Aptos"/>
              </a:rPr>
              <a:t>Less stress and stronger wellbeing</a:t>
            </a:r>
            <a:endParaRPr lang="en-US" sz="1600" dirty="0">
              <a:solidFill>
                <a:prstClr val="black"/>
              </a:solidFill>
              <a:latin typeface="Aptos"/>
            </a:endParaRPr>
          </a:p>
          <a:p>
            <a:pPr marL="177800" indent="-177800" defTabSz="914400">
              <a:buSzPct val="100000"/>
              <a:buFontTx/>
              <a:buChar char="•"/>
            </a:pPr>
            <a:r>
              <a:rPr lang="en-US" sz="1600" dirty="0">
                <a:solidFill>
                  <a:srgbClr val="FFFFFF"/>
                </a:solidFill>
                <a:latin typeface="Aptos"/>
              </a:rPr>
              <a:t>A more attractive career</a:t>
            </a:r>
            <a:endParaRPr lang="en-US" sz="1600" dirty="0">
              <a:solidFill>
                <a:prstClr val="black"/>
              </a:solidFill>
              <a:latin typeface="Aptos"/>
            </a:endParaRPr>
          </a:p>
          <a:p>
            <a:pPr marL="177800" indent="-177800" defTabSz="914400">
              <a:buSzPct val="100000"/>
              <a:buFontTx/>
              <a:buChar char="•"/>
            </a:pPr>
            <a:r>
              <a:rPr lang="en-US" sz="1600" dirty="0">
                <a:solidFill>
                  <a:srgbClr val="FFFFFF"/>
                </a:solidFill>
                <a:latin typeface="Aptos"/>
              </a:rPr>
              <a:t>Better professional reputation</a:t>
            </a:r>
            <a:endParaRPr lang="en-US" sz="1600" dirty="0">
              <a:solidFill>
                <a:prstClr val="black"/>
              </a:solidFill>
              <a:latin typeface="Aptos"/>
            </a:endParaRPr>
          </a:p>
          <a:p>
            <a:pPr marL="177800" indent="-177800" defTabSz="914400">
              <a:buSzPct val="100000"/>
              <a:buFontTx/>
              <a:buChar char="•"/>
            </a:pPr>
            <a:r>
              <a:rPr lang="en-US" sz="1600" dirty="0">
                <a:solidFill>
                  <a:srgbClr val="FFFFFF"/>
                </a:solidFill>
                <a:latin typeface="Aptos"/>
              </a:rPr>
              <a:t>Shorter, smoother transactions</a:t>
            </a:r>
            <a:endParaRPr lang="en-US" sz="1600" dirty="0">
              <a:solidFill>
                <a:prstClr val="black"/>
              </a:solidFill>
              <a:latin typeface="Aptos"/>
            </a:endParaRPr>
          </a:p>
        </p:txBody>
      </p:sp>
      <p:sp>
        <p:nvSpPr>
          <p:cNvPr id="9" name="Text 6"/>
          <p:cNvSpPr/>
          <p:nvPr/>
        </p:nvSpPr>
        <p:spPr>
          <a:xfrm>
            <a:off x="987552" y="5285232"/>
            <a:ext cx="4549648" cy="411480"/>
          </a:xfrm>
          <a:prstGeom prst="rect">
            <a:avLst/>
          </a:prstGeom>
          <a:noFill/>
          <a:ln/>
        </p:spPr>
        <p:txBody>
          <a:bodyPr wrap="square" lIns="0" tIns="0" rIns="0" bIns="0" rtlCol="0" anchor="ctr"/>
          <a:lstStyle/>
          <a:p>
            <a:pPr defTabSz="914400"/>
            <a:r>
              <a:rPr lang="en-US" sz="1600" b="1" dirty="0">
                <a:solidFill>
                  <a:schemeClr val="accent4"/>
                </a:solidFill>
                <a:latin typeface="Aptos"/>
              </a:rPr>
              <a:t>Collaboration turns good intentions into a consistent client experience.</a:t>
            </a:r>
            <a:endParaRPr lang="en-US" sz="1600" dirty="0">
              <a:solidFill>
                <a:schemeClr val="accent4"/>
              </a:solidFill>
              <a:latin typeface="Aptos"/>
            </a:endParaRPr>
          </a:p>
        </p:txBody>
      </p:sp>
      <p:pic>
        <p:nvPicPr>
          <p:cNvPr id="11" name="Image 1" descr="/mnt/data/workdeck/orig/ppt/media/image9.jpg"/>
          <p:cNvPicPr>
            <a:picLocks noChangeAspect="1"/>
          </p:cNvPicPr>
          <p:nvPr/>
        </p:nvPicPr>
        <p:blipFill>
          <a:blip r:embed="rId4"/>
          <a:stretch>
            <a:fillRect/>
          </a:stretch>
        </p:blipFill>
        <p:spPr>
          <a:xfrm>
            <a:off x="11365992" y="6191409"/>
            <a:ext cx="530352" cy="528511"/>
          </a:xfrm>
          <a:prstGeom prst="rect">
            <a:avLst/>
          </a:prstGeom>
        </p:spPr>
      </p:pic>
      <p:sp>
        <p:nvSpPr>
          <p:cNvPr id="12" name="Freeform 7">
            <a:extLst>
              <a:ext uri="{FF2B5EF4-FFF2-40B4-BE49-F238E27FC236}">
                <a16:creationId xmlns:a16="http://schemas.microsoft.com/office/drawing/2014/main" id="{FBDD3086-7675-0F54-EFF0-148FBAC7D2A7}"/>
              </a:ext>
            </a:extLst>
          </p:cNvPr>
          <p:cNvSpPr/>
          <p:nvPr/>
        </p:nvSpPr>
        <p:spPr>
          <a:xfrm>
            <a:off x="11540157" y="196814"/>
            <a:ext cx="326259" cy="325279"/>
          </a:xfrm>
          <a:custGeom>
            <a:avLst/>
            <a:gdLst/>
            <a:ahLst/>
            <a:cxnLst/>
            <a:rect l="l" t="t" r="r" b="b"/>
            <a:pathLst>
              <a:path w="489388" h="487918">
                <a:moveTo>
                  <a:pt x="0" y="0"/>
                </a:moveTo>
                <a:lnTo>
                  <a:pt x="489388" y="0"/>
                </a:lnTo>
                <a:lnTo>
                  <a:pt x="489388" y="487918"/>
                </a:lnTo>
                <a:lnTo>
                  <a:pt x="0" y="487918"/>
                </a:lnTo>
                <a:lnTo>
                  <a:pt x="0" y="0"/>
                </a:lnTo>
                <a:close/>
              </a:path>
            </a:pathLst>
          </a:custGeom>
          <a:blipFill>
            <a:blip r:embed="rId5"/>
            <a:stretch>
              <a:fillRect r="-440090"/>
            </a:stretch>
          </a:blipFill>
        </p:spPr>
        <p:txBody>
          <a:bodyPr/>
          <a:lstStyle/>
          <a:p>
            <a:pPr marL="0" marR="0" lvl="0" indent="0" algn="l" defTabSz="609600" rtl="0" eaLnBrk="1" fontAlgn="auto" latinLnBrk="0" hangingPunct="1">
              <a:lnSpc>
                <a:spcPct val="100000"/>
              </a:lnSpc>
              <a:spcBef>
                <a:spcPts val="1"/>
              </a:spcBef>
              <a:spcAft>
                <a:spcPts val="1"/>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
        <p:nvSpPr>
          <p:cNvPr id="13" name="TextBox 12">
            <a:extLst>
              <a:ext uri="{FF2B5EF4-FFF2-40B4-BE49-F238E27FC236}">
                <a16:creationId xmlns:a16="http://schemas.microsoft.com/office/drawing/2014/main" id="{83A35543-DADD-B4CB-7572-B93832F21280}"/>
              </a:ext>
            </a:extLst>
          </p:cNvPr>
          <p:cNvSpPr txBox="1"/>
          <p:nvPr/>
        </p:nvSpPr>
        <p:spPr>
          <a:xfrm>
            <a:off x="7496517" y="4880201"/>
            <a:ext cx="4015232" cy="902811"/>
          </a:xfrm>
          <a:prstGeom prst="rect">
            <a:avLst/>
          </a:prstGeom>
          <a:noFill/>
        </p:spPr>
        <p:txBody>
          <a:bodyPr wrap="square" rtlCol="0">
            <a:spAutoFit/>
          </a:bodyPr>
          <a:lstStyle/>
          <a:p>
            <a:r>
              <a:rPr lang="en-GB" sz="2133" b="1" dirty="0">
                <a:solidFill>
                  <a:schemeClr val="accent4"/>
                </a:solidFill>
              </a:rPr>
              <a:t>Natalie Moore</a:t>
            </a:r>
          </a:p>
          <a:p>
            <a:r>
              <a:rPr lang="en-GB" sz="2133" b="1" dirty="0">
                <a:solidFill>
                  <a:schemeClr val="bg1"/>
                </a:solidFill>
              </a:rPr>
              <a:t>Legal Director, </a:t>
            </a:r>
            <a:r>
              <a:rPr lang="en-GB" sz="2133" b="1" dirty="0" err="1">
                <a:solidFill>
                  <a:schemeClr val="bg1"/>
                </a:solidFill>
              </a:rPr>
              <a:t>Aconveyancing</a:t>
            </a:r>
            <a:endParaRPr lang="en-GB" sz="2133" b="1" dirty="0">
              <a:solidFill>
                <a:schemeClr val="bg1"/>
              </a:solidFill>
            </a:endParaRPr>
          </a:p>
          <a:p>
            <a:endParaRPr lang="en-GB" b="1" dirty="0">
              <a:solidFill>
                <a:schemeClr val="bg1"/>
              </a:solidFill>
            </a:endParaRPr>
          </a:p>
        </p:txBody>
      </p:sp>
      <p:sp>
        <p:nvSpPr>
          <p:cNvPr id="15" name="TextBox 14">
            <a:extLst>
              <a:ext uri="{FF2B5EF4-FFF2-40B4-BE49-F238E27FC236}">
                <a16:creationId xmlns:a16="http://schemas.microsoft.com/office/drawing/2014/main" id="{78ABDB29-F609-EC2A-E061-A2138547E03D}"/>
              </a:ext>
            </a:extLst>
          </p:cNvPr>
          <p:cNvSpPr txBox="1"/>
          <p:nvPr/>
        </p:nvSpPr>
        <p:spPr>
          <a:xfrm>
            <a:off x="7554747" y="5889048"/>
            <a:ext cx="5295316" cy="345095"/>
          </a:xfrm>
          <a:prstGeom prst="rect">
            <a:avLst/>
          </a:prstGeom>
        </p:spPr>
        <p:txBody>
          <a:bodyPr lIns="0" tIns="0" rIns="0" bIns="0" rtlCol="0" anchor="t">
            <a:spAutoFit/>
          </a:bodyPr>
          <a:lstStyle/>
          <a:p>
            <a:pPr algn="l">
              <a:lnSpc>
                <a:spcPts val="2773"/>
              </a:lnSpc>
            </a:pPr>
            <a:r>
              <a:rPr lang="en-US" sz="2133" dirty="0">
                <a:solidFill>
                  <a:schemeClr val="accent4"/>
                </a:solidFill>
                <a:latin typeface="Aptos"/>
                <a:ea typeface="Aptos"/>
                <a:cs typeface="Aptos"/>
                <a:sym typeface="Aptos"/>
              </a:rPr>
              <a:t>www.aconveyancing.com</a:t>
            </a:r>
          </a:p>
        </p:txBody>
      </p:sp>
      <p:sp>
        <p:nvSpPr>
          <p:cNvPr id="17" name="TextBox 17">
            <a:extLst>
              <a:ext uri="{FF2B5EF4-FFF2-40B4-BE49-F238E27FC236}">
                <a16:creationId xmlns:a16="http://schemas.microsoft.com/office/drawing/2014/main" id="{57A89EB9-BA18-0B63-096F-28D7E75F8370}"/>
              </a:ext>
            </a:extLst>
          </p:cNvPr>
          <p:cNvSpPr txBox="1"/>
          <p:nvPr/>
        </p:nvSpPr>
        <p:spPr>
          <a:xfrm>
            <a:off x="7554747" y="5558175"/>
            <a:ext cx="5295316" cy="345095"/>
          </a:xfrm>
          <a:prstGeom prst="rect">
            <a:avLst/>
          </a:prstGeom>
        </p:spPr>
        <p:txBody>
          <a:bodyPr lIns="0" tIns="0" rIns="0" bIns="0" rtlCol="0" anchor="t">
            <a:spAutoFit/>
          </a:bodyPr>
          <a:lstStyle/>
          <a:p>
            <a:pPr algn="l">
              <a:lnSpc>
                <a:spcPts val="2773"/>
              </a:lnSpc>
            </a:pPr>
            <a:r>
              <a:rPr lang="en-US" sz="2133" dirty="0">
                <a:solidFill>
                  <a:schemeClr val="accent4"/>
                </a:solidFill>
                <a:latin typeface="Aptos"/>
                <a:ea typeface="Aptos"/>
                <a:cs typeface="Aptos"/>
                <a:sym typeface="Aptos"/>
              </a:rPr>
              <a:t>nmoore@aconveyancing.com</a:t>
            </a:r>
          </a:p>
        </p:txBody>
      </p:sp>
      <p:pic>
        <p:nvPicPr>
          <p:cNvPr id="19" name="Picture 18">
            <a:extLst>
              <a:ext uri="{FF2B5EF4-FFF2-40B4-BE49-F238E27FC236}">
                <a16:creationId xmlns:a16="http://schemas.microsoft.com/office/drawing/2014/main" id="{76C27A3B-E2D8-32C5-462F-07D1ACD3B27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063308" y="4902634"/>
            <a:ext cx="1311083" cy="1311083"/>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14">
    <p:bg>
      <p:bgPr>
        <a:blipFill>
          <a:blip r:embed="rId3"/>
          <a:stretch>
            <a:fillRect/>
          </a:stretch>
        </a:blipFill>
        <a:effectLst/>
      </p:bgPr>
    </p:bg>
    <p:spTree>
      <p:nvGrpSpPr>
        <p:cNvPr id="1" name=""/>
        <p:cNvGrpSpPr/>
        <p:nvPr/>
      </p:nvGrpSpPr>
      <p:grpSpPr>
        <a:xfrm>
          <a:off x="0" y="0"/>
          <a:ext cx="0" cy="0"/>
          <a:chOff x="0" y="0"/>
          <a:chExt cx="0" cy="0"/>
        </a:xfrm>
      </p:grpSpPr>
      <p:sp>
        <p:nvSpPr>
          <p:cNvPr id="4" name="Text 2"/>
          <p:cNvSpPr txBox="1"/>
          <p:nvPr/>
        </p:nvSpPr>
        <p:spPr>
          <a:xfrm>
            <a:off x="685800" y="1005840"/>
            <a:ext cx="6858000" cy="237744"/>
          </a:xfrm>
          <a:prstGeom prst="rect">
            <a:avLst/>
          </a:prstGeom>
          <a:noFill/>
          <a:ln/>
        </p:spPr>
        <p:txBody>
          <a:bodyPr wrap="square" lIns="0" tIns="0" rIns="0" bIns="0" rtlCol="0" anchor="ctr"/>
          <a:lstStyle/>
          <a:p>
            <a:pPr marL="0" indent="0">
              <a:buNone/>
            </a:pPr>
            <a:r>
              <a:rPr lang="en-US" sz="1050" b="1" kern="0" spc="220" dirty="0">
                <a:solidFill>
                  <a:srgbClr val="00E988"/>
                </a:solidFill>
                <a:latin typeface="Calibri" pitchFamily="34" charset="0"/>
                <a:ea typeface="Calibri" pitchFamily="34" charset="-122"/>
                <a:cs typeface="Calibri" pitchFamily="34" charset="-120"/>
              </a:rPr>
              <a:t>THANK YOU</a:t>
            </a:r>
            <a:endParaRPr lang="en-US" sz="1050" dirty="0"/>
          </a:p>
        </p:txBody>
      </p:sp>
      <p:sp>
        <p:nvSpPr>
          <p:cNvPr id="5" name="Text 3"/>
          <p:cNvSpPr txBox="1"/>
          <p:nvPr/>
        </p:nvSpPr>
        <p:spPr>
          <a:xfrm>
            <a:off x="685800" y="1371600"/>
            <a:ext cx="8229600" cy="822960"/>
          </a:xfrm>
          <a:prstGeom prst="rect">
            <a:avLst/>
          </a:prstGeom>
          <a:noFill/>
          <a:ln/>
        </p:spPr>
        <p:txBody>
          <a:bodyPr wrap="square" lIns="0" tIns="0" rIns="0" bIns="0" rtlCol="0" anchor="ctr"/>
          <a:lstStyle/>
          <a:p>
            <a:pPr marL="0" indent="0">
              <a:buNone/>
            </a:pPr>
            <a:r>
              <a:rPr lang="en-US" sz="4200" b="1" dirty="0">
                <a:solidFill>
                  <a:srgbClr val="FFFFFF"/>
                </a:solidFill>
                <a:latin typeface="Cambria" pitchFamily="34" charset="0"/>
                <a:ea typeface="Cambria" pitchFamily="34" charset="-122"/>
                <a:cs typeface="Cambria" pitchFamily="34" charset="-120"/>
              </a:rPr>
              <a:t>Thank you, Natalie</a:t>
            </a:r>
            <a:endParaRPr lang="en-US" sz="4200" dirty="0"/>
          </a:p>
        </p:txBody>
      </p:sp>
      <p:sp>
        <p:nvSpPr>
          <p:cNvPr id="6" name="Text 4"/>
          <p:cNvSpPr txBox="1"/>
          <p:nvPr/>
        </p:nvSpPr>
        <p:spPr>
          <a:xfrm>
            <a:off x="685800" y="2286000"/>
            <a:ext cx="7680960" cy="777240"/>
          </a:xfrm>
          <a:prstGeom prst="rect">
            <a:avLst/>
          </a:prstGeom>
          <a:noFill/>
          <a:ln/>
        </p:spPr>
        <p:txBody>
          <a:bodyPr wrap="square" lIns="0" tIns="0" rIns="0" bIns="0" rtlCol="0" anchor="ctr"/>
          <a:lstStyle/>
          <a:p>
            <a:pPr marL="0" indent="0">
              <a:lnSpc>
                <a:spcPts val="2200"/>
              </a:lnSpc>
              <a:buNone/>
            </a:pPr>
            <a:r>
              <a:rPr lang="en-US" sz="1500" i="1" dirty="0">
                <a:solidFill>
                  <a:srgbClr val="CFC8EA"/>
                </a:solidFill>
                <a:latin typeface="Calibri" pitchFamily="34" charset="0"/>
                <a:ea typeface="Calibri" pitchFamily="34" charset="-122"/>
                <a:cs typeface="Calibri" pitchFamily="34" charset="-120"/>
              </a:rPr>
              <a:t>A refreshingly practical reminder that the client experience and good legal work are not in competition.</a:t>
            </a:r>
            <a:endParaRPr lang="en-US" sz="1500" dirty="0"/>
          </a:p>
        </p:txBody>
      </p:sp>
      <p:sp>
        <p:nvSpPr>
          <p:cNvPr id="7" name="Text 5"/>
          <p:cNvSpPr txBox="1"/>
          <p:nvPr/>
        </p:nvSpPr>
        <p:spPr>
          <a:xfrm>
            <a:off x="685800" y="3154680"/>
            <a:ext cx="7680960" cy="640080"/>
          </a:xfrm>
          <a:prstGeom prst="rect">
            <a:avLst/>
          </a:prstGeom>
          <a:noFill/>
          <a:ln/>
        </p:spPr>
        <p:txBody>
          <a:bodyPr wrap="square" lIns="0" tIns="0" rIns="0" bIns="0" rtlCol="0" anchor="ctr"/>
          <a:lstStyle/>
          <a:p>
            <a:pPr marL="0" indent="0">
              <a:lnSpc>
                <a:spcPts val="1800"/>
              </a:lnSpc>
              <a:buNone/>
            </a:pPr>
            <a:r>
              <a:rPr lang="en-US" sz="1250" dirty="0">
                <a:solidFill>
                  <a:srgbClr val="CFC8EA"/>
                </a:solidFill>
                <a:latin typeface="Calibri" pitchFamily="34" charset="0"/>
                <a:ea typeface="Calibri" pitchFamily="34" charset="-122"/>
                <a:cs typeface="Calibri" pitchFamily="34" charset="-120"/>
              </a:rPr>
              <a:t>If you have a question we didn't get to, please do go and grab them over the break — every speaker today has said they're happy to be approached.</a:t>
            </a:r>
            <a:endParaRPr lang="en-US" sz="1250" dirty="0"/>
          </a:p>
        </p:txBody>
      </p:sp>
      <p:sp>
        <p:nvSpPr>
          <p:cNvPr id="8" name="Shape 6"/>
          <p:cNvSpPr/>
          <p:nvPr/>
        </p:nvSpPr>
        <p:spPr>
          <a:xfrm>
            <a:off x="685800" y="4160520"/>
            <a:ext cx="10817352" cy="1783080"/>
          </a:xfrm>
          <a:prstGeom prst="roundRect">
            <a:avLst>
              <a:gd name="adj" fmla="val 2051"/>
            </a:avLst>
          </a:prstGeom>
          <a:solidFill>
            <a:srgbClr val="0D0230"/>
          </a:solidFill>
          <a:ln w="12700">
            <a:solidFill>
              <a:srgbClr val="0D0230"/>
            </a:solidFill>
            <a:prstDash val="solid"/>
          </a:ln>
        </p:spPr>
        <p:txBody>
          <a:bodyPr/>
          <a:lstStyle/>
          <a:p>
            <a:endParaRPr lang="en-GB"/>
          </a:p>
        </p:txBody>
      </p:sp>
      <p:sp>
        <p:nvSpPr>
          <p:cNvPr id="9" name="Text 7"/>
          <p:cNvSpPr txBox="1"/>
          <p:nvPr/>
        </p:nvSpPr>
        <p:spPr>
          <a:xfrm>
            <a:off x="1097280" y="4462272"/>
            <a:ext cx="5486400" cy="237744"/>
          </a:xfrm>
          <a:prstGeom prst="rect">
            <a:avLst/>
          </a:prstGeom>
          <a:noFill/>
          <a:ln/>
        </p:spPr>
        <p:txBody>
          <a:bodyPr wrap="square" lIns="0" tIns="0" rIns="0" bIns="0" rtlCol="0" anchor="ctr"/>
          <a:lstStyle/>
          <a:p>
            <a:pPr marL="0" indent="0">
              <a:buNone/>
            </a:pPr>
            <a:r>
              <a:rPr lang="en-US" sz="1000" b="1" kern="0" spc="200" dirty="0">
                <a:solidFill>
                  <a:srgbClr val="00E988"/>
                </a:solidFill>
                <a:latin typeface="Calibri" pitchFamily="34" charset="0"/>
                <a:ea typeface="Calibri" pitchFamily="34" charset="-122"/>
                <a:cs typeface="Calibri" pitchFamily="34" charset="-120"/>
              </a:rPr>
              <a:t>COMING UP NEXT</a:t>
            </a:r>
            <a:endParaRPr lang="en-US" sz="1000" dirty="0"/>
          </a:p>
        </p:txBody>
      </p:sp>
      <p:sp>
        <p:nvSpPr>
          <p:cNvPr id="10" name="Text 8"/>
          <p:cNvSpPr txBox="1"/>
          <p:nvPr/>
        </p:nvSpPr>
        <p:spPr>
          <a:xfrm>
            <a:off x="1097280" y="4791456"/>
            <a:ext cx="6675120" cy="411480"/>
          </a:xfrm>
          <a:prstGeom prst="rect">
            <a:avLst/>
          </a:prstGeom>
          <a:noFill/>
          <a:ln/>
        </p:spPr>
        <p:txBody>
          <a:bodyPr wrap="square" lIns="0" tIns="0" rIns="0" bIns="0" rtlCol="0" anchor="ctr"/>
          <a:lstStyle/>
          <a:p>
            <a:pPr marL="0" indent="0">
              <a:buNone/>
            </a:pPr>
            <a:r>
              <a:rPr lang="en-US" sz="2400" b="1" dirty="0">
                <a:solidFill>
                  <a:srgbClr val="FFFFFF"/>
                </a:solidFill>
                <a:latin typeface="Cambria" pitchFamily="34" charset="0"/>
                <a:ea typeface="Cambria" pitchFamily="34" charset="-122"/>
                <a:cs typeface="Cambria" pitchFamily="34" charset="-120"/>
              </a:rPr>
              <a:t>Phil Cass</a:t>
            </a:r>
            <a:endParaRPr lang="en-US" sz="2400" dirty="0"/>
          </a:p>
        </p:txBody>
      </p:sp>
      <p:sp>
        <p:nvSpPr>
          <p:cNvPr id="11" name="Text 9"/>
          <p:cNvSpPr txBox="1"/>
          <p:nvPr/>
        </p:nvSpPr>
        <p:spPr>
          <a:xfrm>
            <a:off x="1097280" y="5248656"/>
            <a:ext cx="6675120" cy="457200"/>
          </a:xfrm>
          <a:prstGeom prst="rect">
            <a:avLst/>
          </a:prstGeom>
          <a:noFill/>
          <a:ln/>
        </p:spPr>
        <p:txBody>
          <a:bodyPr wrap="square" lIns="0" tIns="0" rIns="0" bIns="0" rtlCol="0" anchor="ctr"/>
          <a:lstStyle/>
          <a:p>
            <a:pPr marL="0" indent="0">
              <a:buNone/>
            </a:pPr>
            <a:r>
              <a:rPr lang="en-US" sz="1300" dirty="0">
                <a:solidFill>
                  <a:srgbClr val="CFC8EA"/>
                </a:solidFill>
                <a:latin typeface="Calibri" pitchFamily="34" charset="0"/>
                <a:ea typeface="Calibri" pitchFamily="34" charset="-122"/>
                <a:cs typeface="Calibri" pitchFamily="34" charset="-120"/>
              </a:rPr>
              <a:t>Reaccreditation Training  ·  Datalaw</a:t>
            </a:r>
            <a:endParaRPr lang="en-US" sz="1300" dirty="0"/>
          </a:p>
        </p:txBody>
      </p:sp>
      <p:sp>
        <p:nvSpPr>
          <p:cNvPr id="12" name="Shape 10"/>
          <p:cNvSpPr/>
          <p:nvPr/>
        </p:nvSpPr>
        <p:spPr>
          <a:xfrm>
            <a:off x="9601200" y="4809744"/>
            <a:ext cx="1874520" cy="384048"/>
          </a:xfrm>
          <a:prstGeom prst="roundRect">
            <a:avLst>
              <a:gd name="adj" fmla="val 50000"/>
            </a:avLst>
          </a:prstGeom>
          <a:solidFill>
            <a:srgbClr val="4B22C7"/>
          </a:solidFill>
          <a:ln w="15875">
            <a:solidFill>
              <a:srgbClr val="00E988"/>
            </a:solidFill>
            <a:prstDash val="solid"/>
          </a:ln>
        </p:spPr>
        <p:txBody>
          <a:bodyPr/>
          <a:lstStyle/>
          <a:p>
            <a:endParaRPr lang="en-GB"/>
          </a:p>
        </p:txBody>
      </p:sp>
      <p:sp>
        <p:nvSpPr>
          <p:cNvPr id="13" name="Text 11"/>
          <p:cNvSpPr txBox="1"/>
          <p:nvPr/>
        </p:nvSpPr>
        <p:spPr>
          <a:xfrm>
            <a:off x="9601200" y="4809744"/>
            <a:ext cx="1874520" cy="384048"/>
          </a:xfrm>
          <a:prstGeom prst="rect">
            <a:avLst/>
          </a:prstGeom>
          <a:noFill/>
          <a:ln/>
        </p:spPr>
        <p:txBody>
          <a:bodyPr wrap="square" lIns="0" tIns="0" rIns="0" bIns="0" rtlCol="0" anchor="ctr"/>
          <a:lstStyle/>
          <a:p>
            <a:pPr marL="0" indent="0" algn="ctr">
              <a:buNone/>
            </a:pPr>
            <a:r>
              <a:rPr lang="en-US" sz="1300" b="1" kern="0" spc="60" dirty="0">
                <a:solidFill>
                  <a:srgbClr val="00E988"/>
                </a:solidFill>
                <a:latin typeface="Calibri" pitchFamily="34" charset="0"/>
                <a:ea typeface="Calibri" pitchFamily="34" charset="-122"/>
                <a:cs typeface="Calibri" pitchFamily="34" charset="-120"/>
              </a:rPr>
              <a:t>12.55 – 1.00</a:t>
            </a:r>
            <a:endParaRPr lang="en-US" sz="13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15">
    <p:bg>
      <p:bgPr>
        <a:blipFill>
          <a:blip r:embed="rId3"/>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685800" y="502920"/>
            <a:ext cx="6858000" cy="237744"/>
          </a:xfrm>
          <a:prstGeom prst="rect">
            <a:avLst/>
          </a:prstGeom>
          <a:noFill/>
          <a:ln/>
        </p:spPr>
        <p:txBody>
          <a:bodyPr wrap="square" lIns="0" tIns="0" rIns="0" bIns="0" rtlCol="0" anchor="ctr"/>
          <a:lstStyle/>
          <a:p>
            <a:pPr marL="0" indent="0">
              <a:buNone/>
            </a:pPr>
            <a:r>
              <a:rPr lang="en-US" sz="1050" b="1" kern="0" spc="220" dirty="0">
                <a:solidFill>
                  <a:srgbClr val="00E988"/>
                </a:solidFill>
                <a:latin typeface="Calibri" pitchFamily="34" charset="0"/>
                <a:ea typeface="Calibri" pitchFamily="34" charset="-122"/>
                <a:cs typeface="Calibri" pitchFamily="34" charset="-120"/>
              </a:rPr>
              <a:t>UP NEXT  ·  SESSION 5 OF 7</a:t>
            </a:r>
            <a:endParaRPr lang="en-US" sz="1050" dirty="0"/>
          </a:p>
        </p:txBody>
      </p:sp>
      <p:sp>
        <p:nvSpPr>
          <p:cNvPr id="3" name="Shape 1"/>
          <p:cNvSpPr/>
          <p:nvPr/>
        </p:nvSpPr>
        <p:spPr>
          <a:xfrm>
            <a:off x="685800" y="960120"/>
            <a:ext cx="1097280" cy="1097280"/>
          </a:xfrm>
          <a:prstGeom prst="ellipse">
            <a:avLst/>
          </a:prstGeom>
          <a:solidFill>
            <a:srgbClr val="4B22C7"/>
          </a:solidFill>
          <a:ln w="12700">
            <a:solidFill>
              <a:srgbClr val="4B22C7"/>
            </a:solidFill>
            <a:prstDash val="solid"/>
          </a:ln>
        </p:spPr>
        <p:txBody>
          <a:bodyPr/>
          <a:lstStyle/>
          <a:p>
            <a:endParaRPr lang="en-GB"/>
          </a:p>
        </p:txBody>
      </p:sp>
      <p:sp>
        <p:nvSpPr>
          <p:cNvPr id="4" name="Text 2"/>
          <p:cNvSpPr txBox="1"/>
          <p:nvPr/>
        </p:nvSpPr>
        <p:spPr>
          <a:xfrm>
            <a:off x="685800" y="960120"/>
            <a:ext cx="1097280" cy="1097280"/>
          </a:xfrm>
          <a:prstGeom prst="rect">
            <a:avLst/>
          </a:prstGeom>
          <a:noFill/>
          <a:ln/>
        </p:spPr>
        <p:txBody>
          <a:bodyPr wrap="square" lIns="0" tIns="0" rIns="0" bIns="0" rtlCol="0" anchor="ctr"/>
          <a:lstStyle/>
          <a:p>
            <a:pPr marL="0" indent="0" algn="ctr">
              <a:buNone/>
            </a:pPr>
            <a:r>
              <a:rPr lang="en-US" sz="2600" b="1" kern="0" spc="100" dirty="0">
                <a:solidFill>
                  <a:srgbClr val="00E988"/>
                </a:solidFill>
                <a:latin typeface="Cambria" pitchFamily="34" charset="0"/>
                <a:ea typeface="Cambria" pitchFamily="34" charset="-122"/>
                <a:cs typeface="Cambria" pitchFamily="34" charset="-120"/>
              </a:rPr>
              <a:t>PC</a:t>
            </a:r>
            <a:endParaRPr lang="en-US" sz="2600" dirty="0"/>
          </a:p>
        </p:txBody>
      </p:sp>
      <p:sp>
        <p:nvSpPr>
          <p:cNvPr id="5" name="Text 3"/>
          <p:cNvSpPr txBox="1"/>
          <p:nvPr/>
        </p:nvSpPr>
        <p:spPr>
          <a:xfrm>
            <a:off x="1965960" y="1024128"/>
            <a:ext cx="3657600" cy="502920"/>
          </a:xfrm>
          <a:prstGeom prst="rect">
            <a:avLst/>
          </a:prstGeom>
          <a:noFill/>
          <a:ln/>
        </p:spPr>
        <p:txBody>
          <a:bodyPr wrap="square" lIns="0" tIns="0" rIns="0" bIns="0" rtlCol="0" anchor="ctr"/>
          <a:lstStyle/>
          <a:p>
            <a:pPr marL="0" indent="0">
              <a:buNone/>
            </a:pPr>
            <a:r>
              <a:rPr lang="en-US" sz="2900" b="1" dirty="0">
                <a:solidFill>
                  <a:srgbClr val="FFFFFF"/>
                </a:solidFill>
                <a:latin typeface="Cambria" pitchFamily="34" charset="0"/>
                <a:ea typeface="Cambria" pitchFamily="34" charset="-122"/>
                <a:cs typeface="Cambria" pitchFamily="34" charset="-120"/>
              </a:rPr>
              <a:t>Phil Cass</a:t>
            </a:r>
            <a:endParaRPr lang="en-US" sz="2900" dirty="0"/>
          </a:p>
        </p:txBody>
      </p:sp>
      <p:sp>
        <p:nvSpPr>
          <p:cNvPr id="6" name="Text 4"/>
          <p:cNvSpPr txBox="1"/>
          <p:nvPr/>
        </p:nvSpPr>
        <p:spPr>
          <a:xfrm>
            <a:off x="1965960" y="1536192"/>
            <a:ext cx="3657600" cy="274320"/>
          </a:xfrm>
          <a:prstGeom prst="rect">
            <a:avLst/>
          </a:prstGeom>
          <a:noFill/>
          <a:ln/>
        </p:spPr>
        <p:txBody>
          <a:bodyPr wrap="square" lIns="0" tIns="0" rIns="0" bIns="0" rtlCol="0" anchor="ctr"/>
          <a:lstStyle/>
          <a:p>
            <a:pPr marL="0" indent="0">
              <a:buNone/>
            </a:pPr>
            <a:r>
              <a:rPr lang="en-US" sz="1300" b="1" dirty="0">
                <a:solidFill>
                  <a:srgbClr val="00E988"/>
                </a:solidFill>
                <a:latin typeface="Calibri" pitchFamily="34" charset="0"/>
                <a:ea typeface="Calibri" pitchFamily="34" charset="-122"/>
                <a:cs typeface="Calibri" pitchFamily="34" charset="-120"/>
              </a:rPr>
              <a:t>Datalaw</a:t>
            </a:r>
            <a:endParaRPr lang="en-US" sz="1300" dirty="0"/>
          </a:p>
        </p:txBody>
      </p:sp>
      <p:sp>
        <p:nvSpPr>
          <p:cNvPr id="7" name="Text 5"/>
          <p:cNvSpPr txBox="1"/>
          <p:nvPr/>
        </p:nvSpPr>
        <p:spPr>
          <a:xfrm>
            <a:off x="685800" y="2606040"/>
            <a:ext cx="4892040" cy="2651760"/>
          </a:xfrm>
          <a:prstGeom prst="rect">
            <a:avLst/>
          </a:prstGeom>
          <a:noFill/>
          <a:ln/>
        </p:spPr>
        <p:txBody>
          <a:bodyPr wrap="square" lIns="0" tIns="0" rIns="0" bIns="0" rtlCol="0" anchor="t"/>
          <a:lstStyle/>
          <a:p>
            <a:pPr marL="177800" indent="-177800">
              <a:spcAft>
                <a:spcPts val="1100"/>
              </a:spcAft>
              <a:buSzPct val="100000"/>
              <a:buChar char="•"/>
            </a:pPr>
            <a:r>
              <a:rPr lang="en-US" sz="1250" dirty="0">
                <a:solidFill>
                  <a:srgbClr val="A79FC4"/>
                </a:solidFill>
                <a:latin typeface="Calibri" pitchFamily="34" charset="0"/>
                <a:ea typeface="Calibri" pitchFamily="34" charset="-122"/>
                <a:cs typeface="Calibri" pitchFamily="34" charset="-120"/>
              </a:rPr>
              <a:t>Phil Cass, Head of Apprenticeship Business Development at Datalaw, is chairing today and will cover this short session.</a:t>
            </a:r>
            <a:endParaRPr lang="en-US" sz="1250" dirty="0"/>
          </a:p>
          <a:p>
            <a:pPr marL="177800" indent="-177800">
              <a:spcAft>
                <a:spcPts val="1100"/>
              </a:spcAft>
              <a:buSzPct val="100000"/>
              <a:buChar char="•"/>
            </a:pPr>
            <a:r>
              <a:rPr lang="en-US" sz="1250" dirty="0">
                <a:solidFill>
                  <a:srgbClr val="A79FC4"/>
                </a:solidFill>
                <a:latin typeface="Calibri" pitchFamily="34" charset="0"/>
                <a:ea typeface="Calibri" pitchFamily="34" charset="-122"/>
                <a:cs typeface="Calibri" pitchFamily="34" charset="-120"/>
              </a:rPr>
              <a:t>Datalaw's reaccreditation training is built around the Law Society's mandatory training requirements for CQS member firms.</a:t>
            </a:r>
            <a:endParaRPr lang="en-US" sz="1250" dirty="0"/>
          </a:p>
        </p:txBody>
      </p:sp>
      <p:sp>
        <p:nvSpPr>
          <p:cNvPr id="8" name="Shape 6"/>
          <p:cNvSpPr/>
          <p:nvPr/>
        </p:nvSpPr>
        <p:spPr>
          <a:xfrm>
            <a:off x="6172200" y="960120"/>
            <a:ext cx="5330952" cy="3520440"/>
          </a:xfrm>
          <a:prstGeom prst="roundRect">
            <a:avLst>
              <a:gd name="adj" fmla="val 1039"/>
            </a:avLst>
          </a:prstGeom>
          <a:solidFill>
            <a:srgbClr val="F3F2F8"/>
          </a:solidFill>
          <a:ln w="12700">
            <a:solidFill>
              <a:srgbClr val="F3F2F8"/>
            </a:solidFill>
            <a:prstDash val="solid"/>
          </a:ln>
        </p:spPr>
        <p:txBody>
          <a:bodyPr/>
          <a:lstStyle/>
          <a:p>
            <a:endParaRPr lang="en-GB"/>
          </a:p>
        </p:txBody>
      </p:sp>
      <p:sp>
        <p:nvSpPr>
          <p:cNvPr id="9" name="Shape 7"/>
          <p:cNvSpPr/>
          <p:nvPr/>
        </p:nvSpPr>
        <p:spPr>
          <a:xfrm>
            <a:off x="6556248" y="1234440"/>
            <a:ext cx="1874520" cy="384048"/>
          </a:xfrm>
          <a:prstGeom prst="roundRect">
            <a:avLst>
              <a:gd name="adj" fmla="val 50000"/>
            </a:avLst>
          </a:prstGeom>
          <a:solidFill>
            <a:srgbClr val="FFFFFF"/>
          </a:solidFill>
          <a:ln w="15875">
            <a:solidFill>
              <a:srgbClr val="4B22C7"/>
            </a:solidFill>
            <a:prstDash val="solid"/>
          </a:ln>
        </p:spPr>
        <p:txBody>
          <a:bodyPr/>
          <a:lstStyle/>
          <a:p>
            <a:endParaRPr lang="en-GB"/>
          </a:p>
        </p:txBody>
      </p:sp>
      <p:sp>
        <p:nvSpPr>
          <p:cNvPr id="10" name="Text 8"/>
          <p:cNvSpPr txBox="1"/>
          <p:nvPr/>
        </p:nvSpPr>
        <p:spPr>
          <a:xfrm>
            <a:off x="6556248" y="1234440"/>
            <a:ext cx="1874520" cy="384048"/>
          </a:xfrm>
          <a:prstGeom prst="rect">
            <a:avLst/>
          </a:prstGeom>
          <a:noFill/>
          <a:ln/>
        </p:spPr>
        <p:txBody>
          <a:bodyPr wrap="square" lIns="0" tIns="0" rIns="0" bIns="0" rtlCol="0" anchor="ctr"/>
          <a:lstStyle/>
          <a:p>
            <a:pPr marL="0" indent="0" algn="ctr">
              <a:buNone/>
            </a:pPr>
            <a:r>
              <a:rPr lang="en-US" sz="1300" b="1" kern="0" spc="60" dirty="0">
                <a:solidFill>
                  <a:srgbClr val="4B22C7"/>
                </a:solidFill>
                <a:latin typeface="Calibri" pitchFamily="34" charset="0"/>
                <a:ea typeface="Calibri" pitchFamily="34" charset="-122"/>
                <a:cs typeface="Calibri" pitchFamily="34" charset="-120"/>
              </a:rPr>
              <a:t>12.55 – 1.00</a:t>
            </a:r>
            <a:endParaRPr lang="en-US" sz="1300" dirty="0"/>
          </a:p>
        </p:txBody>
      </p:sp>
      <p:sp>
        <p:nvSpPr>
          <p:cNvPr id="11" name="Text 9"/>
          <p:cNvSpPr txBox="1"/>
          <p:nvPr/>
        </p:nvSpPr>
        <p:spPr>
          <a:xfrm>
            <a:off x="6556248" y="1810512"/>
            <a:ext cx="4562856" cy="329184"/>
          </a:xfrm>
          <a:prstGeom prst="rect">
            <a:avLst/>
          </a:prstGeom>
          <a:noFill/>
          <a:ln/>
        </p:spPr>
        <p:txBody>
          <a:bodyPr wrap="square" lIns="0" tIns="0" rIns="0" bIns="0" rtlCol="0" anchor="ctr"/>
          <a:lstStyle/>
          <a:p>
            <a:pPr>
              <a:lnSpc>
                <a:spcPts val="2500"/>
              </a:lnSpc>
            </a:pPr>
            <a:r>
              <a:rPr lang="en-US" sz="1900" b="1" dirty="0">
                <a:solidFill>
                  <a:srgbClr val="140342"/>
                </a:solidFill>
                <a:latin typeface="Cambria"/>
                <a:ea typeface="Cambria"/>
                <a:cs typeface="Cambria" pitchFamily="34" charset="-120"/>
              </a:rPr>
              <a:t>CQS Reaccreditation Training</a:t>
            </a:r>
            <a:endParaRPr lang="en-US" sz="1900" dirty="0">
              <a:latin typeface="Cambria"/>
              <a:ea typeface="Cambria"/>
            </a:endParaRPr>
          </a:p>
        </p:txBody>
      </p:sp>
      <p:sp>
        <p:nvSpPr>
          <p:cNvPr id="12" name="Text 10"/>
          <p:cNvSpPr txBox="1"/>
          <p:nvPr/>
        </p:nvSpPr>
        <p:spPr>
          <a:xfrm>
            <a:off x="6556248" y="2414016"/>
            <a:ext cx="4562856" cy="237744"/>
          </a:xfrm>
          <a:prstGeom prst="rect">
            <a:avLst/>
          </a:prstGeom>
          <a:noFill/>
          <a:ln/>
        </p:spPr>
        <p:txBody>
          <a:bodyPr wrap="square" lIns="0" tIns="0" rIns="0" bIns="0" rtlCol="0" anchor="ctr"/>
          <a:lstStyle/>
          <a:p>
            <a:pPr marL="0" indent="0">
              <a:buNone/>
            </a:pPr>
            <a:r>
              <a:rPr lang="en-US" sz="1000" b="1" kern="0" spc="200" dirty="0">
                <a:solidFill>
                  <a:srgbClr val="4B22C7"/>
                </a:solidFill>
                <a:latin typeface="Calibri" pitchFamily="34" charset="0"/>
                <a:ea typeface="Calibri" pitchFamily="34" charset="-122"/>
                <a:cs typeface="Calibri" pitchFamily="34" charset="-120"/>
              </a:rPr>
              <a:t>IN THIS SESSION</a:t>
            </a:r>
            <a:endParaRPr lang="en-US" sz="1000" dirty="0"/>
          </a:p>
        </p:txBody>
      </p:sp>
      <p:sp>
        <p:nvSpPr>
          <p:cNvPr id="13" name="Text 11"/>
          <p:cNvSpPr txBox="1"/>
          <p:nvPr/>
        </p:nvSpPr>
        <p:spPr>
          <a:xfrm>
            <a:off x="6556248" y="2798064"/>
            <a:ext cx="4562856" cy="1499616"/>
          </a:xfrm>
          <a:prstGeom prst="rect">
            <a:avLst/>
          </a:prstGeom>
          <a:noFill/>
          <a:ln/>
        </p:spPr>
        <p:txBody>
          <a:bodyPr wrap="square" lIns="0" tIns="0" rIns="0" bIns="0" rtlCol="0" anchor="t"/>
          <a:lstStyle/>
          <a:p>
            <a:pPr marL="177800" indent="-177800">
              <a:spcAft>
                <a:spcPts val="800"/>
              </a:spcAft>
              <a:buSzPct val="100000"/>
              <a:buChar char="•"/>
            </a:pPr>
            <a:r>
              <a:rPr lang="en-US" sz="1250" dirty="0">
                <a:solidFill>
                  <a:srgbClr val="140342"/>
                </a:solidFill>
                <a:latin typeface="Calibri" pitchFamily="34" charset="0"/>
                <a:ea typeface="Calibri" pitchFamily="34" charset="-122"/>
                <a:cs typeface="Calibri" pitchFamily="34" charset="-120"/>
              </a:rPr>
              <a:t>A short briefing on CQS reaccreditation obligations</a:t>
            </a:r>
            <a:endParaRPr lang="en-US" sz="1250" dirty="0"/>
          </a:p>
          <a:p>
            <a:pPr marL="177800" indent="-177800">
              <a:spcAft>
                <a:spcPts val="800"/>
              </a:spcAft>
              <a:buSzPct val="100000"/>
              <a:buChar char="•"/>
            </a:pPr>
            <a:r>
              <a:rPr lang="en-US" sz="1250" dirty="0">
                <a:solidFill>
                  <a:srgbClr val="140342"/>
                </a:solidFill>
                <a:latin typeface="Calibri" pitchFamily="34" charset="0"/>
                <a:ea typeface="Calibri" pitchFamily="34" charset="-122"/>
                <a:cs typeface="Calibri" pitchFamily="34" charset="-120"/>
              </a:rPr>
              <a:t>What your firm needs in place for reaccreditation</a:t>
            </a:r>
            <a:endParaRPr lang="en-US" sz="1250" dirty="0"/>
          </a:p>
          <a:p>
            <a:pPr marL="177800" indent="-177800">
              <a:spcAft>
                <a:spcPts val="800"/>
              </a:spcAft>
              <a:buSzPct val="100000"/>
              <a:buChar char="•"/>
            </a:pPr>
            <a:r>
              <a:rPr lang="en-US" sz="1250" dirty="0">
                <a:solidFill>
                  <a:srgbClr val="140342"/>
                </a:solidFill>
                <a:latin typeface="Calibri" pitchFamily="34" charset="0"/>
                <a:ea typeface="Calibri" pitchFamily="34" charset="-122"/>
                <a:cs typeface="Calibri" pitchFamily="34" charset="-120"/>
              </a:rPr>
              <a:t>How Datalaw can support your CQS training requirement</a:t>
            </a:r>
            <a:endParaRPr lang="en-US" sz="1250" dirty="0"/>
          </a:p>
        </p:txBody>
      </p:sp>
      <p:sp>
        <p:nvSpPr>
          <p:cNvPr id="14" name="Shape 12"/>
          <p:cNvSpPr/>
          <p:nvPr/>
        </p:nvSpPr>
        <p:spPr>
          <a:xfrm>
            <a:off x="685800" y="5870448"/>
            <a:ext cx="10817352" cy="566928"/>
          </a:xfrm>
          <a:prstGeom prst="roundRect">
            <a:avLst>
              <a:gd name="adj" fmla="val 6452"/>
            </a:avLst>
          </a:prstGeom>
          <a:solidFill>
            <a:srgbClr val="4B22C7"/>
          </a:solidFill>
          <a:ln w="12700">
            <a:solidFill>
              <a:srgbClr val="4B22C7"/>
            </a:solidFill>
            <a:prstDash val="solid"/>
          </a:ln>
        </p:spPr>
        <p:txBody>
          <a:bodyPr/>
          <a:lstStyle/>
          <a:p>
            <a:endParaRPr lang="en-GB"/>
          </a:p>
        </p:txBody>
      </p:sp>
      <p:sp>
        <p:nvSpPr>
          <p:cNvPr id="15" name="Text 13"/>
          <p:cNvSpPr txBox="1"/>
          <p:nvPr/>
        </p:nvSpPr>
        <p:spPr>
          <a:xfrm>
            <a:off x="1051560" y="5870448"/>
            <a:ext cx="6766560" cy="566928"/>
          </a:xfrm>
          <a:prstGeom prst="rect">
            <a:avLst/>
          </a:prstGeom>
          <a:noFill/>
          <a:ln/>
        </p:spPr>
        <p:txBody>
          <a:bodyPr wrap="square" lIns="0" tIns="0" rIns="0" bIns="0" rtlCol="0" anchor="ctr"/>
          <a:lstStyle/>
          <a:p>
            <a:pPr marL="0" indent="0">
              <a:buNone/>
            </a:pPr>
            <a:r>
              <a:rPr lang="en-US" sz="1150" dirty="0">
                <a:solidFill>
                  <a:srgbClr val="CFC8EA"/>
                </a:solidFill>
                <a:latin typeface="Calibri" pitchFamily="34" charset="0"/>
                <a:ea typeface="Calibri" pitchFamily="34" charset="-122"/>
                <a:cs typeface="Calibri" pitchFamily="34" charset="-120"/>
              </a:rPr>
              <a:t>Session 5 of 7  ·  12.55 – 1.00  ·  Questions at the end of the session</a:t>
            </a:r>
            <a:endParaRPr lang="en-US" sz="1150" dirty="0"/>
          </a:p>
        </p:txBody>
      </p:sp>
      <p:sp>
        <p:nvSpPr>
          <p:cNvPr id="16" name="Text 14"/>
          <p:cNvSpPr txBox="1"/>
          <p:nvPr/>
        </p:nvSpPr>
        <p:spPr>
          <a:xfrm>
            <a:off x="7589520" y="5870448"/>
            <a:ext cx="3749040" cy="566928"/>
          </a:xfrm>
          <a:prstGeom prst="rect">
            <a:avLst/>
          </a:prstGeom>
          <a:noFill/>
          <a:ln/>
        </p:spPr>
        <p:txBody>
          <a:bodyPr wrap="square" lIns="0" tIns="0" rIns="0" bIns="0" rtlCol="0" anchor="ctr"/>
          <a:lstStyle/>
          <a:p>
            <a:pPr marL="0" indent="0" algn="r">
              <a:buNone/>
            </a:pPr>
            <a:r>
              <a:rPr lang="en-US" sz="1050" i="1" dirty="0">
                <a:solidFill>
                  <a:srgbClr val="CFC8EA"/>
                </a:solidFill>
                <a:latin typeface="Calibri" pitchFamily="34" charset="0"/>
                <a:ea typeface="Calibri" pitchFamily="34" charset="-122"/>
                <a:cs typeface="Calibri" pitchFamily="34" charset="-120"/>
              </a:rPr>
              <a:t>Conveyancing &amp; Residential Property Conference 2026</a:t>
            </a:r>
            <a:endParaRPr lang="en-US" sz="105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16">
    <p:bg>
      <p:bgPr>
        <a:blipFill>
          <a:blip r:embed="rId3"/>
          <a:stretch>
            <a:fillRect/>
          </a:stretch>
        </a:blipFill>
        <a:effectLst/>
      </p:bgPr>
    </p:bg>
    <p:spTree>
      <p:nvGrpSpPr>
        <p:cNvPr id="1" name=""/>
        <p:cNvGrpSpPr/>
        <p:nvPr/>
      </p:nvGrpSpPr>
      <p:grpSpPr>
        <a:xfrm>
          <a:off x="0" y="0"/>
          <a:ext cx="0" cy="0"/>
          <a:chOff x="0" y="0"/>
          <a:chExt cx="0" cy="0"/>
        </a:xfrm>
      </p:grpSpPr>
      <p:sp>
        <p:nvSpPr>
          <p:cNvPr id="4" name="Text 2"/>
          <p:cNvSpPr txBox="1"/>
          <p:nvPr/>
        </p:nvSpPr>
        <p:spPr>
          <a:xfrm>
            <a:off x="685800" y="1005840"/>
            <a:ext cx="6858000" cy="237744"/>
          </a:xfrm>
          <a:prstGeom prst="rect">
            <a:avLst/>
          </a:prstGeom>
          <a:noFill/>
          <a:ln/>
        </p:spPr>
        <p:txBody>
          <a:bodyPr wrap="square" lIns="0" tIns="0" rIns="0" bIns="0" rtlCol="0" anchor="ctr"/>
          <a:lstStyle/>
          <a:p>
            <a:pPr marL="0" indent="0">
              <a:buNone/>
            </a:pPr>
            <a:r>
              <a:rPr lang="en-US" sz="1050" b="1" kern="0" spc="220" dirty="0">
                <a:solidFill>
                  <a:srgbClr val="00E988"/>
                </a:solidFill>
                <a:latin typeface="Calibri" pitchFamily="34" charset="0"/>
                <a:ea typeface="Calibri" pitchFamily="34" charset="-122"/>
                <a:cs typeface="Calibri" pitchFamily="34" charset="-120"/>
              </a:rPr>
              <a:t>THANK YOU</a:t>
            </a:r>
            <a:endParaRPr lang="en-US" sz="1050" dirty="0"/>
          </a:p>
        </p:txBody>
      </p:sp>
      <p:sp>
        <p:nvSpPr>
          <p:cNvPr id="5" name="Text 3"/>
          <p:cNvSpPr txBox="1"/>
          <p:nvPr/>
        </p:nvSpPr>
        <p:spPr>
          <a:xfrm>
            <a:off x="685800" y="1371600"/>
            <a:ext cx="8229600" cy="822960"/>
          </a:xfrm>
          <a:prstGeom prst="rect">
            <a:avLst/>
          </a:prstGeom>
          <a:noFill/>
          <a:ln/>
        </p:spPr>
        <p:txBody>
          <a:bodyPr wrap="square" lIns="0" tIns="0" rIns="0" bIns="0" rtlCol="0" anchor="ctr"/>
          <a:lstStyle/>
          <a:p>
            <a:pPr marL="0" indent="0">
              <a:buNone/>
            </a:pPr>
            <a:endParaRPr lang="en-US" sz="4200" dirty="0"/>
          </a:p>
        </p:txBody>
      </p:sp>
      <p:sp>
        <p:nvSpPr>
          <p:cNvPr id="6" name="Text 4"/>
          <p:cNvSpPr txBox="1"/>
          <p:nvPr/>
        </p:nvSpPr>
        <p:spPr>
          <a:xfrm>
            <a:off x="685800" y="2286000"/>
            <a:ext cx="7680960" cy="777240"/>
          </a:xfrm>
          <a:prstGeom prst="rect">
            <a:avLst/>
          </a:prstGeom>
          <a:noFill/>
          <a:ln/>
        </p:spPr>
        <p:txBody>
          <a:bodyPr wrap="square" lIns="0" tIns="0" rIns="0" bIns="0" rtlCol="0" anchor="ctr"/>
          <a:lstStyle/>
          <a:p>
            <a:pPr marL="0" indent="0">
              <a:lnSpc>
                <a:spcPts val="2200"/>
              </a:lnSpc>
              <a:buNone/>
            </a:pPr>
            <a:r>
              <a:rPr lang="en-US" sz="1500" i="1" dirty="0">
                <a:solidFill>
                  <a:srgbClr val="CFC8EA"/>
                </a:solidFill>
                <a:latin typeface="Calibri" pitchFamily="34" charset="0"/>
                <a:ea typeface="Calibri" pitchFamily="34" charset="-122"/>
                <a:cs typeface="Calibri" pitchFamily="34" charset="-120"/>
              </a:rPr>
              <a:t>Short, but an important one to have on the radar — particularly for anyone with a reaccreditation date approaching.</a:t>
            </a:r>
            <a:endParaRPr lang="en-US" sz="1500" dirty="0"/>
          </a:p>
        </p:txBody>
      </p:sp>
      <p:sp>
        <p:nvSpPr>
          <p:cNvPr id="7" name="Text 5"/>
          <p:cNvSpPr txBox="1"/>
          <p:nvPr/>
        </p:nvSpPr>
        <p:spPr>
          <a:xfrm>
            <a:off x="685800" y="3154680"/>
            <a:ext cx="7680960" cy="640080"/>
          </a:xfrm>
          <a:prstGeom prst="rect">
            <a:avLst/>
          </a:prstGeom>
          <a:noFill/>
          <a:ln/>
        </p:spPr>
        <p:txBody>
          <a:bodyPr wrap="square" lIns="0" tIns="0" rIns="0" bIns="0" rtlCol="0" anchor="ctr"/>
          <a:lstStyle/>
          <a:p>
            <a:pPr marL="0" indent="0">
              <a:lnSpc>
                <a:spcPts val="1800"/>
              </a:lnSpc>
              <a:buNone/>
            </a:pPr>
            <a:r>
              <a:rPr lang="en-US" sz="1250" dirty="0">
                <a:solidFill>
                  <a:srgbClr val="CFC8EA"/>
                </a:solidFill>
                <a:latin typeface="Calibri" pitchFamily="34" charset="0"/>
                <a:ea typeface="Calibri" pitchFamily="34" charset="-122"/>
                <a:cs typeface="Calibri" pitchFamily="34" charset="-120"/>
              </a:rPr>
              <a:t>If you have a question we didn't get to, please do go and grab them over the break — every speaker today has said they're happy to be approached.</a:t>
            </a:r>
            <a:endParaRPr lang="en-US" sz="1250" dirty="0"/>
          </a:p>
        </p:txBody>
      </p:sp>
      <p:sp>
        <p:nvSpPr>
          <p:cNvPr id="8" name="Shape 6"/>
          <p:cNvSpPr/>
          <p:nvPr/>
        </p:nvSpPr>
        <p:spPr>
          <a:xfrm>
            <a:off x="685800" y="4160520"/>
            <a:ext cx="10817352" cy="1783080"/>
          </a:xfrm>
          <a:prstGeom prst="roundRect">
            <a:avLst>
              <a:gd name="adj" fmla="val 2051"/>
            </a:avLst>
          </a:prstGeom>
          <a:solidFill>
            <a:srgbClr val="0D0230"/>
          </a:solidFill>
          <a:ln w="12700">
            <a:solidFill>
              <a:srgbClr val="0D0230"/>
            </a:solidFill>
            <a:prstDash val="solid"/>
          </a:ln>
        </p:spPr>
        <p:txBody>
          <a:bodyPr/>
          <a:lstStyle/>
          <a:p>
            <a:endParaRPr lang="en-GB"/>
          </a:p>
        </p:txBody>
      </p:sp>
      <p:sp>
        <p:nvSpPr>
          <p:cNvPr id="9" name="Text 7"/>
          <p:cNvSpPr txBox="1"/>
          <p:nvPr/>
        </p:nvSpPr>
        <p:spPr>
          <a:xfrm>
            <a:off x="1097280" y="4462272"/>
            <a:ext cx="5486400" cy="237744"/>
          </a:xfrm>
          <a:prstGeom prst="rect">
            <a:avLst/>
          </a:prstGeom>
          <a:noFill/>
          <a:ln/>
        </p:spPr>
        <p:txBody>
          <a:bodyPr wrap="square" lIns="0" tIns="0" rIns="0" bIns="0" rtlCol="0" anchor="ctr"/>
          <a:lstStyle/>
          <a:p>
            <a:pPr marL="0" indent="0">
              <a:buNone/>
            </a:pPr>
            <a:r>
              <a:rPr lang="en-US" sz="1000" b="1" kern="0" spc="200" dirty="0">
                <a:solidFill>
                  <a:srgbClr val="00E988"/>
                </a:solidFill>
                <a:latin typeface="Calibri" pitchFamily="34" charset="0"/>
                <a:ea typeface="Calibri" pitchFamily="34" charset="-122"/>
                <a:cs typeface="Calibri" pitchFamily="34" charset="-120"/>
              </a:rPr>
              <a:t>COMING UP NEXT</a:t>
            </a:r>
            <a:endParaRPr lang="en-US" sz="1000" dirty="0"/>
          </a:p>
        </p:txBody>
      </p:sp>
      <p:sp>
        <p:nvSpPr>
          <p:cNvPr id="10" name="Text 8"/>
          <p:cNvSpPr txBox="1"/>
          <p:nvPr/>
        </p:nvSpPr>
        <p:spPr>
          <a:xfrm>
            <a:off x="1097280" y="4791456"/>
            <a:ext cx="6675120" cy="411480"/>
          </a:xfrm>
          <a:prstGeom prst="rect">
            <a:avLst/>
          </a:prstGeom>
          <a:noFill/>
          <a:ln/>
        </p:spPr>
        <p:txBody>
          <a:bodyPr wrap="square" lIns="0" tIns="0" rIns="0" bIns="0" rtlCol="0" anchor="ctr"/>
          <a:lstStyle/>
          <a:p>
            <a:pPr marL="0" indent="0">
              <a:buNone/>
            </a:pPr>
            <a:r>
              <a:rPr lang="en-US" sz="2400" b="1" dirty="0">
                <a:solidFill>
                  <a:srgbClr val="FFFFFF"/>
                </a:solidFill>
                <a:latin typeface="Cambria" pitchFamily="34" charset="0"/>
                <a:ea typeface="Cambria" pitchFamily="34" charset="-122"/>
                <a:cs typeface="Cambria" pitchFamily="34" charset="-120"/>
              </a:rPr>
              <a:t>Gino's buffet lunch</a:t>
            </a:r>
            <a:endParaRPr lang="en-US" sz="2400" dirty="0"/>
          </a:p>
        </p:txBody>
      </p:sp>
      <p:sp>
        <p:nvSpPr>
          <p:cNvPr id="11" name="Text 9"/>
          <p:cNvSpPr txBox="1"/>
          <p:nvPr/>
        </p:nvSpPr>
        <p:spPr>
          <a:xfrm>
            <a:off x="1097280" y="5248656"/>
            <a:ext cx="6675120" cy="457200"/>
          </a:xfrm>
          <a:prstGeom prst="rect">
            <a:avLst/>
          </a:prstGeom>
          <a:noFill/>
          <a:ln/>
        </p:spPr>
        <p:txBody>
          <a:bodyPr wrap="square" lIns="0" tIns="0" rIns="0" bIns="0" rtlCol="0" anchor="ctr"/>
          <a:lstStyle/>
          <a:p>
            <a:pPr marL="0" indent="0">
              <a:buNone/>
            </a:pPr>
            <a:r>
              <a:rPr lang="en-US" sz="1300" dirty="0">
                <a:solidFill>
                  <a:srgbClr val="CFC8EA"/>
                </a:solidFill>
                <a:latin typeface="Calibri" pitchFamily="34" charset="0"/>
                <a:ea typeface="Calibri" pitchFamily="34" charset="-122"/>
                <a:cs typeface="Calibri" pitchFamily="34" charset="-120"/>
              </a:rPr>
              <a:t>Lunch and networking  ·  Back in the room for 1.45</a:t>
            </a:r>
            <a:endParaRPr lang="en-US" sz="1300" dirty="0"/>
          </a:p>
        </p:txBody>
      </p:sp>
      <p:sp>
        <p:nvSpPr>
          <p:cNvPr id="12" name="Shape 10"/>
          <p:cNvSpPr/>
          <p:nvPr/>
        </p:nvSpPr>
        <p:spPr>
          <a:xfrm>
            <a:off x="9601200" y="4809744"/>
            <a:ext cx="1874520" cy="384048"/>
          </a:xfrm>
          <a:prstGeom prst="roundRect">
            <a:avLst>
              <a:gd name="adj" fmla="val 50000"/>
            </a:avLst>
          </a:prstGeom>
          <a:solidFill>
            <a:srgbClr val="4B22C7"/>
          </a:solidFill>
          <a:ln w="15875">
            <a:solidFill>
              <a:srgbClr val="00E988"/>
            </a:solidFill>
            <a:prstDash val="solid"/>
          </a:ln>
        </p:spPr>
        <p:txBody>
          <a:bodyPr/>
          <a:lstStyle/>
          <a:p>
            <a:endParaRPr lang="en-GB"/>
          </a:p>
        </p:txBody>
      </p:sp>
      <p:sp>
        <p:nvSpPr>
          <p:cNvPr id="13" name="Text 11"/>
          <p:cNvSpPr txBox="1"/>
          <p:nvPr/>
        </p:nvSpPr>
        <p:spPr>
          <a:xfrm>
            <a:off x="9601200" y="4809744"/>
            <a:ext cx="1874520" cy="384048"/>
          </a:xfrm>
          <a:prstGeom prst="rect">
            <a:avLst/>
          </a:prstGeom>
          <a:noFill/>
          <a:ln/>
        </p:spPr>
        <p:txBody>
          <a:bodyPr wrap="square" lIns="0" tIns="0" rIns="0" bIns="0" rtlCol="0" anchor="ctr"/>
          <a:lstStyle/>
          <a:p>
            <a:pPr marL="0" indent="0" algn="ctr">
              <a:buNone/>
            </a:pPr>
            <a:r>
              <a:rPr lang="en-US" sz="1300" b="1" kern="0" spc="60" dirty="0">
                <a:solidFill>
                  <a:srgbClr val="00E988"/>
                </a:solidFill>
                <a:latin typeface="Calibri" pitchFamily="34" charset="0"/>
                <a:ea typeface="Calibri" pitchFamily="34" charset="-122"/>
                <a:cs typeface="Calibri" pitchFamily="34" charset="-120"/>
              </a:rPr>
              <a:t>1.00 – 1.45</a:t>
            </a:r>
            <a:endParaRPr lang="en-US" sz="13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17">
    <p:bg>
      <p:bgPr>
        <a:blipFill>
          <a:blip r:embed="rId3"/>
          <a:stretch>
            <a:fillRect/>
          </a:stretch>
        </a:blipFill>
        <a:effectLst/>
      </p:bgPr>
    </p:bg>
    <p:spTree>
      <p:nvGrpSpPr>
        <p:cNvPr id="1" name=""/>
        <p:cNvGrpSpPr/>
        <p:nvPr/>
      </p:nvGrpSpPr>
      <p:grpSpPr>
        <a:xfrm>
          <a:off x="0" y="0"/>
          <a:ext cx="0" cy="0"/>
          <a:chOff x="0" y="0"/>
          <a:chExt cx="0" cy="0"/>
        </a:xfrm>
      </p:grpSpPr>
      <p:sp>
        <p:nvSpPr>
          <p:cNvPr id="4" name="Text 2"/>
          <p:cNvSpPr txBox="1"/>
          <p:nvPr/>
        </p:nvSpPr>
        <p:spPr>
          <a:xfrm>
            <a:off x="685800" y="1572768"/>
            <a:ext cx="6858000" cy="237744"/>
          </a:xfrm>
          <a:prstGeom prst="rect">
            <a:avLst/>
          </a:prstGeom>
          <a:noFill/>
          <a:ln/>
        </p:spPr>
        <p:txBody>
          <a:bodyPr wrap="square" lIns="0" tIns="0" rIns="0" bIns="0" rtlCol="0" anchor="ctr"/>
          <a:lstStyle/>
          <a:p>
            <a:pPr marL="0" indent="0">
              <a:buNone/>
            </a:pPr>
            <a:r>
              <a:rPr lang="en-US" sz="1050" b="1" kern="0" spc="220" dirty="0">
                <a:solidFill>
                  <a:srgbClr val="00E988"/>
                </a:solidFill>
                <a:latin typeface="Calibri" pitchFamily="34" charset="0"/>
                <a:ea typeface="Calibri" pitchFamily="34" charset="-122"/>
                <a:cs typeface="Calibri" pitchFamily="34" charset="-120"/>
              </a:rPr>
              <a:t>1.00 – 1.45</a:t>
            </a:r>
            <a:endParaRPr lang="en-US" sz="1050" dirty="0"/>
          </a:p>
        </p:txBody>
      </p:sp>
      <p:sp>
        <p:nvSpPr>
          <p:cNvPr id="5" name="Text 3"/>
          <p:cNvSpPr txBox="1"/>
          <p:nvPr/>
        </p:nvSpPr>
        <p:spPr>
          <a:xfrm>
            <a:off x="685800" y="1938528"/>
            <a:ext cx="8686800" cy="1051560"/>
          </a:xfrm>
          <a:prstGeom prst="rect">
            <a:avLst/>
          </a:prstGeom>
          <a:noFill/>
          <a:ln/>
        </p:spPr>
        <p:txBody>
          <a:bodyPr wrap="square" lIns="0" tIns="0" rIns="0" bIns="0" rtlCol="0" anchor="ctr"/>
          <a:lstStyle/>
          <a:p>
            <a:pPr marL="0" indent="0">
              <a:buNone/>
            </a:pPr>
            <a:r>
              <a:rPr lang="en-US" sz="5200" b="1" dirty="0">
                <a:solidFill>
                  <a:srgbClr val="FFFFFF"/>
                </a:solidFill>
                <a:latin typeface="Cambria" pitchFamily="34" charset="0"/>
                <a:ea typeface="Cambria" pitchFamily="34" charset="-122"/>
                <a:cs typeface="Cambria" pitchFamily="34" charset="-120"/>
              </a:rPr>
              <a:t>Lunch &amp; networking</a:t>
            </a:r>
            <a:endParaRPr lang="en-US" sz="5200" dirty="0"/>
          </a:p>
        </p:txBody>
      </p:sp>
      <p:sp>
        <p:nvSpPr>
          <p:cNvPr id="6" name="Text 4"/>
          <p:cNvSpPr txBox="1"/>
          <p:nvPr/>
        </p:nvSpPr>
        <p:spPr>
          <a:xfrm>
            <a:off x="685800" y="3154680"/>
            <a:ext cx="7498080" cy="914400"/>
          </a:xfrm>
          <a:prstGeom prst="rect">
            <a:avLst/>
          </a:prstGeom>
          <a:noFill/>
          <a:ln/>
        </p:spPr>
        <p:txBody>
          <a:bodyPr wrap="square" lIns="0" tIns="0" rIns="0" bIns="0" rtlCol="0" anchor="ctr"/>
          <a:lstStyle/>
          <a:p>
            <a:pPr marL="0" indent="0">
              <a:lnSpc>
                <a:spcPts val="2400"/>
              </a:lnSpc>
              <a:buNone/>
            </a:pPr>
            <a:r>
              <a:rPr lang="en-US" sz="1600" dirty="0">
                <a:solidFill>
                  <a:srgbClr val="CFC8EA"/>
                </a:solidFill>
                <a:latin typeface="Calibri" pitchFamily="34" charset="0"/>
                <a:ea typeface="Calibri" pitchFamily="34" charset="-122"/>
                <a:cs typeface="Calibri" pitchFamily="34" charset="-120"/>
              </a:rPr>
              <a:t>A Gino's buffet lunch is provided.</a:t>
            </a:r>
            <a:endParaRPr lang="en-US" sz="1600" dirty="0"/>
          </a:p>
          <a:p>
            <a:pPr marL="0" indent="0">
              <a:lnSpc>
                <a:spcPts val="2400"/>
              </a:lnSpc>
              <a:buNone/>
            </a:pPr>
            <a:r>
              <a:rPr lang="en-US" sz="1600" dirty="0">
                <a:solidFill>
                  <a:srgbClr val="CFC8EA"/>
                </a:solidFill>
                <a:latin typeface="Calibri" pitchFamily="34" charset="0"/>
                <a:ea typeface="Calibri" pitchFamily="34" charset="-122"/>
                <a:cs typeface="Calibri" pitchFamily="34" charset="-120"/>
              </a:rPr>
              <a:t>Please take the time to meet the people around you.</a:t>
            </a:r>
            <a:endParaRPr lang="en-US" sz="1600" dirty="0"/>
          </a:p>
        </p:txBody>
      </p:sp>
      <p:sp>
        <p:nvSpPr>
          <p:cNvPr id="7" name="Shape 5"/>
          <p:cNvSpPr/>
          <p:nvPr/>
        </p:nvSpPr>
        <p:spPr>
          <a:xfrm>
            <a:off x="685800" y="4553712"/>
            <a:ext cx="10817352" cy="1371600"/>
          </a:xfrm>
          <a:prstGeom prst="roundRect">
            <a:avLst>
              <a:gd name="adj" fmla="val 2667"/>
            </a:avLst>
          </a:prstGeom>
          <a:solidFill>
            <a:srgbClr val="0D0230"/>
          </a:solidFill>
          <a:ln w="12700">
            <a:solidFill>
              <a:srgbClr val="0D0230"/>
            </a:solidFill>
            <a:prstDash val="solid"/>
          </a:ln>
        </p:spPr>
        <p:txBody>
          <a:bodyPr/>
          <a:lstStyle/>
          <a:p>
            <a:endParaRPr lang="en-GB"/>
          </a:p>
        </p:txBody>
      </p:sp>
      <p:pic>
        <p:nvPicPr>
          <p:cNvPr id="8" name="Image 0" descr="preencoded.png"/>
          <p:cNvPicPr>
            <a:picLocks noChangeAspect="1"/>
          </p:cNvPicPr>
          <p:nvPr/>
        </p:nvPicPr>
        <p:blipFill>
          <a:blip r:embed="rId4"/>
          <a:stretch>
            <a:fillRect/>
          </a:stretch>
        </p:blipFill>
        <p:spPr>
          <a:xfrm>
            <a:off x="1097280" y="5047488"/>
            <a:ext cx="384048" cy="384048"/>
          </a:xfrm>
          <a:prstGeom prst="rect">
            <a:avLst/>
          </a:prstGeom>
        </p:spPr>
      </p:pic>
      <p:sp>
        <p:nvSpPr>
          <p:cNvPr id="9" name="Text 6"/>
          <p:cNvSpPr txBox="1"/>
          <p:nvPr/>
        </p:nvSpPr>
        <p:spPr>
          <a:xfrm>
            <a:off x="1645920" y="5010912"/>
            <a:ext cx="6400800" cy="457200"/>
          </a:xfrm>
          <a:prstGeom prst="rect">
            <a:avLst/>
          </a:prstGeom>
          <a:noFill/>
          <a:ln/>
        </p:spPr>
        <p:txBody>
          <a:bodyPr wrap="square" lIns="0" tIns="0" rIns="0" bIns="0" rtlCol="0" anchor="ctr"/>
          <a:lstStyle/>
          <a:p>
            <a:pPr marL="0" indent="0">
              <a:buNone/>
            </a:pPr>
            <a:r>
              <a:rPr lang="en-US" sz="1900" b="1" dirty="0">
                <a:solidFill>
                  <a:srgbClr val="FFFFFF"/>
                </a:solidFill>
                <a:latin typeface="Cambria" pitchFamily="34" charset="0"/>
                <a:ea typeface="Cambria" pitchFamily="34" charset="-122"/>
                <a:cs typeface="Cambria" pitchFamily="34" charset="-120"/>
              </a:rPr>
              <a:t>Back in the room for 1.45</a:t>
            </a:r>
            <a:endParaRPr lang="en-US" sz="1900" dirty="0"/>
          </a:p>
        </p:txBody>
      </p:sp>
      <p:sp>
        <p:nvSpPr>
          <p:cNvPr id="10" name="Text 7"/>
          <p:cNvSpPr txBox="1"/>
          <p:nvPr/>
        </p:nvSpPr>
        <p:spPr>
          <a:xfrm>
            <a:off x="7589520" y="5010912"/>
            <a:ext cx="3840480" cy="457200"/>
          </a:xfrm>
          <a:prstGeom prst="rect">
            <a:avLst/>
          </a:prstGeom>
          <a:noFill/>
          <a:ln/>
        </p:spPr>
        <p:txBody>
          <a:bodyPr wrap="square" lIns="0" tIns="0" rIns="0" bIns="0" rtlCol="0" anchor="ctr"/>
          <a:lstStyle/>
          <a:p>
            <a:pPr marL="0" indent="0" algn="r">
              <a:buNone/>
            </a:pPr>
            <a:r>
              <a:rPr lang="en-US" sz="1250" dirty="0">
                <a:solidFill>
                  <a:srgbClr val="CFC8EA"/>
                </a:solidFill>
                <a:latin typeface="Calibri" pitchFamily="34" charset="0"/>
                <a:ea typeface="Calibri" pitchFamily="34" charset="-122"/>
                <a:cs typeface="Calibri" pitchFamily="34" charset="-120"/>
              </a:rPr>
              <a:t>Next: HM Land Registry — Dr Roger Holdom</a:t>
            </a:r>
            <a:endParaRPr lang="en-US" sz="125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18">
    <p:bg>
      <p:bgPr>
        <a:blipFill>
          <a:blip r:embed="rId3"/>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685800" y="502920"/>
            <a:ext cx="6858000" cy="237744"/>
          </a:xfrm>
          <a:prstGeom prst="rect">
            <a:avLst/>
          </a:prstGeom>
          <a:noFill/>
          <a:ln/>
        </p:spPr>
        <p:txBody>
          <a:bodyPr wrap="square" lIns="0" tIns="0" rIns="0" bIns="0" rtlCol="0" anchor="ctr"/>
          <a:lstStyle/>
          <a:p>
            <a:pPr marL="0" indent="0">
              <a:buNone/>
            </a:pPr>
            <a:r>
              <a:rPr lang="en-US" sz="1050" b="1" kern="0" spc="220" dirty="0">
                <a:solidFill>
                  <a:srgbClr val="00E988"/>
                </a:solidFill>
                <a:latin typeface="Calibri" pitchFamily="34" charset="0"/>
                <a:ea typeface="Calibri" pitchFamily="34" charset="-122"/>
                <a:cs typeface="Calibri" pitchFamily="34" charset="-120"/>
              </a:rPr>
              <a:t>UP NEXT  ·  SESSION 6 OF 7</a:t>
            </a:r>
            <a:endParaRPr lang="en-US" sz="1050" dirty="0"/>
          </a:p>
        </p:txBody>
      </p:sp>
      <p:sp>
        <p:nvSpPr>
          <p:cNvPr id="3" name="Shape 1"/>
          <p:cNvSpPr/>
          <p:nvPr/>
        </p:nvSpPr>
        <p:spPr>
          <a:xfrm>
            <a:off x="685800" y="960120"/>
            <a:ext cx="1097280" cy="1097280"/>
          </a:xfrm>
          <a:prstGeom prst="ellipse">
            <a:avLst/>
          </a:prstGeom>
          <a:solidFill>
            <a:srgbClr val="4B22C7"/>
          </a:solidFill>
          <a:ln w="12700">
            <a:solidFill>
              <a:srgbClr val="4B22C7"/>
            </a:solidFill>
            <a:prstDash val="solid"/>
          </a:ln>
        </p:spPr>
        <p:txBody>
          <a:bodyPr/>
          <a:lstStyle/>
          <a:p>
            <a:endParaRPr lang="en-GB"/>
          </a:p>
        </p:txBody>
      </p:sp>
      <p:sp>
        <p:nvSpPr>
          <p:cNvPr id="4" name="Text 2"/>
          <p:cNvSpPr txBox="1"/>
          <p:nvPr/>
        </p:nvSpPr>
        <p:spPr>
          <a:xfrm>
            <a:off x="685800" y="960120"/>
            <a:ext cx="1097280" cy="1097280"/>
          </a:xfrm>
          <a:prstGeom prst="rect">
            <a:avLst/>
          </a:prstGeom>
          <a:noFill/>
          <a:ln/>
        </p:spPr>
        <p:txBody>
          <a:bodyPr wrap="square" lIns="0" tIns="0" rIns="0" bIns="0" rtlCol="0" anchor="ctr"/>
          <a:lstStyle/>
          <a:p>
            <a:pPr marL="0" indent="0" algn="ctr">
              <a:buNone/>
            </a:pPr>
            <a:r>
              <a:rPr lang="en-US" sz="2600" b="1" kern="0" spc="100" dirty="0">
                <a:solidFill>
                  <a:srgbClr val="00E988"/>
                </a:solidFill>
                <a:latin typeface="Cambria" pitchFamily="34" charset="0"/>
                <a:ea typeface="Cambria" pitchFamily="34" charset="-122"/>
                <a:cs typeface="Cambria" pitchFamily="34" charset="-120"/>
              </a:rPr>
              <a:t>RH</a:t>
            </a:r>
            <a:endParaRPr lang="en-US" sz="2600" dirty="0"/>
          </a:p>
        </p:txBody>
      </p:sp>
      <p:sp>
        <p:nvSpPr>
          <p:cNvPr id="5" name="Text 3"/>
          <p:cNvSpPr txBox="1"/>
          <p:nvPr/>
        </p:nvSpPr>
        <p:spPr>
          <a:xfrm>
            <a:off x="1965960" y="1024128"/>
            <a:ext cx="3657600" cy="502920"/>
          </a:xfrm>
          <a:prstGeom prst="rect">
            <a:avLst/>
          </a:prstGeom>
          <a:noFill/>
          <a:ln/>
        </p:spPr>
        <p:txBody>
          <a:bodyPr wrap="square" lIns="0" tIns="0" rIns="0" bIns="0" rtlCol="0" anchor="ctr"/>
          <a:lstStyle/>
          <a:p>
            <a:pPr marL="0" indent="0">
              <a:buNone/>
            </a:pPr>
            <a:r>
              <a:rPr lang="en-US" sz="2900" b="1" dirty="0">
                <a:solidFill>
                  <a:srgbClr val="FFFFFF"/>
                </a:solidFill>
                <a:latin typeface="Cambria" pitchFamily="34" charset="0"/>
                <a:ea typeface="Cambria" pitchFamily="34" charset="-122"/>
                <a:cs typeface="Cambria" pitchFamily="34" charset="-120"/>
              </a:rPr>
              <a:t>Dr Roger Holdom</a:t>
            </a:r>
            <a:endParaRPr lang="en-US" sz="2900" dirty="0"/>
          </a:p>
        </p:txBody>
      </p:sp>
      <p:sp>
        <p:nvSpPr>
          <p:cNvPr id="6" name="Text 4"/>
          <p:cNvSpPr txBox="1"/>
          <p:nvPr/>
        </p:nvSpPr>
        <p:spPr>
          <a:xfrm>
            <a:off x="1965960" y="1536192"/>
            <a:ext cx="3657600" cy="274320"/>
          </a:xfrm>
          <a:prstGeom prst="rect">
            <a:avLst/>
          </a:prstGeom>
          <a:noFill/>
          <a:ln/>
        </p:spPr>
        <p:txBody>
          <a:bodyPr wrap="square" lIns="0" tIns="0" rIns="0" bIns="0" rtlCol="0" anchor="ctr"/>
          <a:lstStyle/>
          <a:p>
            <a:pPr marL="0" indent="0">
              <a:buNone/>
            </a:pPr>
            <a:r>
              <a:rPr lang="en-US" sz="1300" b="1" dirty="0">
                <a:solidFill>
                  <a:srgbClr val="00E988"/>
                </a:solidFill>
                <a:latin typeface="Calibri" pitchFamily="34" charset="0"/>
                <a:ea typeface="Calibri" pitchFamily="34" charset="-122"/>
                <a:cs typeface="Calibri" pitchFamily="34" charset="-120"/>
              </a:rPr>
              <a:t>Market Strategy &amp; Customer Training Lead</a:t>
            </a:r>
            <a:endParaRPr lang="en-US" sz="1300" dirty="0"/>
          </a:p>
        </p:txBody>
      </p:sp>
      <p:sp>
        <p:nvSpPr>
          <p:cNvPr id="7" name="Text 5"/>
          <p:cNvSpPr txBox="1"/>
          <p:nvPr/>
        </p:nvSpPr>
        <p:spPr>
          <a:xfrm>
            <a:off x="1965960" y="1810512"/>
            <a:ext cx="3657600" cy="274320"/>
          </a:xfrm>
          <a:prstGeom prst="rect">
            <a:avLst/>
          </a:prstGeom>
          <a:noFill/>
          <a:ln/>
        </p:spPr>
        <p:txBody>
          <a:bodyPr wrap="square" lIns="0" tIns="0" rIns="0" bIns="0" rtlCol="0" anchor="ctr"/>
          <a:lstStyle/>
          <a:p>
            <a:pPr marL="0" indent="0">
              <a:buNone/>
            </a:pPr>
            <a:r>
              <a:rPr lang="en-US" sz="1200" dirty="0">
                <a:solidFill>
                  <a:srgbClr val="A79FC4"/>
                </a:solidFill>
                <a:latin typeface="Calibri" pitchFamily="34" charset="0"/>
                <a:ea typeface="Calibri" pitchFamily="34" charset="-122"/>
                <a:cs typeface="Calibri" pitchFamily="34" charset="-120"/>
              </a:rPr>
              <a:t>HM Land Registry</a:t>
            </a:r>
            <a:endParaRPr lang="en-US" sz="1200" dirty="0"/>
          </a:p>
        </p:txBody>
      </p:sp>
      <p:sp>
        <p:nvSpPr>
          <p:cNvPr id="8" name="Text 6"/>
          <p:cNvSpPr txBox="1"/>
          <p:nvPr/>
        </p:nvSpPr>
        <p:spPr>
          <a:xfrm>
            <a:off x="685800" y="2606040"/>
            <a:ext cx="4892040" cy="2651760"/>
          </a:xfrm>
          <a:prstGeom prst="rect">
            <a:avLst/>
          </a:prstGeom>
          <a:noFill/>
          <a:ln/>
        </p:spPr>
        <p:txBody>
          <a:bodyPr wrap="square" lIns="0" tIns="0" rIns="0" bIns="0" rtlCol="0" anchor="t"/>
          <a:lstStyle/>
          <a:p>
            <a:pPr marL="177800" indent="-177800">
              <a:spcAft>
                <a:spcPts val="1100"/>
              </a:spcAft>
              <a:buSzPct val="100000"/>
              <a:buChar char="•"/>
            </a:pPr>
            <a:r>
              <a:rPr lang="en-US" sz="1250" dirty="0">
                <a:solidFill>
                  <a:srgbClr val="A79FC4"/>
                </a:solidFill>
                <a:latin typeface="Calibri" pitchFamily="34" charset="0"/>
                <a:ea typeface="Calibri" pitchFamily="34" charset="-122"/>
                <a:cs typeface="Calibri" pitchFamily="34" charset="-120"/>
              </a:rPr>
              <a:t>Leads HM Land Registry's customer training and market strategy work, including its programme of online workshops for conveyancers.</a:t>
            </a:r>
            <a:endParaRPr lang="en-US" sz="1250" dirty="0"/>
          </a:p>
          <a:p>
            <a:pPr marL="177800" indent="-177800">
              <a:spcAft>
                <a:spcPts val="1100"/>
              </a:spcAft>
              <a:buSzPct val="100000"/>
              <a:buChar char="•"/>
            </a:pPr>
            <a:r>
              <a:rPr lang="en-US" sz="1250" dirty="0">
                <a:solidFill>
                  <a:srgbClr val="A79FC4"/>
                </a:solidFill>
                <a:latin typeface="Calibri" pitchFamily="34" charset="0"/>
                <a:ea typeface="Calibri" pitchFamily="34" charset="-122"/>
                <a:cs typeface="Calibri" pitchFamily="34" charset="-120"/>
              </a:rPr>
              <a:t>A regular voice on post-completion quality, digital checks and application standards, writing for the HM Land Registry blog.</a:t>
            </a:r>
            <a:endParaRPr lang="en-US" sz="1250" dirty="0"/>
          </a:p>
          <a:p>
            <a:pPr marL="177800" indent="-177800">
              <a:spcAft>
                <a:spcPts val="1100"/>
              </a:spcAft>
              <a:buSzPct val="100000"/>
              <a:buChar char="•"/>
            </a:pPr>
            <a:r>
              <a:rPr lang="en-US" sz="1250" dirty="0">
                <a:solidFill>
                  <a:srgbClr val="A79FC4"/>
                </a:solidFill>
                <a:latin typeface="Calibri" pitchFamily="34" charset="0"/>
                <a:ea typeface="Calibri" pitchFamily="34" charset="-122"/>
                <a:cs typeface="Calibri" pitchFamily="34" charset="-120"/>
              </a:rPr>
              <a:t>Speaks nationally on requisitions and on raising the quality of applications at source.</a:t>
            </a:r>
            <a:endParaRPr lang="en-US" sz="1250" dirty="0"/>
          </a:p>
        </p:txBody>
      </p:sp>
      <p:sp>
        <p:nvSpPr>
          <p:cNvPr id="9" name="Shape 7"/>
          <p:cNvSpPr/>
          <p:nvPr/>
        </p:nvSpPr>
        <p:spPr>
          <a:xfrm>
            <a:off x="6172200" y="960120"/>
            <a:ext cx="5330952" cy="4663440"/>
          </a:xfrm>
          <a:prstGeom prst="roundRect">
            <a:avLst>
              <a:gd name="adj" fmla="val 784"/>
            </a:avLst>
          </a:prstGeom>
          <a:solidFill>
            <a:srgbClr val="F3F2F8"/>
          </a:solidFill>
          <a:ln w="12700">
            <a:solidFill>
              <a:srgbClr val="F3F2F8"/>
            </a:solidFill>
            <a:prstDash val="solid"/>
          </a:ln>
        </p:spPr>
        <p:txBody>
          <a:bodyPr/>
          <a:lstStyle/>
          <a:p>
            <a:endParaRPr lang="en-GB"/>
          </a:p>
        </p:txBody>
      </p:sp>
      <p:sp>
        <p:nvSpPr>
          <p:cNvPr id="10" name="Shape 8"/>
          <p:cNvSpPr/>
          <p:nvPr/>
        </p:nvSpPr>
        <p:spPr>
          <a:xfrm>
            <a:off x="6556248" y="1234440"/>
            <a:ext cx="1874520" cy="384048"/>
          </a:xfrm>
          <a:prstGeom prst="roundRect">
            <a:avLst>
              <a:gd name="adj" fmla="val 50000"/>
            </a:avLst>
          </a:prstGeom>
          <a:solidFill>
            <a:srgbClr val="FFFFFF"/>
          </a:solidFill>
          <a:ln w="15875">
            <a:solidFill>
              <a:srgbClr val="4B22C7"/>
            </a:solidFill>
            <a:prstDash val="solid"/>
          </a:ln>
        </p:spPr>
        <p:txBody>
          <a:bodyPr/>
          <a:lstStyle/>
          <a:p>
            <a:endParaRPr lang="en-GB"/>
          </a:p>
        </p:txBody>
      </p:sp>
      <p:sp>
        <p:nvSpPr>
          <p:cNvPr id="11" name="Text 9"/>
          <p:cNvSpPr txBox="1"/>
          <p:nvPr/>
        </p:nvSpPr>
        <p:spPr>
          <a:xfrm>
            <a:off x="6556248" y="1234440"/>
            <a:ext cx="1874520" cy="384048"/>
          </a:xfrm>
          <a:prstGeom prst="rect">
            <a:avLst/>
          </a:prstGeom>
          <a:noFill/>
          <a:ln/>
        </p:spPr>
        <p:txBody>
          <a:bodyPr wrap="square" lIns="0" tIns="0" rIns="0" bIns="0" rtlCol="0" anchor="ctr"/>
          <a:lstStyle/>
          <a:p>
            <a:pPr marL="0" indent="0" algn="ctr">
              <a:buNone/>
            </a:pPr>
            <a:r>
              <a:rPr lang="en-US" sz="1300" b="1" kern="0" spc="60" dirty="0">
                <a:solidFill>
                  <a:srgbClr val="4B22C7"/>
                </a:solidFill>
                <a:latin typeface="Calibri" pitchFamily="34" charset="0"/>
                <a:ea typeface="Calibri" pitchFamily="34" charset="-122"/>
                <a:cs typeface="Calibri" pitchFamily="34" charset="-120"/>
              </a:rPr>
              <a:t>1.45 – 2.25</a:t>
            </a:r>
            <a:endParaRPr lang="en-US" sz="1300" dirty="0"/>
          </a:p>
        </p:txBody>
      </p:sp>
      <p:sp>
        <p:nvSpPr>
          <p:cNvPr id="12" name="Text 10"/>
          <p:cNvSpPr txBox="1"/>
          <p:nvPr/>
        </p:nvSpPr>
        <p:spPr>
          <a:xfrm>
            <a:off x="6556248" y="1810512"/>
            <a:ext cx="4562856" cy="658368"/>
          </a:xfrm>
          <a:prstGeom prst="rect">
            <a:avLst/>
          </a:prstGeom>
          <a:noFill/>
          <a:ln/>
        </p:spPr>
        <p:txBody>
          <a:bodyPr wrap="square" lIns="0" tIns="0" rIns="0" bIns="0" rtlCol="0" anchor="ctr"/>
          <a:lstStyle/>
          <a:p>
            <a:pPr marL="0" indent="0">
              <a:lnSpc>
                <a:spcPts val="2500"/>
              </a:lnSpc>
              <a:buNone/>
            </a:pPr>
            <a:r>
              <a:rPr lang="en-US" sz="1900" b="1" dirty="0">
                <a:solidFill>
                  <a:srgbClr val="140342"/>
                </a:solidFill>
                <a:latin typeface="Cambria" pitchFamily="34" charset="0"/>
                <a:ea typeface="Cambria" pitchFamily="34" charset="-122"/>
                <a:cs typeface="Cambria" pitchFamily="34" charset="-120"/>
              </a:rPr>
              <a:t>HM Land Registry: Avoidable Requisitions, Customer Training and Support</a:t>
            </a:r>
            <a:endParaRPr lang="en-US" sz="1900" dirty="0"/>
          </a:p>
        </p:txBody>
      </p:sp>
      <p:sp>
        <p:nvSpPr>
          <p:cNvPr id="13" name="Text 11"/>
          <p:cNvSpPr txBox="1"/>
          <p:nvPr/>
        </p:nvSpPr>
        <p:spPr>
          <a:xfrm>
            <a:off x="6556248" y="2724912"/>
            <a:ext cx="4562856" cy="237744"/>
          </a:xfrm>
          <a:prstGeom prst="rect">
            <a:avLst/>
          </a:prstGeom>
          <a:noFill/>
          <a:ln/>
        </p:spPr>
        <p:txBody>
          <a:bodyPr wrap="square" lIns="0" tIns="0" rIns="0" bIns="0" rtlCol="0" anchor="ctr"/>
          <a:lstStyle/>
          <a:p>
            <a:pPr marL="0" indent="0">
              <a:buNone/>
            </a:pPr>
            <a:r>
              <a:rPr lang="en-US" sz="1000" b="1" kern="0" spc="200" dirty="0">
                <a:solidFill>
                  <a:srgbClr val="4B22C7"/>
                </a:solidFill>
                <a:latin typeface="Calibri" pitchFamily="34" charset="0"/>
                <a:ea typeface="Calibri" pitchFamily="34" charset="-122"/>
                <a:cs typeface="Calibri" pitchFamily="34" charset="-120"/>
              </a:rPr>
              <a:t>IN THIS SESSION</a:t>
            </a:r>
            <a:endParaRPr lang="en-US" sz="1000" dirty="0"/>
          </a:p>
        </p:txBody>
      </p:sp>
      <p:sp>
        <p:nvSpPr>
          <p:cNvPr id="14" name="Text 12"/>
          <p:cNvSpPr txBox="1"/>
          <p:nvPr/>
        </p:nvSpPr>
        <p:spPr>
          <a:xfrm>
            <a:off x="6556248" y="3108960"/>
            <a:ext cx="4562856" cy="2331720"/>
          </a:xfrm>
          <a:prstGeom prst="rect">
            <a:avLst/>
          </a:prstGeom>
          <a:noFill/>
          <a:ln/>
        </p:spPr>
        <p:txBody>
          <a:bodyPr wrap="square" lIns="0" tIns="0" rIns="0" bIns="0" rtlCol="0" anchor="t"/>
          <a:lstStyle/>
          <a:p>
            <a:pPr marL="177800" indent="-177800">
              <a:spcAft>
                <a:spcPts val="800"/>
              </a:spcAft>
              <a:buSzPct val="100000"/>
              <a:buChar char="•"/>
            </a:pPr>
            <a:r>
              <a:rPr lang="en-US" sz="1250" dirty="0">
                <a:solidFill>
                  <a:srgbClr val="140342"/>
                </a:solidFill>
                <a:latin typeface="Calibri" pitchFamily="34" charset="0"/>
                <a:ea typeface="Calibri" pitchFamily="34" charset="-122"/>
                <a:cs typeface="Calibri" pitchFamily="34" charset="-120"/>
              </a:rPr>
              <a:t>What the latest avoidable requisition data reveals about common application errors</a:t>
            </a:r>
            <a:endParaRPr lang="en-US" sz="1250" dirty="0"/>
          </a:p>
          <a:p>
            <a:pPr marL="177800" indent="-177800">
              <a:spcAft>
                <a:spcPts val="800"/>
              </a:spcAft>
              <a:buSzPct val="100000"/>
              <a:buChar char="•"/>
            </a:pPr>
            <a:r>
              <a:rPr lang="en-US" sz="1250" dirty="0">
                <a:solidFill>
                  <a:srgbClr val="140342"/>
                </a:solidFill>
                <a:latin typeface="Calibri" pitchFamily="34" charset="0"/>
                <a:ea typeface="Calibri" pitchFamily="34" charset="-122"/>
                <a:cs typeface="Calibri" pitchFamily="34" charset="-120"/>
              </a:rPr>
              <a:t>The cost, delay and rework these errors create for firms and their clients</a:t>
            </a:r>
            <a:endParaRPr lang="en-US" sz="1250" dirty="0"/>
          </a:p>
          <a:p>
            <a:pPr marL="177800" indent="-177800">
              <a:spcAft>
                <a:spcPts val="800"/>
              </a:spcAft>
              <a:buSzPct val="100000"/>
              <a:buChar char="•"/>
            </a:pPr>
            <a:r>
              <a:rPr lang="en-US" sz="1250" dirty="0">
                <a:solidFill>
                  <a:srgbClr val="140342"/>
                </a:solidFill>
                <a:latin typeface="Calibri" pitchFamily="34" charset="0"/>
                <a:ea typeface="Calibri" pitchFamily="34" charset="-122"/>
                <a:cs typeface="Calibri" pitchFamily="34" charset="-120"/>
              </a:rPr>
              <a:t>The latest requisition trends</a:t>
            </a:r>
            <a:endParaRPr lang="en-US" sz="1250" dirty="0"/>
          </a:p>
          <a:p>
            <a:pPr marL="177800" indent="-177800">
              <a:spcAft>
                <a:spcPts val="800"/>
              </a:spcAft>
              <a:buSzPct val="100000"/>
              <a:buChar char="•"/>
            </a:pPr>
            <a:r>
              <a:rPr lang="en-US" sz="1250" dirty="0">
                <a:solidFill>
                  <a:srgbClr val="140342"/>
                </a:solidFill>
                <a:latin typeface="Calibri" pitchFamily="34" charset="0"/>
                <a:ea typeface="Calibri" pitchFamily="34" charset="-122"/>
                <a:cs typeface="Calibri" pitchFamily="34" charset="-120"/>
              </a:rPr>
              <a:t>The benefits of submitting complete and correct applications first time</a:t>
            </a:r>
            <a:endParaRPr lang="en-US" sz="1250" dirty="0"/>
          </a:p>
          <a:p>
            <a:pPr marL="177800" indent="-177800">
              <a:spcAft>
                <a:spcPts val="800"/>
              </a:spcAft>
              <a:buSzPct val="100000"/>
              <a:buChar char="•"/>
            </a:pPr>
            <a:r>
              <a:rPr lang="en-US" sz="1250" dirty="0">
                <a:solidFill>
                  <a:srgbClr val="140342"/>
                </a:solidFill>
                <a:latin typeface="Calibri" pitchFamily="34" charset="0"/>
                <a:ea typeface="Calibri" pitchFamily="34" charset="-122"/>
                <a:cs typeface="Calibri" pitchFamily="34" charset="-120"/>
              </a:rPr>
              <a:t>Practical steps firms can take to improve application quality and reduce correspondence</a:t>
            </a:r>
            <a:endParaRPr lang="en-US" sz="1250" dirty="0"/>
          </a:p>
        </p:txBody>
      </p:sp>
      <p:sp>
        <p:nvSpPr>
          <p:cNvPr id="15" name="Shape 13"/>
          <p:cNvSpPr/>
          <p:nvPr/>
        </p:nvSpPr>
        <p:spPr>
          <a:xfrm>
            <a:off x="685800" y="5870448"/>
            <a:ext cx="10817352" cy="566928"/>
          </a:xfrm>
          <a:prstGeom prst="roundRect">
            <a:avLst>
              <a:gd name="adj" fmla="val 6452"/>
            </a:avLst>
          </a:prstGeom>
          <a:solidFill>
            <a:srgbClr val="4B22C7"/>
          </a:solidFill>
          <a:ln w="12700">
            <a:solidFill>
              <a:srgbClr val="4B22C7"/>
            </a:solidFill>
            <a:prstDash val="solid"/>
          </a:ln>
        </p:spPr>
        <p:txBody>
          <a:bodyPr/>
          <a:lstStyle/>
          <a:p>
            <a:endParaRPr lang="en-GB"/>
          </a:p>
        </p:txBody>
      </p:sp>
      <p:sp>
        <p:nvSpPr>
          <p:cNvPr id="16" name="Text 14"/>
          <p:cNvSpPr txBox="1"/>
          <p:nvPr/>
        </p:nvSpPr>
        <p:spPr>
          <a:xfrm>
            <a:off x="1051560" y="5870448"/>
            <a:ext cx="6766560" cy="566928"/>
          </a:xfrm>
          <a:prstGeom prst="rect">
            <a:avLst/>
          </a:prstGeom>
          <a:noFill/>
          <a:ln/>
        </p:spPr>
        <p:txBody>
          <a:bodyPr wrap="square" lIns="0" tIns="0" rIns="0" bIns="0" rtlCol="0" anchor="ctr"/>
          <a:lstStyle/>
          <a:p>
            <a:pPr marL="0" indent="0">
              <a:buNone/>
            </a:pPr>
            <a:r>
              <a:rPr lang="en-US" sz="1150" dirty="0">
                <a:solidFill>
                  <a:srgbClr val="CFC8EA"/>
                </a:solidFill>
                <a:latin typeface="Calibri" pitchFamily="34" charset="0"/>
                <a:ea typeface="Calibri" pitchFamily="34" charset="-122"/>
                <a:cs typeface="Calibri" pitchFamily="34" charset="-120"/>
              </a:rPr>
              <a:t>Session 6 of 7  ·  1.45 – 2.25  ·  Questions at the end of the session</a:t>
            </a:r>
            <a:endParaRPr lang="en-US" sz="1150" dirty="0"/>
          </a:p>
        </p:txBody>
      </p:sp>
      <p:sp>
        <p:nvSpPr>
          <p:cNvPr id="17" name="Text 15"/>
          <p:cNvSpPr txBox="1"/>
          <p:nvPr/>
        </p:nvSpPr>
        <p:spPr>
          <a:xfrm>
            <a:off x="7589520" y="5870448"/>
            <a:ext cx="3749040" cy="566928"/>
          </a:xfrm>
          <a:prstGeom prst="rect">
            <a:avLst/>
          </a:prstGeom>
          <a:noFill/>
          <a:ln/>
        </p:spPr>
        <p:txBody>
          <a:bodyPr wrap="square" lIns="0" tIns="0" rIns="0" bIns="0" rtlCol="0" anchor="ctr"/>
          <a:lstStyle/>
          <a:p>
            <a:pPr marL="0" indent="0" algn="r">
              <a:buNone/>
            </a:pPr>
            <a:r>
              <a:rPr lang="en-US" sz="1050" i="1" dirty="0">
                <a:solidFill>
                  <a:srgbClr val="CFC8EA"/>
                </a:solidFill>
                <a:latin typeface="Calibri" pitchFamily="34" charset="0"/>
                <a:ea typeface="Calibri" pitchFamily="34" charset="-122"/>
                <a:cs typeface="Calibri" pitchFamily="34" charset="-120"/>
              </a:rPr>
              <a:t>Conveyancing &amp; Residential Property Conference 2026</a:t>
            </a:r>
            <a:endParaRPr lang="en-US" sz="105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p:cNvGrpSpPr/>
        <p:nvPr/>
      </p:nvGrpSpPr>
      <p:grpSpPr>
        <a:xfrm>
          <a:off x="0" y="0"/>
          <a:ext cx="0" cy="0"/>
          <a:chOff x="0" y="0"/>
          <a:chExt cx="0" cy="0"/>
        </a:xfrm>
      </p:grpSpPr>
      <p:sp>
        <p:nvSpPr>
          <p:cNvPr id="2" name="Freeform 2"/>
          <p:cNvSpPr/>
          <p:nvPr/>
        </p:nvSpPr>
        <p:spPr>
          <a:xfrm flipH="1">
            <a:off x="-663340" y="-1606550"/>
            <a:ext cx="16707043" cy="9406413"/>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68000"/>
              <a:extLst>
                <a:ext uri="{96DAC541-7B7A-43D3-8B79-37D633B846F1}">
                  <asvg:svgBlip xmlns:asvg="http://schemas.microsoft.com/office/drawing/2016/SVG/main" r:embed="rId2"/>
                </a:ext>
              </a:extLst>
            </a:blip>
            <a:stretch>
              <a:fillRect/>
            </a:stretch>
          </a:blipFill>
        </p:spPr>
        <p:txBody>
          <a:bodyPr/>
          <a:lstStyle/>
          <a:p>
            <a:endParaRPr lang="en-GB"/>
          </a:p>
        </p:txBody>
      </p:sp>
      <p:sp>
        <p:nvSpPr>
          <p:cNvPr id="3" name="Freeform 3"/>
          <p:cNvSpPr/>
          <p:nvPr/>
        </p:nvSpPr>
        <p:spPr>
          <a:xfrm rot="-7353607">
            <a:off x="6635081" y="3447369"/>
            <a:ext cx="8286144" cy="3793333"/>
          </a:xfrm>
          <a:custGeom>
            <a:avLst/>
            <a:gdLst/>
            <a:ahLst/>
            <a:cxnLst/>
            <a:rect l="l" t="t" r="r" b="b"/>
            <a:pathLst>
              <a:path w="12429216" h="5689999">
                <a:moveTo>
                  <a:pt x="0" y="0"/>
                </a:moveTo>
                <a:lnTo>
                  <a:pt x="12429216" y="0"/>
                </a:lnTo>
                <a:lnTo>
                  <a:pt x="12429216" y="5689999"/>
                </a:lnTo>
                <a:lnTo>
                  <a:pt x="0" y="5689999"/>
                </a:lnTo>
                <a:lnTo>
                  <a:pt x="0" y="0"/>
                </a:lnTo>
                <a:close/>
              </a:path>
            </a:pathLst>
          </a:custGeom>
          <a:blipFill>
            <a:blip>
              <a:extLst>
                <a:ext uri="{96DAC541-7B7A-43D3-8B79-37D633B846F1}">
                  <asvg:svgBlip xmlns:asvg="http://schemas.microsoft.com/office/drawing/2016/SVG/main" r:embed="rId3"/>
                </a:ext>
              </a:extLst>
            </a:blip>
            <a:stretch>
              <a:fillRect l="-203356"/>
            </a:stretch>
          </a:blipFill>
        </p:spPr>
        <p:txBody>
          <a:bodyPr/>
          <a:lstStyle/>
          <a:p>
            <a:endParaRPr lang="en-GB"/>
          </a:p>
        </p:txBody>
      </p:sp>
      <p:grpSp>
        <p:nvGrpSpPr>
          <p:cNvPr id="4" name="Group 4"/>
          <p:cNvGrpSpPr>
            <a:grpSpLocks noChangeAspect="1"/>
          </p:cNvGrpSpPr>
          <p:nvPr/>
        </p:nvGrpSpPr>
        <p:grpSpPr>
          <a:xfrm>
            <a:off x="8130277" y="1963483"/>
            <a:ext cx="2931047" cy="2931035"/>
            <a:chOff x="0" y="0"/>
            <a:chExt cx="4233333" cy="4233317"/>
          </a:xfrm>
        </p:grpSpPr>
        <p:sp>
          <p:nvSpPr>
            <p:cNvPr id="5" name="Freeform 5"/>
            <p:cNvSpPr/>
            <p:nvPr/>
          </p:nvSpPr>
          <p:spPr>
            <a:xfrm>
              <a:off x="0" y="0"/>
              <a:ext cx="4233333" cy="4233316"/>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t="-7054" b="-7054"/>
              </a:stretch>
            </a:blipFill>
          </p:spPr>
          <p:txBody>
            <a:bodyPr/>
            <a:lstStyle/>
            <a:p>
              <a:endParaRPr lang="en-GB"/>
            </a:p>
          </p:txBody>
        </p:sp>
      </p:grpSp>
      <p:grpSp>
        <p:nvGrpSpPr>
          <p:cNvPr id="6" name="Group 6"/>
          <p:cNvGrpSpPr/>
          <p:nvPr/>
        </p:nvGrpSpPr>
        <p:grpSpPr>
          <a:xfrm>
            <a:off x="685800" y="2647315"/>
            <a:ext cx="7328327" cy="3414059"/>
            <a:chOff x="0" y="0"/>
            <a:chExt cx="9771102" cy="4552078"/>
          </a:xfrm>
        </p:grpSpPr>
        <p:sp>
          <p:nvSpPr>
            <p:cNvPr id="7" name="TextBox 7"/>
            <p:cNvSpPr txBox="1"/>
            <p:nvPr/>
          </p:nvSpPr>
          <p:spPr>
            <a:xfrm>
              <a:off x="0" y="0"/>
              <a:ext cx="9771102" cy="3725333"/>
            </a:xfrm>
            <a:prstGeom prst="rect">
              <a:avLst/>
            </a:prstGeom>
          </p:spPr>
          <p:txBody>
            <a:bodyPr lIns="0" tIns="0" rIns="0" bIns="0" rtlCol="0" anchor="t">
              <a:spAutoFit/>
            </a:bodyPr>
            <a:lstStyle/>
            <a:p>
              <a:pPr algn="l">
                <a:lnSpc>
                  <a:spcPts val="5520"/>
                </a:lnSpc>
              </a:pPr>
              <a:r>
                <a:rPr lang="en-US" sz="4600" b="1">
                  <a:solidFill>
                    <a:srgbClr val="FAFAFA"/>
                  </a:solidFill>
                  <a:latin typeface="Aptos Bold"/>
                  <a:ea typeface="Aptos Bold"/>
                  <a:cs typeface="Aptos Bold"/>
                  <a:sym typeface="Aptos Bold"/>
                </a:rPr>
                <a:t>HM Land Registry: Avoidable Requisitions, Customer Training &amp; Support</a:t>
              </a:r>
            </a:p>
          </p:txBody>
        </p:sp>
        <p:sp>
          <p:nvSpPr>
            <p:cNvPr id="8" name="TextBox 8"/>
            <p:cNvSpPr txBox="1"/>
            <p:nvPr/>
          </p:nvSpPr>
          <p:spPr>
            <a:xfrm>
              <a:off x="0" y="4093043"/>
              <a:ext cx="9109402" cy="459034"/>
            </a:xfrm>
            <a:prstGeom prst="rect">
              <a:avLst/>
            </a:prstGeom>
          </p:spPr>
          <p:txBody>
            <a:bodyPr lIns="0" tIns="0" rIns="0" bIns="0" rtlCol="0" anchor="t">
              <a:spAutoFit/>
            </a:bodyPr>
            <a:lstStyle/>
            <a:p>
              <a:pPr algn="l">
                <a:lnSpc>
                  <a:spcPts val="2987"/>
                </a:lnSpc>
              </a:pPr>
              <a:r>
                <a:rPr lang="en-US" sz="2133" b="1" spc="192">
                  <a:solidFill>
                    <a:srgbClr val="FAFAFA"/>
                  </a:solidFill>
                  <a:latin typeface="Aptos Bold"/>
                  <a:ea typeface="Aptos Bold"/>
                  <a:cs typeface="Aptos Bold"/>
                  <a:sym typeface="Aptos Bold"/>
                </a:rPr>
                <a:t>Datalaw Session 2026​</a:t>
              </a:r>
            </a:p>
          </p:txBody>
        </p:sp>
      </p:grpSp>
      <p:grpSp>
        <p:nvGrpSpPr>
          <p:cNvPr id="9" name="Group 9"/>
          <p:cNvGrpSpPr/>
          <p:nvPr/>
        </p:nvGrpSpPr>
        <p:grpSpPr>
          <a:xfrm>
            <a:off x="8642093" y="5125466"/>
            <a:ext cx="2292080" cy="619485"/>
            <a:chOff x="0" y="0"/>
            <a:chExt cx="3056107" cy="825981"/>
          </a:xfrm>
        </p:grpSpPr>
        <p:sp>
          <p:nvSpPr>
            <p:cNvPr id="10" name="TextBox 10"/>
            <p:cNvSpPr txBox="1"/>
            <p:nvPr/>
          </p:nvSpPr>
          <p:spPr>
            <a:xfrm>
              <a:off x="0" y="-19050"/>
              <a:ext cx="3056107" cy="393841"/>
            </a:xfrm>
            <a:prstGeom prst="rect">
              <a:avLst/>
            </a:prstGeom>
          </p:spPr>
          <p:txBody>
            <a:bodyPr lIns="0" tIns="0" rIns="0" bIns="0" rtlCol="0" anchor="t">
              <a:spAutoFit/>
            </a:bodyPr>
            <a:lstStyle/>
            <a:p>
              <a:pPr marL="0" lvl="0" indent="0" algn="ctr">
                <a:lnSpc>
                  <a:spcPts val="2426"/>
                </a:lnSpc>
                <a:spcBef>
                  <a:spcPct val="0"/>
                </a:spcBef>
              </a:pPr>
              <a:r>
                <a:rPr lang="en-US" sz="1866" b="1">
                  <a:solidFill>
                    <a:srgbClr val="FAFAFA"/>
                  </a:solidFill>
                  <a:latin typeface="Aptos Bold"/>
                  <a:ea typeface="Aptos Bold"/>
                  <a:cs typeface="Aptos Bold"/>
                  <a:sym typeface="Aptos Bold"/>
                </a:rPr>
                <a:t>Dr Roger Holdom</a:t>
              </a:r>
            </a:p>
          </p:txBody>
        </p:sp>
        <p:sp>
          <p:nvSpPr>
            <p:cNvPr id="11" name="TextBox 11"/>
            <p:cNvSpPr txBox="1"/>
            <p:nvPr/>
          </p:nvSpPr>
          <p:spPr>
            <a:xfrm>
              <a:off x="340653" y="458527"/>
              <a:ext cx="2480014" cy="367453"/>
            </a:xfrm>
            <a:prstGeom prst="rect">
              <a:avLst/>
            </a:prstGeom>
          </p:spPr>
          <p:txBody>
            <a:bodyPr lIns="0" tIns="0" rIns="0" bIns="0" rtlCol="0" anchor="t">
              <a:spAutoFit/>
            </a:bodyPr>
            <a:lstStyle/>
            <a:p>
              <a:pPr marL="0" lvl="0" indent="0" algn="ctr">
                <a:lnSpc>
                  <a:spcPts val="2399"/>
                </a:lnSpc>
                <a:spcBef>
                  <a:spcPct val="0"/>
                </a:spcBef>
              </a:pPr>
              <a:r>
                <a:rPr lang="en-US" sz="1599">
                  <a:solidFill>
                    <a:srgbClr val="FAFAFA"/>
                  </a:solidFill>
                  <a:latin typeface="GT Walsheim Pro"/>
                  <a:ea typeface="GT Walsheim Pro"/>
                  <a:cs typeface="GT Walsheim Pro"/>
                  <a:sym typeface="GT Walsheim Pro"/>
                </a:rPr>
                <a:t>HM Land Registry</a:t>
              </a:r>
            </a:p>
          </p:txBody>
        </p:sp>
      </p:grpSp>
      <p:sp>
        <p:nvSpPr>
          <p:cNvPr id="12" name="Freeform 12"/>
          <p:cNvSpPr/>
          <p:nvPr/>
        </p:nvSpPr>
        <p:spPr>
          <a:xfrm>
            <a:off x="10128145" y="528320"/>
            <a:ext cx="1300015" cy="240503"/>
          </a:xfrm>
          <a:custGeom>
            <a:avLst/>
            <a:gdLst/>
            <a:ahLst/>
            <a:cxnLst/>
            <a:rect l="l" t="t" r="r" b="b"/>
            <a:pathLst>
              <a:path w="1950023" h="360754">
                <a:moveTo>
                  <a:pt x="0" y="0"/>
                </a:moveTo>
                <a:lnTo>
                  <a:pt x="1950022" y="0"/>
                </a:lnTo>
                <a:lnTo>
                  <a:pt x="1950022" y="360754"/>
                </a:lnTo>
                <a:lnTo>
                  <a:pt x="0" y="360754"/>
                </a:lnTo>
                <a:lnTo>
                  <a:pt x="0" y="0"/>
                </a:lnTo>
                <a:close/>
              </a:path>
            </a:pathLst>
          </a:custGeom>
          <a:blipFill>
            <a:blip r:embed="rId5"/>
            <a:stretch>
              <a:fillRect/>
            </a:stretch>
          </a:blipFill>
        </p:spPr>
        <p:txBody>
          <a:bodyPr/>
          <a:lstStyle/>
          <a:p>
            <a:endParaRPr lang="en-GB"/>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7FAFC"/>
        </a:solidFill>
        <a:effectLst/>
      </p:bgPr>
    </p:bg>
    <p:spTree>
      <p:nvGrpSpPr>
        <p:cNvPr id="1" name=""/>
        <p:cNvGrpSpPr/>
        <p:nvPr/>
      </p:nvGrpSpPr>
      <p:grpSpPr>
        <a:xfrm>
          <a:off x="0" y="0"/>
          <a:ext cx="0" cy="0"/>
          <a:chOff x="0" y="0"/>
          <a:chExt cx="0" cy="0"/>
        </a:xfrm>
      </p:grpSpPr>
      <p:sp>
        <p:nvSpPr>
          <p:cNvPr id="2" name="Shape 0"/>
          <p:cNvSpPr/>
          <p:nvPr/>
        </p:nvSpPr>
        <p:spPr>
          <a:xfrm>
            <a:off x="-1" y="32004"/>
            <a:ext cx="12191695" cy="6858000"/>
          </a:xfrm>
          <a:prstGeom prst="rect">
            <a:avLst/>
          </a:prstGeom>
          <a:solidFill>
            <a:schemeClr val="bg1"/>
          </a:solidFill>
          <a:ln w="12700">
            <a:solidFill>
              <a:srgbClr val="F7FAF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9" name="Shape 6"/>
          <p:cNvSpPr/>
          <p:nvPr/>
        </p:nvSpPr>
        <p:spPr>
          <a:xfrm>
            <a:off x="1504188" y="3461004"/>
            <a:ext cx="3543300" cy="2916936"/>
          </a:xfrm>
          <a:prstGeom prst="roundRect">
            <a:avLst>
              <a:gd name="adj" fmla="val 11111"/>
            </a:avLst>
          </a:prstGeom>
          <a:solidFill>
            <a:schemeClr val="accent6"/>
          </a:solidFill>
          <a:ln w="12700">
            <a:solidFill>
              <a:schemeClr val="accent5">
                <a:lumMod val="75000"/>
              </a:schemeClr>
            </a:solidFill>
            <a:prstDash val="solid"/>
          </a:ln>
          <a:effectLst>
            <a:outerShdw blurRad="19050" dist="12700" dir="2700000" algn="bl" rotWithShape="0">
              <a:srgbClr val="000000">
                <a:alpha val="13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10" name="Text 7"/>
          <p:cNvSpPr/>
          <p:nvPr/>
        </p:nvSpPr>
        <p:spPr>
          <a:xfrm>
            <a:off x="5833872" y="2185416"/>
            <a:ext cx="1005840" cy="21945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white"/>
                </a:solidFill>
                <a:effectLst/>
                <a:uLnTx/>
                <a:uFillTx/>
                <a:latin typeface="Aptos"/>
                <a:ea typeface="Aptos" pitchFamily="34" charset="-122"/>
                <a:cs typeface="Aptos" pitchFamily="34" charset="-120"/>
              </a:rPr>
              <a:t>Up to</a:t>
            </a:r>
            <a:endParaRPr kumimoji="0" lang="en-US" sz="1050" b="0" i="0" u="none" strike="noStrike" kern="1200" cap="none" spc="0" normalizeH="0" baseline="0" noProof="0" dirty="0">
              <a:ln>
                <a:noFill/>
              </a:ln>
              <a:solidFill>
                <a:prstClr val="white"/>
              </a:solidFill>
              <a:effectLst/>
              <a:uLnTx/>
              <a:uFillTx/>
              <a:latin typeface="Aptos"/>
              <a:ea typeface="+mn-ea"/>
              <a:cs typeface="+mn-cs"/>
            </a:endParaRPr>
          </a:p>
        </p:txBody>
      </p:sp>
      <p:sp>
        <p:nvSpPr>
          <p:cNvPr id="11" name="Text 8"/>
          <p:cNvSpPr/>
          <p:nvPr/>
        </p:nvSpPr>
        <p:spPr>
          <a:xfrm>
            <a:off x="9378585" y="2264446"/>
            <a:ext cx="2148840" cy="43891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FFFFFF"/>
                </a:solidFill>
                <a:effectLst/>
                <a:uLnTx/>
                <a:uFillTx/>
                <a:latin typeface="Aptos Display" pitchFamily="34" charset="0"/>
                <a:ea typeface="Aptos Display" pitchFamily="34" charset="-122"/>
                <a:cs typeface="Aptos Display" pitchFamily="34" charset="-120"/>
              </a:rPr>
              <a:t>£19.1m</a:t>
            </a:r>
            <a:endParaRPr kumimoji="0" lang="en-US" sz="3000" b="0" i="0" u="none" strike="noStrike" kern="1200" cap="none" spc="0" normalizeH="0" baseline="0" noProof="0" dirty="0">
              <a:ln>
                <a:noFill/>
              </a:ln>
              <a:solidFill>
                <a:prstClr val="black"/>
              </a:solidFill>
              <a:effectLst/>
              <a:uLnTx/>
              <a:uFillTx/>
              <a:latin typeface="Aptos"/>
              <a:ea typeface="+mn-ea"/>
              <a:cs typeface="+mn-cs"/>
            </a:endParaRPr>
          </a:p>
        </p:txBody>
      </p:sp>
      <p:sp>
        <p:nvSpPr>
          <p:cNvPr id="12" name="Text 9"/>
          <p:cNvSpPr/>
          <p:nvPr/>
        </p:nvSpPr>
        <p:spPr>
          <a:xfrm>
            <a:off x="9116568" y="2760555"/>
            <a:ext cx="2240280" cy="2926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ptos"/>
                <a:ea typeface="Aptos" pitchFamily="34" charset="-122"/>
                <a:cs typeface="Aptos" pitchFamily="34" charset="-120"/>
              </a:rPr>
              <a:t>estimated annual industry cost</a:t>
            </a:r>
            <a:endParaRPr kumimoji="0" lang="en-US" sz="1200" b="0" i="0" u="none" strike="noStrike" kern="1200" cap="none" spc="0" normalizeH="0" baseline="0" noProof="0" dirty="0">
              <a:ln>
                <a:noFill/>
              </a:ln>
              <a:solidFill>
                <a:prstClr val="white"/>
              </a:solidFill>
              <a:effectLst/>
              <a:uLnTx/>
              <a:uFillTx/>
              <a:latin typeface="Aptos"/>
              <a:ea typeface="+mn-ea"/>
              <a:cs typeface="+mn-cs"/>
            </a:endParaRPr>
          </a:p>
        </p:txBody>
      </p:sp>
      <p:sp>
        <p:nvSpPr>
          <p:cNvPr id="14" name="Text 11"/>
          <p:cNvSpPr/>
          <p:nvPr/>
        </p:nvSpPr>
        <p:spPr>
          <a:xfrm>
            <a:off x="1847088" y="3694176"/>
            <a:ext cx="2982774" cy="2375153"/>
          </a:xfrm>
          <a:prstGeom prst="rect">
            <a:avLst/>
          </a:prstGeom>
          <a:noFill/>
          <a:ln>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chemeClr val="tx1">
                    <a:lumMod val="85000"/>
                    <a:lumOff val="15000"/>
                  </a:schemeClr>
                </a:solidFill>
                <a:effectLst/>
                <a:uLnTx/>
                <a:uFillTx/>
                <a:latin typeface="Aptos Display"/>
                <a:ea typeface="Aptos Display" pitchFamily="34" charset="-122"/>
                <a:cs typeface="Aptos Display" pitchFamily="34" charset="-120"/>
              </a:rPr>
              <a:t>£5 to £30</a:t>
            </a:r>
            <a:endParaRPr kumimoji="0" lang="en-US" sz="5400" b="0" i="0" u="none" strike="noStrike" kern="1200" cap="none" spc="0" normalizeH="0" baseline="0" noProof="0" dirty="0">
              <a:ln>
                <a:noFill/>
              </a:ln>
              <a:solidFill>
                <a:schemeClr val="tx1">
                  <a:lumMod val="85000"/>
                  <a:lumOff val="15000"/>
                </a:schemeClr>
              </a:solidFill>
              <a:effectLst/>
              <a:uLnTx/>
              <a:uFillTx/>
              <a:latin typeface="Aptos Display"/>
              <a:ea typeface="+mn-ea"/>
              <a:cs typeface="+mn-cs"/>
            </a:endParaRPr>
          </a:p>
        </p:txBody>
      </p:sp>
      <p:sp>
        <p:nvSpPr>
          <p:cNvPr id="15" name="Text 12"/>
          <p:cNvSpPr/>
          <p:nvPr/>
        </p:nvSpPr>
        <p:spPr>
          <a:xfrm>
            <a:off x="2171700" y="2726310"/>
            <a:ext cx="6173044" cy="848993"/>
          </a:xfrm>
          <a:prstGeom prst="rect">
            <a:avLst/>
          </a:prstGeom>
          <a:noFill/>
          <a:ln/>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ptos"/>
              <a:ea typeface="+mn-ea"/>
              <a:cs typeface="+mn-cs"/>
            </a:endParaRPr>
          </a:p>
        </p:txBody>
      </p:sp>
      <p:sp>
        <p:nvSpPr>
          <p:cNvPr id="17" name="Text 14"/>
          <p:cNvSpPr/>
          <p:nvPr/>
        </p:nvSpPr>
        <p:spPr>
          <a:xfrm>
            <a:off x="5623560" y="3694176"/>
            <a:ext cx="384048" cy="18288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Aptos" pitchFamily="34" charset="0"/>
                <a:ea typeface="Aptos" pitchFamily="34" charset="-122"/>
                <a:cs typeface="Aptos" pitchFamily="34" charset="-120"/>
              </a:rPr>
              <a:t>1</a:t>
            </a:r>
            <a:endParaRPr kumimoji="0" lang="en-US" sz="1000" b="0" i="0" u="none" strike="noStrike" kern="1200" cap="none" spc="0" normalizeH="0" baseline="0" noProof="0">
              <a:ln>
                <a:noFill/>
              </a:ln>
              <a:solidFill>
                <a:prstClr val="white"/>
              </a:solidFill>
              <a:effectLst/>
              <a:uLnTx/>
              <a:uFillTx/>
              <a:latin typeface="Aptos"/>
              <a:ea typeface="+mn-ea"/>
              <a:cs typeface="+mn-cs"/>
            </a:endParaRPr>
          </a:p>
        </p:txBody>
      </p:sp>
      <p:sp>
        <p:nvSpPr>
          <p:cNvPr id="18" name="Text 15"/>
          <p:cNvSpPr/>
          <p:nvPr/>
        </p:nvSpPr>
        <p:spPr>
          <a:xfrm>
            <a:off x="6144768" y="3611880"/>
            <a:ext cx="5212080" cy="2286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50" b="0" i="0" u="none" strike="noStrike" kern="1200" cap="none" spc="0" normalizeH="0" baseline="0" noProof="0" dirty="0">
              <a:ln>
                <a:noFill/>
              </a:ln>
              <a:solidFill>
                <a:prstClr val="black"/>
              </a:solidFill>
              <a:effectLst/>
              <a:uLnTx/>
              <a:uFillTx/>
              <a:latin typeface="Aptos"/>
              <a:ea typeface="+mn-ea"/>
              <a:cs typeface="+mn-cs"/>
            </a:endParaRPr>
          </a:p>
        </p:txBody>
      </p:sp>
      <p:sp>
        <p:nvSpPr>
          <p:cNvPr id="21" name="Text 18"/>
          <p:cNvSpPr/>
          <p:nvPr/>
        </p:nvSpPr>
        <p:spPr>
          <a:xfrm>
            <a:off x="5623560" y="4425696"/>
            <a:ext cx="384048" cy="18288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Aptos" pitchFamily="34" charset="0"/>
                <a:ea typeface="Aptos" pitchFamily="34" charset="-122"/>
                <a:cs typeface="Aptos" pitchFamily="34" charset="-120"/>
              </a:rPr>
              <a:t>2</a:t>
            </a:r>
            <a:endParaRPr kumimoji="0" lang="en-US" sz="1000" b="0" i="0" u="none" strike="noStrike" kern="1200" cap="none" spc="0" normalizeH="0" baseline="0" noProof="0">
              <a:ln>
                <a:noFill/>
              </a:ln>
              <a:solidFill>
                <a:prstClr val="white"/>
              </a:solidFill>
              <a:effectLst/>
              <a:uLnTx/>
              <a:uFillTx/>
              <a:latin typeface="Aptos"/>
              <a:ea typeface="+mn-ea"/>
              <a:cs typeface="+mn-cs"/>
            </a:endParaRPr>
          </a:p>
        </p:txBody>
      </p:sp>
      <p:sp>
        <p:nvSpPr>
          <p:cNvPr id="22" name="Text 19"/>
          <p:cNvSpPr/>
          <p:nvPr/>
        </p:nvSpPr>
        <p:spPr>
          <a:xfrm>
            <a:off x="6144768" y="4343400"/>
            <a:ext cx="5212080" cy="2286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50" b="0" i="0" u="none" strike="noStrike" kern="1200" cap="none" spc="0" normalizeH="0" baseline="0" noProof="0" dirty="0">
              <a:ln>
                <a:noFill/>
              </a:ln>
              <a:solidFill>
                <a:prstClr val="black"/>
              </a:solidFill>
              <a:effectLst/>
              <a:uLnTx/>
              <a:uFillTx/>
              <a:latin typeface="Aptos"/>
              <a:ea typeface="+mn-ea"/>
              <a:cs typeface="+mn-cs"/>
            </a:endParaRPr>
          </a:p>
        </p:txBody>
      </p:sp>
      <p:sp>
        <p:nvSpPr>
          <p:cNvPr id="23" name="Text 20"/>
          <p:cNvSpPr/>
          <p:nvPr/>
        </p:nvSpPr>
        <p:spPr>
          <a:xfrm>
            <a:off x="6144768" y="4599432"/>
            <a:ext cx="5257800" cy="347472"/>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0" b="0" i="0" u="none" strike="noStrike" kern="1200" cap="none" spc="0" normalizeH="0" baseline="0" noProof="0" dirty="0">
                <a:ln>
                  <a:noFill/>
                </a:ln>
                <a:solidFill>
                  <a:srgbClr val="44546A"/>
                </a:solidFill>
                <a:effectLst/>
                <a:uLnTx/>
                <a:uFillTx/>
                <a:latin typeface="Aptos" pitchFamily="34" charset="0"/>
                <a:ea typeface="Aptos" pitchFamily="34" charset="-122"/>
                <a:cs typeface="Aptos" pitchFamily="34" charset="-120"/>
              </a:rPr>
              <a:t>.</a:t>
            </a:r>
            <a:endParaRPr kumimoji="0" lang="en-US" sz="1060" b="0" i="0" u="none" strike="noStrike" kern="1200" cap="none" spc="0" normalizeH="0" baseline="0" noProof="0" dirty="0">
              <a:ln>
                <a:noFill/>
              </a:ln>
              <a:solidFill>
                <a:prstClr val="black"/>
              </a:solidFill>
              <a:effectLst/>
              <a:uLnTx/>
              <a:uFillTx/>
              <a:latin typeface="Aptos"/>
              <a:ea typeface="+mn-ea"/>
              <a:cs typeface="+mn-cs"/>
            </a:endParaRPr>
          </a:p>
        </p:txBody>
      </p:sp>
      <p:sp>
        <p:nvSpPr>
          <p:cNvPr id="25" name="Text 22"/>
          <p:cNvSpPr/>
          <p:nvPr/>
        </p:nvSpPr>
        <p:spPr>
          <a:xfrm>
            <a:off x="5623560" y="5157216"/>
            <a:ext cx="384048" cy="18288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Aptos" pitchFamily="34" charset="0"/>
                <a:ea typeface="Aptos" pitchFamily="34" charset="-122"/>
                <a:cs typeface="Aptos" pitchFamily="34" charset="-120"/>
              </a:rPr>
              <a:t>3</a:t>
            </a:r>
            <a:endParaRPr kumimoji="0" lang="en-US" sz="1000" b="0" i="0" u="none" strike="noStrike" kern="1200" cap="none" spc="0" normalizeH="0" baseline="0" noProof="0">
              <a:ln>
                <a:noFill/>
              </a:ln>
              <a:solidFill>
                <a:prstClr val="white"/>
              </a:solidFill>
              <a:effectLst/>
              <a:uLnTx/>
              <a:uFillTx/>
              <a:latin typeface="Aptos"/>
              <a:ea typeface="+mn-ea"/>
              <a:cs typeface="+mn-cs"/>
            </a:endParaRPr>
          </a:p>
        </p:txBody>
      </p:sp>
      <p:sp>
        <p:nvSpPr>
          <p:cNvPr id="26" name="Text 23"/>
          <p:cNvSpPr/>
          <p:nvPr/>
        </p:nvSpPr>
        <p:spPr>
          <a:xfrm>
            <a:off x="6144768" y="5074920"/>
            <a:ext cx="5212080" cy="2286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50" b="0" i="0" u="none" strike="noStrike" kern="1200" cap="none" spc="0" normalizeH="0" baseline="0" noProof="0" dirty="0">
              <a:ln>
                <a:noFill/>
              </a:ln>
              <a:solidFill>
                <a:prstClr val="black"/>
              </a:solidFill>
              <a:effectLst/>
              <a:uLnTx/>
              <a:uFillTx/>
              <a:latin typeface="Aptos"/>
              <a:ea typeface="+mn-ea"/>
              <a:cs typeface="+mn-cs"/>
            </a:endParaRPr>
          </a:p>
        </p:txBody>
      </p:sp>
      <p:pic>
        <p:nvPicPr>
          <p:cNvPr id="29" name="Picture 28">
            <a:extLst>
              <a:ext uri="{FF2B5EF4-FFF2-40B4-BE49-F238E27FC236}">
                <a16:creationId xmlns:a16="http://schemas.microsoft.com/office/drawing/2014/main" id="{D68841FE-6652-75A0-B5CD-6FD6BA483693}"/>
              </a:ext>
            </a:extLst>
          </p:cNvPr>
          <p:cNvPicPr>
            <a:picLocks noChangeAspect="1"/>
          </p:cNvPicPr>
          <p:nvPr/>
        </p:nvPicPr>
        <p:blipFill>
          <a:blip r:embed="rId3"/>
          <a:stretch>
            <a:fillRect/>
          </a:stretch>
        </p:blipFill>
        <p:spPr>
          <a:xfrm>
            <a:off x="0" y="180073"/>
            <a:ext cx="1989955" cy="850124"/>
          </a:xfrm>
          <a:prstGeom prst="rect">
            <a:avLst/>
          </a:prstGeom>
        </p:spPr>
      </p:pic>
      <p:sp>
        <p:nvSpPr>
          <p:cNvPr id="3" name="TextBox 2">
            <a:extLst>
              <a:ext uri="{FF2B5EF4-FFF2-40B4-BE49-F238E27FC236}">
                <a16:creationId xmlns:a16="http://schemas.microsoft.com/office/drawing/2014/main" id="{C9C9694E-A8C4-834B-3861-DA7FCD58A1BC}"/>
              </a:ext>
            </a:extLst>
          </p:cNvPr>
          <p:cNvSpPr txBox="1"/>
          <p:nvPr/>
        </p:nvSpPr>
        <p:spPr>
          <a:xfrm>
            <a:off x="411480" y="1165860"/>
            <a:ext cx="11601450" cy="646331"/>
          </a:xfrm>
          <a:prstGeom prst="rect">
            <a:avLst/>
          </a:prstGeom>
          <a:noFill/>
        </p:spPr>
        <p:txBody>
          <a:bodyPr wrap="square" rtlCol="0">
            <a:spAutoFit/>
          </a:bodyPr>
          <a:lstStyle/>
          <a:p>
            <a:r>
              <a:rPr lang="en-GB" sz="3600" b="1" dirty="0"/>
              <a:t>Helping you save money, time, and be registered faster</a:t>
            </a:r>
          </a:p>
        </p:txBody>
      </p:sp>
      <p:sp>
        <p:nvSpPr>
          <p:cNvPr id="31" name="Shape 6">
            <a:extLst>
              <a:ext uri="{FF2B5EF4-FFF2-40B4-BE49-F238E27FC236}">
                <a16:creationId xmlns:a16="http://schemas.microsoft.com/office/drawing/2014/main" id="{E76F2681-70BA-F292-0499-2D812569A655}"/>
              </a:ext>
            </a:extLst>
          </p:cNvPr>
          <p:cNvSpPr/>
          <p:nvPr/>
        </p:nvSpPr>
        <p:spPr>
          <a:xfrm>
            <a:off x="6297168" y="3453384"/>
            <a:ext cx="4138422" cy="2916936"/>
          </a:xfrm>
          <a:prstGeom prst="roundRect">
            <a:avLst>
              <a:gd name="adj" fmla="val 11111"/>
            </a:avLst>
          </a:prstGeom>
          <a:solidFill>
            <a:schemeClr val="accent6"/>
          </a:solidFill>
          <a:ln w="12700">
            <a:solidFill>
              <a:schemeClr val="accent5">
                <a:lumMod val="75000"/>
              </a:schemeClr>
            </a:solidFill>
            <a:prstDash val="solid"/>
          </a:ln>
          <a:effectLst>
            <a:outerShdw blurRad="19050" dist="12700" dir="2700000" algn="bl" rotWithShape="0">
              <a:srgbClr val="000000">
                <a:alpha val="13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a:ea typeface="+mn-ea"/>
              <a:cs typeface="+mn-cs"/>
            </a:endParaRPr>
          </a:p>
        </p:txBody>
      </p:sp>
      <p:sp>
        <p:nvSpPr>
          <p:cNvPr id="33" name="Text 11">
            <a:extLst>
              <a:ext uri="{FF2B5EF4-FFF2-40B4-BE49-F238E27FC236}">
                <a16:creationId xmlns:a16="http://schemas.microsoft.com/office/drawing/2014/main" id="{FB51C463-C5AF-F6B8-C6CB-7CB06FECE410}"/>
              </a:ext>
            </a:extLst>
          </p:cNvPr>
          <p:cNvSpPr/>
          <p:nvPr/>
        </p:nvSpPr>
        <p:spPr>
          <a:xfrm>
            <a:off x="6297167" y="3686556"/>
            <a:ext cx="4047745" cy="2375153"/>
          </a:xfrm>
          <a:prstGeom prst="rect">
            <a:avLst/>
          </a:prstGeom>
          <a:noFill/>
          <a:ln>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chemeClr val="tx1">
                    <a:lumMod val="85000"/>
                    <a:lumOff val="15000"/>
                  </a:schemeClr>
                </a:solidFill>
                <a:effectLst/>
                <a:uLnTx/>
                <a:uFillTx/>
                <a:latin typeface="Aptos Display"/>
                <a:ea typeface="Aptos Display" pitchFamily="34" charset="-122"/>
                <a:cs typeface="Aptos Display" pitchFamily="34" charset="-120"/>
              </a:rPr>
              <a:t> £</a:t>
            </a:r>
            <a:r>
              <a:rPr lang="en-US" sz="5400" b="1" dirty="0">
                <a:solidFill>
                  <a:schemeClr val="tx1">
                    <a:lumMod val="85000"/>
                    <a:lumOff val="15000"/>
                  </a:schemeClr>
                </a:solidFill>
                <a:latin typeface="Aptos Display"/>
                <a:ea typeface="Aptos Display" pitchFamily="34" charset="-122"/>
                <a:cs typeface="Aptos Display" pitchFamily="34" charset="-120"/>
              </a:rPr>
              <a:t>19,100,000</a:t>
            </a:r>
            <a:endParaRPr kumimoji="0" lang="en-US" sz="2400" b="0" i="0" u="none" strike="noStrike" kern="1200" cap="none" spc="0" normalizeH="0" baseline="0" noProof="0" dirty="0">
              <a:ln>
                <a:noFill/>
              </a:ln>
              <a:solidFill>
                <a:schemeClr val="tx1">
                  <a:lumMod val="85000"/>
                  <a:lumOff val="15000"/>
                </a:schemeClr>
              </a:solidFill>
              <a:effectLst/>
              <a:uLnTx/>
              <a:uFillTx/>
              <a:latin typeface="Aptos Display"/>
              <a:ea typeface="+mn-ea"/>
              <a:cs typeface="+mn-cs"/>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a:extLst>
              <a:ext uri="{FF2B5EF4-FFF2-40B4-BE49-F238E27FC236}">
                <a16:creationId xmlns:a16="http://schemas.microsoft.com/office/drawing/2014/main" id="{C70F2803-18C4-E30D-7584-9672260786E9}"/>
              </a:ext>
            </a:extLst>
          </p:cNvPr>
          <p:cNvPicPr>
            <a:picLocks noChangeAspect="1"/>
          </p:cNvPicPr>
          <p:nvPr/>
        </p:nvPicPr>
        <p:blipFill>
          <a:blip r:embed="rId3"/>
          <a:srcRect b="2192"/>
          <a:stretch>
            <a:fillRect/>
          </a:stretch>
        </p:blipFill>
        <p:spPr>
          <a:xfrm>
            <a:off x="20" y="1282"/>
            <a:ext cx="12191980" cy="6856718"/>
          </a:xfrm>
          <a:prstGeom prst="rect">
            <a:avLst/>
          </a:prstGeom>
        </p:spPr>
      </p:pic>
    </p:spTree>
    <p:extLst>
      <p:ext uri="{BB962C8B-B14F-4D97-AF65-F5344CB8AC3E}">
        <p14:creationId xmlns:p14="http://schemas.microsoft.com/office/powerpoint/2010/main" val="35769274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F2D83-5914-EEB8-C6C7-4DBCFB4DD3E9}"/>
              </a:ext>
            </a:extLst>
          </p:cNvPr>
          <p:cNvSpPr>
            <a:spLocks noGrp="1"/>
          </p:cNvSpPr>
          <p:nvPr>
            <p:ph type="title"/>
          </p:nvPr>
        </p:nvSpPr>
        <p:spPr>
          <a:xfrm>
            <a:off x="323930" y="1130935"/>
            <a:ext cx="11018440" cy="1325563"/>
          </a:xfrm>
        </p:spPr>
        <p:txBody>
          <a:bodyPr/>
          <a:lstStyle/>
          <a:p>
            <a:r>
              <a:rPr lang="en-GB" b="1" dirty="0">
                <a:latin typeface="Arial" panose="020B0604020202020204" pitchFamily="34" charset="0"/>
                <a:cs typeface="Arial" panose="020B0604020202020204" pitchFamily="34" charset="0"/>
              </a:rPr>
              <a:t>Listening to customers……..</a:t>
            </a:r>
            <a:endParaRPr lang="en-US" b="1" dirty="0">
              <a:latin typeface="Arial" panose="020B0604020202020204" pitchFamily="34" charset="0"/>
              <a:cs typeface="Arial" panose="020B0604020202020204" pitchFamily="34" charset="0"/>
            </a:endParaRPr>
          </a:p>
        </p:txBody>
      </p:sp>
      <p:grpSp>
        <p:nvGrpSpPr>
          <p:cNvPr id="72" name="Group 2">
            <a:extLst>
              <a:ext uri="{FF2B5EF4-FFF2-40B4-BE49-F238E27FC236}">
                <a16:creationId xmlns:a16="http://schemas.microsoft.com/office/drawing/2014/main" id="{523B1433-E44F-11FC-4ADF-38F95CC3F12B}"/>
              </a:ext>
            </a:extLst>
          </p:cNvPr>
          <p:cNvGrpSpPr/>
          <p:nvPr/>
        </p:nvGrpSpPr>
        <p:grpSpPr>
          <a:xfrm>
            <a:off x="3405595" y="3093538"/>
            <a:ext cx="1818000" cy="1818000"/>
            <a:chOff x="0" y="0"/>
            <a:chExt cx="812800" cy="812800"/>
          </a:xfrm>
        </p:grpSpPr>
        <p:sp>
          <p:nvSpPr>
            <p:cNvPr id="73" name="Freeform 3">
              <a:extLst>
                <a:ext uri="{FF2B5EF4-FFF2-40B4-BE49-F238E27FC236}">
                  <a16:creationId xmlns:a16="http://schemas.microsoft.com/office/drawing/2014/main" id="{BA1175A2-15B8-A6A7-7409-ED5FBF869B5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DC62C"/>
            </a:solidFill>
          </p:spPr>
          <p:txBody>
            <a:bodyP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74" name="TextBox 4">
              <a:extLst>
                <a:ext uri="{FF2B5EF4-FFF2-40B4-BE49-F238E27FC236}">
                  <a16:creationId xmlns:a16="http://schemas.microsoft.com/office/drawing/2014/main" id="{47C97524-6547-71E6-3BF6-99E621E788AF}"/>
                </a:ext>
              </a:extLst>
            </p:cNvPr>
            <p:cNvSpPr txBox="1"/>
            <p:nvPr/>
          </p:nvSpPr>
          <p:spPr>
            <a:xfrm>
              <a:off x="76200" y="57150"/>
              <a:ext cx="660400" cy="679450"/>
            </a:xfrm>
            <a:prstGeom prst="rect">
              <a:avLst/>
            </a:prstGeom>
          </p:spPr>
          <p:txBody>
            <a:bodyPr lIns="33867" tIns="33867" rIns="33867" bIns="33867" rtlCol="0" anchor="ctr"/>
            <a:lstStyle/>
            <a:p>
              <a:pPr marL="0" marR="0" lvl="0" indent="0" algn="ctr" defTabSz="609660" rtl="0" eaLnBrk="1" fontAlgn="auto" latinLnBrk="0" hangingPunct="1">
                <a:lnSpc>
                  <a:spcPts val="3334"/>
                </a:lnSpc>
                <a:spcBef>
                  <a:spcPts val="0"/>
                </a:spcBef>
                <a:spcAft>
                  <a:spcPts val="0"/>
                </a:spcAft>
                <a:buClrTx/>
                <a:buSzTx/>
                <a:buFontTx/>
                <a:buNone/>
                <a:tabLst/>
                <a:defRPr/>
              </a:pPr>
              <a:r>
                <a:rPr kumimoji="0" lang="en-US" sz="2666" b="1" i="0" u="none" strike="noStrike" kern="1200" cap="none" spc="-106" normalizeH="0" baseline="0" noProof="0" dirty="0">
                  <a:ln>
                    <a:noFill/>
                  </a:ln>
                  <a:solidFill>
                    <a:schemeClr val="bg1"/>
                  </a:solidFill>
                  <a:effectLst/>
                  <a:uLnTx/>
                  <a:uFillTx/>
                  <a:latin typeface="Arial" panose="020B0604020202020204" pitchFamily="34" charset="0"/>
                  <a:ea typeface="Open Sauce Bold"/>
                  <a:cs typeface="Arial" panose="020B0604020202020204" pitchFamily="34" charset="0"/>
                  <a:sym typeface="Open Sauce Bold"/>
                </a:rPr>
                <a:t>Control</a:t>
              </a:r>
            </a:p>
          </p:txBody>
        </p:sp>
      </p:grpSp>
      <p:grpSp>
        <p:nvGrpSpPr>
          <p:cNvPr id="75" name="Group 10">
            <a:extLst>
              <a:ext uri="{FF2B5EF4-FFF2-40B4-BE49-F238E27FC236}">
                <a16:creationId xmlns:a16="http://schemas.microsoft.com/office/drawing/2014/main" id="{268D241C-93CA-4C2A-FAC8-13A8795BBA0C}"/>
              </a:ext>
            </a:extLst>
          </p:cNvPr>
          <p:cNvGrpSpPr/>
          <p:nvPr/>
        </p:nvGrpSpPr>
        <p:grpSpPr>
          <a:xfrm>
            <a:off x="962211" y="2913538"/>
            <a:ext cx="2178000" cy="2178000"/>
            <a:chOff x="0" y="0"/>
            <a:chExt cx="812800" cy="812800"/>
          </a:xfrm>
        </p:grpSpPr>
        <p:sp>
          <p:nvSpPr>
            <p:cNvPr id="76" name="Freeform 11">
              <a:extLst>
                <a:ext uri="{FF2B5EF4-FFF2-40B4-BE49-F238E27FC236}">
                  <a16:creationId xmlns:a16="http://schemas.microsoft.com/office/drawing/2014/main" id="{E8A6A840-21BC-B29C-09B9-B46977CFA27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D70B8"/>
            </a:solidFill>
          </p:spPr>
          <p:txBody>
            <a:bodyP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77" name="TextBox 12">
              <a:extLst>
                <a:ext uri="{FF2B5EF4-FFF2-40B4-BE49-F238E27FC236}">
                  <a16:creationId xmlns:a16="http://schemas.microsoft.com/office/drawing/2014/main" id="{A816F221-572B-FEB2-3B92-364E4F763D13}"/>
                </a:ext>
              </a:extLst>
            </p:cNvPr>
            <p:cNvSpPr txBox="1"/>
            <p:nvPr/>
          </p:nvSpPr>
          <p:spPr>
            <a:xfrm>
              <a:off x="76200" y="57150"/>
              <a:ext cx="660400" cy="679450"/>
            </a:xfrm>
            <a:prstGeom prst="rect">
              <a:avLst/>
            </a:prstGeom>
          </p:spPr>
          <p:txBody>
            <a:bodyPr lIns="33867" tIns="33867" rIns="33867" bIns="33867" rtlCol="0" anchor="ctr"/>
            <a:lstStyle/>
            <a:p>
              <a:pPr marL="0" marR="0" lvl="0" indent="0" algn="ctr" defTabSz="609660" rtl="0" eaLnBrk="1" fontAlgn="auto" latinLnBrk="0" hangingPunct="1">
                <a:lnSpc>
                  <a:spcPts val="3334"/>
                </a:lnSpc>
                <a:spcBef>
                  <a:spcPts val="0"/>
                </a:spcBef>
                <a:spcAft>
                  <a:spcPts val="0"/>
                </a:spcAft>
                <a:buClrTx/>
                <a:buSzTx/>
                <a:buFontTx/>
                <a:buNone/>
                <a:tabLst/>
                <a:defRPr/>
              </a:pPr>
              <a:r>
                <a:rPr kumimoji="0" lang="en-US" sz="2666" b="1" i="0" u="none" strike="noStrike" kern="1200" cap="none" spc="-106" normalizeH="0" baseline="0" noProof="0" dirty="0">
                  <a:ln>
                    <a:noFill/>
                  </a:ln>
                  <a:solidFill>
                    <a:schemeClr val="bg1"/>
                  </a:solidFill>
                  <a:effectLst/>
                  <a:uLnTx/>
                  <a:uFillTx/>
                  <a:latin typeface="Arial" panose="020B0604020202020204" pitchFamily="34" charset="0"/>
                  <a:ea typeface="Open Sauce Bold"/>
                  <a:cs typeface="Arial" panose="020B0604020202020204" pitchFamily="34" charset="0"/>
                  <a:sym typeface="Open Sauce Bold"/>
                </a:rPr>
                <a:t>Ease</a:t>
              </a:r>
              <a:r>
                <a:rPr kumimoji="0" lang="en-US" sz="1400" b="0" i="0" u="none" strike="noStrike" kern="1200" cap="none" spc="-106" normalizeH="0" baseline="0" noProof="0" dirty="0">
                  <a:ln>
                    <a:noFill/>
                  </a:ln>
                  <a:solidFill>
                    <a:srgbClr val="000000"/>
                  </a:solidFill>
                  <a:effectLst/>
                  <a:uLnTx/>
                  <a:uFillTx/>
                  <a:latin typeface="Arial" panose="020B0604020202020204" pitchFamily="34" charset="0"/>
                  <a:ea typeface="Open Sauce Bold"/>
                  <a:cs typeface="Arial" panose="020B0604020202020204" pitchFamily="34" charset="0"/>
                  <a:sym typeface="Open Sauce Bold"/>
                </a:rPr>
                <a:t>    </a:t>
              </a:r>
            </a:p>
          </p:txBody>
        </p:sp>
      </p:grpSp>
      <p:grpSp>
        <p:nvGrpSpPr>
          <p:cNvPr id="78" name="Group 13">
            <a:extLst>
              <a:ext uri="{FF2B5EF4-FFF2-40B4-BE49-F238E27FC236}">
                <a16:creationId xmlns:a16="http://schemas.microsoft.com/office/drawing/2014/main" id="{D00A80D8-5E0B-7922-CB4F-68815CD37DF0}"/>
              </a:ext>
            </a:extLst>
          </p:cNvPr>
          <p:cNvGrpSpPr/>
          <p:nvPr/>
        </p:nvGrpSpPr>
        <p:grpSpPr>
          <a:xfrm>
            <a:off x="9313749" y="3255537"/>
            <a:ext cx="1494000" cy="1494000"/>
            <a:chOff x="0" y="0"/>
            <a:chExt cx="812800" cy="812800"/>
          </a:xfrm>
        </p:grpSpPr>
        <p:sp>
          <p:nvSpPr>
            <p:cNvPr id="79" name="Freeform 14">
              <a:extLst>
                <a:ext uri="{FF2B5EF4-FFF2-40B4-BE49-F238E27FC236}">
                  <a16:creationId xmlns:a16="http://schemas.microsoft.com/office/drawing/2014/main" id="{AAC20DB8-DE6F-FEA5-992B-4940748FABB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9B233"/>
            </a:solidFill>
          </p:spPr>
          <p:txBody>
            <a:bodyP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80" name="TextBox 15">
              <a:extLst>
                <a:ext uri="{FF2B5EF4-FFF2-40B4-BE49-F238E27FC236}">
                  <a16:creationId xmlns:a16="http://schemas.microsoft.com/office/drawing/2014/main" id="{3977BBA2-94A1-B6D9-78BA-E798A7BC2C37}"/>
                </a:ext>
              </a:extLst>
            </p:cNvPr>
            <p:cNvSpPr txBox="1"/>
            <p:nvPr/>
          </p:nvSpPr>
          <p:spPr>
            <a:xfrm>
              <a:off x="76200" y="57150"/>
              <a:ext cx="660400" cy="679450"/>
            </a:xfrm>
            <a:prstGeom prst="rect">
              <a:avLst/>
            </a:prstGeom>
          </p:spPr>
          <p:txBody>
            <a:bodyPr lIns="33867" tIns="33867" rIns="33867" bIns="33867" rtlCol="0" anchor="ctr"/>
            <a:lstStyle/>
            <a:p>
              <a:pPr marL="0" marR="0" lvl="0" indent="0" algn="ctr" defTabSz="609660" rtl="0" eaLnBrk="1" fontAlgn="auto" latinLnBrk="0" hangingPunct="1">
                <a:lnSpc>
                  <a:spcPts val="3334"/>
                </a:lnSpc>
                <a:spcBef>
                  <a:spcPts val="0"/>
                </a:spcBef>
                <a:spcAft>
                  <a:spcPts val="0"/>
                </a:spcAft>
                <a:buClrTx/>
                <a:buSzTx/>
                <a:buFontTx/>
                <a:buNone/>
                <a:tabLst/>
                <a:defRPr/>
              </a:pPr>
              <a:r>
                <a:rPr kumimoji="0" lang="en-US" sz="2400" b="1" i="0" u="none" strike="noStrike" kern="1200" cap="none" spc="-106" normalizeH="0" baseline="0" noProof="0" dirty="0">
                  <a:ln>
                    <a:noFill/>
                  </a:ln>
                  <a:solidFill>
                    <a:schemeClr val="bg1"/>
                  </a:solidFill>
                  <a:effectLst/>
                  <a:uLnTx/>
                  <a:uFillTx/>
                  <a:latin typeface="Open Sauce Bold"/>
                  <a:ea typeface="Open Sauce Bold"/>
                  <a:cs typeface="Open Sauce Bold"/>
                  <a:sym typeface="Open Sauce Bold"/>
                </a:rPr>
                <a:t>Support</a:t>
              </a:r>
            </a:p>
          </p:txBody>
        </p:sp>
      </p:grpSp>
      <p:grpSp>
        <p:nvGrpSpPr>
          <p:cNvPr id="81" name="Group 17">
            <a:extLst>
              <a:ext uri="{FF2B5EF4-FFF2-40B4-BE49-F238E27FC236}">
                <a16:creationId xmlns:a16="http://schemas.microsoft.com/office/drawing/2014/main" id="{1628F69F-CE7E-5230-64D8-92F0D0E36CB4}"/>
              </a:ext>
            </a:extLst>
          </p:cNvPr>
          <p:cNvGrpSpPr/>
          <p:nvPr/>
        </p:nvGrpSpPr>
        <p:grpSpPr>
          <a:xfrm>
            <a:off x="5407949" y="3111537"/>
            <a:ext cx="1864317" cy="1782000"/>
            <a:chOff x="-36959" y="0"/>
            <a:chExt cx="850346" cy="812800"/>
          </a:xfrm>
        </p:grpSpPr>
        <p:sp>
          <p:nvSpPr>
            <p:cNvPr id="82" name="Freeform 18">
              <a:extLst>
                <a:ext uri="{FF2B5EF4-FFF2-40B4-BE49-F238E27FC236}">
                  <a16:creationId xmlns:a16="http://schemas.microsoft.com/office/drawing/2014/main" id="{68C1034C-8932-3021-EFE8-BA647C46943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DDC00"/>
            </a:solidFill>
          </p:spPr>
          <p:txBody>
            <a:bodyP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83" name="TextBox 19">
              <a:extLst>
                <a:ext uri="{FF2B5EF4-FFF2-40B4-BE49-F238E27FC236}">
                  <a16:creationId xmlns:a16="http://schemas.microsoft.com/office/drawing/2014/main" id="{CB045C72-F4AE-9DC5-2E3C-CD09094772E4}"/>
                </a:ext>
              </a:extLst>
            </p:cNvPr>
            <p:cNvSpPr txBox="1"/>
            <p:nvPr/>
          </p:nvSpPr>
          <p:spPr>
            <a:xfrm>
              <a:off x="-36959" y="49066"/>
              <a:ext cx="850346" cy="683491"/>
            </a:xfrm>
            <a:prstGeom prst="rect">
              <a:avLst/>
            </a:prstGeom>
          </p:spPr>
          <p:txBody>
            <a:bodyPr lIns="33867" tIns="33867" rIns="33867" bIns="33867" rtlCol="0" anchor="ctr"/>
            <a:lstStyle/>
            <a:p>
              <a:pPr marL="0" marR="0" lvl="0" indent="0" algn="ctr" defTabSz="609660" rtl="0" eaLnBrk="1" fontAlgn="auto" latinLnBrk="0" hangingPunct="1">
                <a:lnSpc>
                  <a:spcPts val="3334"/>
                </a:lnSpc>
                <a:spcBef>
                  <a:spcPts val="0"/>
                </a:spcBef>
                <a:spcAft>
                  <a:spcPts val="0"/>
                </a:spcAft>
                <a:buClrTx/>
                <a:buSzTx/>
                <a:buFontTx/>
                <a:buNone/>
                <a:tabLst/>
                <a:defRPr/>
              </a:pPr>
              <a:r>
                <a:rPr kumimoji="0" lang="en-US" sz="2300" b="1" i="0" u="none" strike="noStrike" kern="1200" cap="none" spc="-106" normalizeH="0" baseline="0" noProof="0" dirty="0">
                  <a:ln>
                    <a:noFill/>
                  </a:ln>
                  <a:solidFill>
                    <a:schemeClr val="bg1"/>
                  </a:solidFill>
                  <a:effectLst/>
                  <a:uLnTx/>
                  <a:uFillTx/>
                  <a:latin typeface="Arial" panose="020B0604020202020204" pitchFamily="34" charset="0"/>
                  <a:ea typeface="Open Sauce Bold"/>
                  <a:cs typeface="Arial" panose="020B0604020202020204" pitchFamily="34" charset="0"/>
                  <a:sym typeface="Open Sauce Bold"/>
                </a:rPr>
                <a:t>Consistency</a:t>
              </a:r>
              <a:endParaRPr kumimoji="0" lang="en-US" sz="2300" b="1" i="0" u="none" strike="noStrike" kern="1200" cap="none" spc="-106" normalizeH="0" baseline="0" noProof="0" dirty="0">
                <a:ln>
                  <a:noFill/>
                </a:ln>
                <a:solidFill>
                  <a:schemeClr val="bg1"/>
                </a:solidFill>
                <a:effectLst/>
                <a:uLnTx/>
                <a:uFillTx/>
                <a:latin typeface="Arial" panose="020B0604020202020204" pitchFamily="34" charset="0"/>
                <a:ea typeface="Open Sauce Bold"/>
                <a:cs typeface="Arial" panose="020B0604020202020204" pitchFamily="34" charset="0"/>
              </a:endParaRPr>
            </a:p>
          </p:txBody>
        </p:sp>
      </p:grpSp>
      <p:grpSp>
        <p:nvGrpSpPr>
          <p:cNvPr id="84" name="Group 20">
            <a:extLst>
              <a:ext uri="{FF2B5EF4-FFF2-40B4-BE49-F238E27FC236}">
                <a16:creationId xmlns:a16="http://schemas.microsoft.com/office/drawing/2014/main" id="{7589E01F-B744-A9D5-906B-851ABE8A6F4E}"/>
              </a:ext>
            </a:extLst>
          </p:cNvPr>
          <p:cNvGrpSpPr/>
          <p:nvPr/>
        </p:nvGrpSpPr>
        <p:grpSpPr>
          <a:xfrm>
            <a:off x="7536363" y="3246537"/>
            <a:ext cx="1512000" cy="1512000"/>
            <a:chOff x="0" y="0"/>
            <a:chExt cx="812800" cy="812800"/>
          </a:xfrm>
        </p:grpSpPr>
        <p:sp>
          <p:nvSpPr>
            <p:cNvPr id="85" name="Freeform 21">
              <a:extLst>
                <a:ext uri="{FF2B5EF4-FFF2-40B4-BE49-F238E27FC236}">
                  <a16:creationId xmlns:a16="http://schemas.microsoft.com/office/drawing/2014/main" id="{1C630BFA-CC32-4606-3D8D-709E1696BA9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F7D05"/>
            </a:solidFill>
          </p:spPr>
          <p:txBody>
            <a:bodyP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86" name="TextBox 22">
              <a:extLst>
                <a:ext uri="{FF2B5EF4-FFF2-40B4-BE49-F238E27FC236}">
                  <a16:creationId xmlns:a16="http://schemas.microsoft.com/office/drawing/2014/main" id="{2284ECA1-7CDC-0262-53E6-515AAA28074F}"/>
                </a:ext>
              </a:extLst>
            </p:cNvPr>
            <p:cNvSpPr txBox="1"/>
            <p:nvPr/>
          </p:nvSpPr>
          <p:spPr>
            <a:xfrm>
              <a:off x="76200" y="57150"/>
              <a:ext cx="660400" cy="679450"/>
            </a:xfrm>
            <a:prstGeom prst="rect">
              <a:avLst/>
            </a:prstGeom>
          </p:spPr>
          <p:txBody>
            <a:bodyPr lIns="33867" tIns="33867" rIns="33867" bIns="33867" rtlCol="0" anchor="ctr"/>
            <a:lstStyle/>
            <a:p>
              <a:pPr marL="0" marR="0" lvl="0" indent="0" algn="ctr" defTabSz="609660" rtl="0" eaLnBrk="1" fontAlgn="auto" latinLnBrk="0" hangingPunct="1">
                <a:lnSpc>
                  <a:spcPts val="3334"/>
                </a:lnSpc>
                <a:spcBef>
                  <a:spcPts val="0"/>
                </a:spcBef>
                <a:spcAft>
                  <a:spcPts val="0"/>
                </a:spcAft>
                <a:buClrTx/>
                <a:buSzTx/>
                <a:buFontTx/>
                <a:buNone/>
                <a:tabLst/>
                <a:defRPr/>
              </a:pPr>
              <a:r>
                <a:rPr kumimoji="0" lang="en-US" sz="2400" b="1" i="0" u="none" strike="noStrike" kern="1200" cap="none" spc="-106" normalizeH="0" baseline="0" noProof="0" dirty="0">
                  <a:ln>
                    <a:noFill/>
                  </a:ln>
                  <a:solidFill>
                    <a:schemeClr val="bg1"/>
                  </a:solidFill>
                  <a:effectLst/>
                  <a:uLnTx/>
                  <a:uFillTx/>
                  <a:latin typeface="Arial" panose="020B0604020202020204" pitchFamily="34" charset="0"/>
                  <a:ea typeface="Open Sauce Bold"/>
                  <a:cs typeface="Arial" panose="020B0604020202020204" pitchFamily="34" charset="0"/>
                  <a:sym typeface="Open Sauce Bold"/>
                </a:rPr>
                <a:t>Clarity</a:t>
              </a:r>
            </a:p>
          </p:txBody>
        </p:sp>
      </p:grpSp>
      <p:sp>
        <p:nvSpPr>
          <p:cNvPr id="87" name="TextBox 24">
            <a:extLst>
              <a:ext uri="{FF2B5EF4-FFF2-40B4-BE49-F238E27FC236}">
                <a16:creationId xmlns:a16="http://schemas.microsoft.com/office/drawing/2014/main" id="{8CECB7C7-907F-4ACC-E51D-99D5B267BB68}"/>
              </a:ext>
            </a:extLst>
          </p:cNvPr>
          <p:cNvSpPr txBox="1"/>
          <p:nvPr/>
        </p:nvSpPr>
        <p:spPr>
          <a:xfrm>
            <a:off x="1375150" y="6610445"/>
            <a:ext cx="2030446" cy="132857"/>
          </a:xfrm>
          <a:prstGeom prst="rect">
            <a:avLst/>
          </a:prstGeom>
        </p:spPr>
        <p:txBody>
          <a:bodyPr wrap="square" lIns="0" tIns="0" rIns="0" bIns="0" rtlCol="0" anchor="t">
            <a:spAutoFit/>
          </a:bodyPr>
          <a:lstStyle/>
          <a:p>
            <a:pPr marL="0" marR="0" lvl="0" indent="0" algn="ctr" defTabSz="609660" rtl="0" eaLnBrk="1" fontAlgn="auto" latinLnBrk="0" hangingPunct="1">
              <a:lnSpc>
                <a:spcPts val="1119"/>
              </a:lnSpc>
              <a:spcBef>
                <a:spcPts val="0"/>
              </a:spcBef>
              <a:spcAft>
                <a:spcPts val="0"/>
              </a:spcAft>
              <a:buClrTx/>
              <a:buSzTx/>
              <a:buFontTx/>
              <a:buNone/>
              <a:tabLst/>
              <a:defRPr/>
            </a:pPr>
            <a:r>
              <a:rPr kumimoji="0" lang="en-US" sz="799" b="0" i="0" u="none" strike="noStrike" kern="1200" cap="none" spc="0" normalizeH="0" baseline="0" noProof="0" dirty="0">
                <a:ln>
                  <a:noFill/>
                </a:ln>
                <a:solidFill>
                  <a:srgbClr val="2A2F4F"/>
                </a:solidFill>
                <a:effectLst/>
                <a:uLnTx/>
                <a:uFillTx/>
                <a:latin typeface="Canva Sans"/>
                <a:ea typeface="Canva Sans"/>
                <a:cs typeface="Canva Sans"/>
                <a:sym typeface="Canva Sans"/>
              </a:rPr>
              <a:t>Source: Customer Heartbeat Survey Q 2025/26</a:t>
            </a:r>
          </a:p>
        </p:txBody>
      </p:sp>
      <p:sp>
        <p:nvSpPr>
          <p:cNvPr id="88" name="Arrow: Left-Right 87">
            <a:extLst>
              <a:ext uri="{FF2B5EF4-FFF2-40B4-BE49-F238E27FC236}">
                <a16:creationId xmlns:a16="http://schemas.microsoft.com/office/drawing/2014/main" id="{0CE4B1BD-6F85-763D-5D3D-C4A2C4E4507E}"/>
              </a:ext>
            </a:extLst>
          </p:cNvPr>
          <p:cNvSpPr/>
          <p:nvPr/>
        </p:nvSpPr>
        <p:spPr>
          <a:xfrm>
            <a:off x="962212" y="5091538"/>
            <a:ext cx="9845538" cy="1033859"/>
          </a:xfrm>
          <a:prstGeom prst="leftRightArrow">
            <a:avLst/>
          </a:prstGeom>
          <a:gradFill flip="none" rotWithShape="1">
            <a:gsLst>
              <a:gs pos="0">
                <a:schemeClr val="bg1">
                  <a:tint val="66000"/>
                  <a:satMod val="160000"/>
                  <a:lumMod val="0"/>
                </a:schemeClr>
              </a:gs>
              <a:gs pos="50000">
                <a:schemeClr val="bg1">
                  <a:lumMod val="65000"/>
                  <a:tint val="44500"/>
                  <a:satMod val="160000"/>
                </a:schemeClr>
              </a:gs>
              <a:gs pos="100000">
                <a:schemeClr val="bg1">
                  <a:lumMod val="65000"/>
                  <a:tint val="23500"/>
                  <a:satMod val="160000"/>
                </a:schemeClr>
              </a:gs>
            </a:gsLst>
            <a:lin ang="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89" name="TextBox 88">
            <a:extLst>
              <a:ext uri="{FF2B5EF4-FFF2-40B4-BE49-F238E27FC236}">
                <a16:creationId xmlns:a16="http://schemas.microsoft.com/office/drawing/2014/main" id="{A2263A6C-9AD1-C2EC-7E6C-12AAA39E6C3B}"/>
              </a:ext>
            </a:extLst>
          </p:cNvPr>
          <p:cNvSpPr txBox="1"/>
          <p:nvPr/>
        </p:nvSpPr>
        <p:spPr>
          <a:xfrm>
            <a:off x="1285876" y="5372400"/>
            <a:ext cx="1194434" cy="400110"/>
          </a:xfrm>
          <a:prstGeom prst="rect">
            <a:avLst/>
          </a:prstGeom>
          <a:noFill/>
        </p:spPr>
        <p:txBody>
          <a:bodyPr wrap="square" rtlCol="0">
            <a:spAutoFit/>
          </a:bodyPr>
          <a:lstStyle/>
          <a:p>
            <a:pPr marL="0" marR="0" lvl="0" indent="0" algn="ctr" defTabSz="914446"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white"/>
                </a:solidFill>
                <a:effectLst/>
                <a:uLnTx/>
                <a:uFillTx/>
                <a:latin typeface="Calibri"/>
                <a:ea typeface="+mn-ea"/>
                <a:cs typeface="+mn-cs"/>
              </a:rPr>
              <a:t>Stronger</a:t>
            </a:r>
          </a:p>
        </p:txBody>
      </p:sp>
    </p:spTree>
    <p:extLst>
      <p:ext uri="{BB962C8B-B14F-4D97-AF65-F5344CB8AC3E}">
        <p14:creationId xmlns:p14="http://schemas.microsoft.com/office/powerpoint/2010/main" val="4168896223"/>
      </p:ext>
    </p:extLst>
  </p:cSld>
  <p:clrMapOvr>
    <a:masterClrMapping/>
  </p:clrMapOvr>
  <mc:AlternateContent xmlns:mc="http://schemas.openxmlformats.org/markup-compatibility/2006" xmlns:p14="http://schemas.microsoft.com/office/powerpoint/2010/main">
    <mc:Choice Requires="p14">
      <p:transition spd="slow" p14:dur="2000" advClick="0" advTm="5000">
        <p14:prism isContent="1"/>
      </p:transition>
    </mc:Choice>
    <mc:Fallback xmlns="">
      <p:transition spd="slow" advClick="0" advTm="5000">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96840B1B-552B-CA49-D356-81568DB9D73E}"/>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956CE3FE-71D0-59C8-413F-5CE911E574AC}"/>
              </a:ext>
            </a:extLst>
          </p:cNvPr>
          <p:cNvSpPr/>
          <p:nvPr/>
        </p:nvSpPr>
        <p:spPr>
          <a:xfrm>
            <a:off x="0" y="5241353"/>
            <a:ext cx="12192000" cy="1586889"/>
          </a:xfrm>
          <a:prstGeom prst="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Slide Number Placeholder 5">
            <a:extLst>
              <a:ext uri="{FF2B5EF4-FFF2-40B4-BE49-F238E27FC236}">
                <a16:creationId xmlns:a16="http://schemas.microsoft.com/office/drawing/2014/main" id="{77F7D78B-6892-2FE1-91C2-8CEC017EF97D}"/>
              </a:ext>
            </a:extLst>
          </p:cNvPr>
          <p:cNvSpPr>
            <a:spLocks noGrp="1"/>
          </p:cNvSpPr>
          <p:nvPr>
            <p:ph type="sldNum" sz="quarter" idx="12"/>
          </p:nvPr>
        </p:nvSpPr>
        <p:spPr>
          <a:xfrm>
            <a:off x="10992544" y="29758"/>
            <a:ext cx="1081336" cy="365125"/>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3CE489A-05AF-1B45-A5A9-ACC3B6E265EE}" type="slidenum">
              <a:rPr kumimoji="0" lang="en-US" sz="1000" b="0" i="0" u="none" strike="noStrike" kern="1200" cap="none" spc="0" normalizeH="0" baseline="0" noProof="0" smtClean="0">
                <a:ln>
                  <a:noFill/>
                </a:ln>
                <a:solidFill>
                  <a:srgbClr val="000000">
                    <a:tint val="75000"/>
                  </a:srgbClr>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41</a:t>
            </a:fld>
            <a:endParaRPr kumimoji="0" lang="en-US" sz="1000" b="0" i="0" u="none" strike="noStrike" kern="1200" cap="none" spc="0" normalizeH="0" baseline="0" noProof="0" dirty="0">
              <a:ln>
                <a:noFill/>
              </a:ln>
              <a:solidFill>
                <a:srgbClr val="000000">
                  <a:tint val="75000"/>
                </a:srgbClr>
              </a:solidFill>
              <a:effectLst/>
              <a:uLnTx/>
              <a:uFillTx/>
              <a:latin typeface="Arial" charset="0"/>
              <a:ea typeface="+mn-ea"/>
              <a:cs typeface="+mn-cs"/>
            </a:endParaRPr>
          </a:p>
        </p:txBody>
      </p:sp>
      <p:grpSp>
        <p:nvGrpSpPr>
          <p:cNvPr id="12" name="Group 13">
            <a:extLst>
              <a:ext uri="{FF2B5EF4-FFF2-40B4-BE49-F238E27FC236}">
                <a16:creationId xmlns:a16="http://schemas.microsoft.com/office/drawing/2014/main" id="{8A7DB650-3C06-09F0-A2F5-676B61D0CA35}"/>
              </a:ext>
            </a:extLst>
          </p:cNvPr>
          <p:cNvGrpSpPr/>
          <p:nvPr/>
        </p:nvGrpSpPr>
        <p:grpSpPr>
          <a:xfrm>
            <a:off x="416782" y="655553"/>
            <a:ext cx="3600000" cy="3600000"/>
            <a:chOff x="0" y="-99099"/>
            <a:chExt cx="812800" cy="812800"/>
          </a:xfrm>
        </p:grpSpPr>
        <p:sp>
          <p:nvSpPr>
            <p:cNvPr id="13" name="Freeform 14">
              <a:extLst>
                <a:ext uri="{FF2B5EF4-FFF2-40B4-BE49-F238E27FC236}">
                  <a16:creationId xmlns:a16="http://schemas.microsoft.com/office/drawing/2014/main" id="{1E5C1CB2-BD51-137C-2152-529254BFF7F3}"/>
                </a:ext>
              </a:extLst>
            </p:cNvPr>
            <p:cNvSpPr/>
            <p:nvPr/>
          </p:nvSpPr>
          <p:spPr>
            <a:xfrm>
              <a:off x="0" y="-99099"/>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9B233"/>
            </a:solidFill>
          </p:spPr>
          <p:txBody>
            <a:bodyP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TextBox 15">
              <a:extLst>
                <a:ext uri="{FF2B5EF4-FFF2-40B4-BE49-F238E27FC236}">
                  <a16:creationId xmlns:a16="http://schemas.microsoft.com/office/drawing/2014/main" id="{F0A1C4F2-DF7D-8205-9E24-092F3C22D0CC}"/>
                </a:ext>
              </a:extLst>
            </p:cNvPr>
            <p:cNvSpPr txBox="1"/>
            <p:nvPr/>
          </p:nvSpPr>
          <p:spPr>
            <a:xfrm>
              <a:off x="76200" y="-6163"/>
              <a:ext cx="660400" cy="679450"/>
            </a:xfrm>
            <a:prstGeom prst="rect">
              <a:avLst/>
            </a:prstGeom>
          </p:spPr>
          <p:txBody>
            <a:bodyPr lIns="33867" tIns="33867" rIns="33867" bIns="33867" rtlCol="0" anchor="ctr"/>
            <a:lstStyle/>
            <a:p>
              <a:pPr marL="0" marR="0" lvl="0" indent="0" algn="ctr" defTabSz="609660" rtl="0" eaLnBrk="1" fontAlgn="auto" latinLnBrk="0" hangingPunct="1">
                <a:lnSpc>
                  <a:spcPts val="3334"/>
                </a:lnSpc>
                <a:spcBef>
                  <a:spcPts val="0"/>
                </a:spcBef>
                <a:spcAft>
                  <a:spcPts val="0"/>
                </a:spcAft>
                <a:buClrTx/>
                <a:buSzTx/>
                <a:buFontTx/>
                <a:buNone/>
                <a:tabLst/>
                <a:defRPr/>
              </a:pPr>
              <a:r>
                <a:rPr kumimoji="0" lang="en-US" sz="6000" b="1" i="0" u="none" strike="noStrike" kern="1200" cap="none" spc="-106" normalizeH="0" baseline="0" noProof="0" dirty="0">
                  <a:ln>
                    <a:noFill/>
                  </a:ln>
                  <a:solidFill>
                    <a:schemeClr val="bg1"/>
                  </a:solidFill>
                  <a:effectLst/>
                  <a:uLnTx/>
                  <a:uFillTx/>
                  <a:ea typeface="Open Sauce Bold"/>
                  <a:cs typeface="Open Sauce Bold"/>
                  <a:sym typeface="Open Sauce Bold"/>
                </a:rPr>
                <a:t>Support</a:t>
              </a:r>
            </a:p>
          </p:txBody>
        </p:sp>
      </p:grpSp>
      <p:sp>
        <p:nvSpPr>
          <p:cNvPr id="3" name="TextBox 2">
            <a:extLst>
              <a:ext uri="{FF2B5EF4-FFF2-40B4-BE49-F238E27FC236}">
                <a16:creationId xmlns:a16="http://schemas.microsoft.com/office/drawing/2014/main" id="{950B6E01-24EF-0474-62DB-D12A46A8D2FE}"/>
              </a:ext>
            </a:extLst>
          </p:cNvPr>
          <p:cNvSpPr txBox="1"/>
          <p:nvPr/>
        </p:nvSpPr>
        <p:spPr>
          <a:xfrm>
            <a:off x="5352008" y="639476"/>
            <a:ext cx="6714370" cy="4093428"/>
          </a:xfrm>
          <a:prstGeom prst="rect">
            <a:avLst/>
          </a:prstGeom>
          <a:noFill/>
        </p:spPr>
        <p:txBody>
          <a:bodyPr wrap="square" lIns="91440" tIns="45720" rIns="91440" bIns="45720" rtlCol="0" anchor="t">
            <a:spAutoFit/>
          </a:bodyPr>
          <a:lstStyle/>
          <a:p>
            <a:r>
              <a:rPr lang="en-GB" sz="2600" b="1" dirty="0"/>
              <a:t>Avoidable Requisition Data </a:t>
            </a:r>
            <a:endParaRPr lang="en-GB" sz="2600" b="1" dirty="0">
              <a:cs typeface="Arial"/>
            </a:endParaRPr>
          </a:p>
          <a:p>
            <a:pPr marL="342900" indent="-342900">
              <a:buFont typeface="+mj-lt"/>
              <a:buAutoNum type="arabicPeriod"/>
            </a:pPr>
            <a:endParaRPr lang="en-GB" sz="2600" b="1" i="0" u="none" strike="noStrike" kern="1200" cap="none" spc="0" normalizeH="0" baseline="0" noProof="0" dirty="0">
              <a:ln>
                <a:noFill/>
              </a:ln>
              <a:effectLst/>
              <a:uLnTx/>
              <a:uFillTx/>
              <a:cs typeface="Arial"/>
            </a:endParaRPr>
          </a:p>
          <a:p>
            <a:pPr marR="0" lvl="0" algn="l" defTabSz="914400" rtl="0" eaLnBrk="1" fontAlgn="auto" latinLnBrk="0" hangingPunct="1">
              <a:lnSpc>
                <a:spcPct val="100000"/>
              </a:lnSpc>
              <a:spcBef>
                <a:spcPts val="0"/>
              </a:spcBef>
              <a:spcAft>
                <a:spcPts val="0"/>
              </a:spcAft>
              <a:buClrTx/>
              <a:buSzTx/>
              <a:tabLst/>
              <a:defRPr/>
            </a:pPr>
            <a:r>
              <a:rPr kumimoji="0" lang="en-GB" sz="2600" b="1" i="0" u="none" strike="noStrike" kern="1200" cap="none" spc="0" normalizeH="0" baseline="0" noProof="0" dirty="0">
                <a:ln>
                  <a:noFill/>
                </a:ln>
                <a:effectLst/>
                <a:uLnTx/>
                <a:uFillTx/>
                <a:ea typeface="+mn-ea"/>
                <a:cs typeface="+mn-cs"/>
              </a:rPr>
              <a:t>Free Customer Training Workshops and Webinars</a:t>
            </a:r>
            <a:endParaRPr lang="en-GB" sz="2600" b="1" i="0" u="none" strike="noStrike" kern="1200" cap="none" spc="0" normalizeH="0" baseline="0" noProof="0" dirty="0">
              <a:ln>
                <a:noFill/>
              </a:ln>
              <a:effectLst/>
              <a:uLnTx/>
              <a:uFillTx/>
              <a:cs typeface="Arial"/>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lang="en-GB" sz="2600" b="1" i="0" u="none" strike="noStrike" kern="1200" cap="none" spc="0" normalizeH="0" baseline="0" noProof="0" dirty="0">
              <a:ln>
                <a:noFill/>
              </a:ln>
              <a:effectLst/>
              <a:uLnTx/>
              <a:uFillTx/>
              <a:cs typeface="Arial"/>
            </a:endParaRPr>
          </a:p>
          <a:p>
            <a:r>
              <a:rPr lang="en-GB" sz="2600" b="1" dirty="0"/>
              <a:t>Customer Services Centre &amp; ‘Contact us’</a:t>
            </a:r>
            <a:endParaRPr lang="en-GB" sz="2600" b="1" dirty="0">
              <a:cs typeface="Arial"/>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lang="en-GB" sz="2600" b="1" i="0" u="none" strike="noStrike" kern="1200" cap="none" spc="0" normalizeH="0" baseline="0" noProof="0" dirty="0">
              <a:ln>
                <a:noFill/>
              </a:ln>
              <a:effectLst/>
              <a:uLnTx/>
              <a:uFillTx/>
              <a:cs typeface="Arial"/>
            </a:endParaRPr>
          </a:p>
          <a:p>
            <a:pPr marR="0" lvl="0" algn="l" defTabSz="914400" rtl="0" eaLnBrk="1" fontAlgn="auto" latinLnBrk="0" hangingPunct="1">
              <a:lnSpc>
                <a:spcPct val="100000"/>
              </a:lnSpc>
              <a:spcBef>
                <a:spcPts val="0"/>
              </a:spcBef>
              <a:spcAft>
                <a:spcPts val="0"/>
              </a:spcAft>
              <a:buClrTx/>
              <a:buSzTx/>
              <a:tabLst/>
              <a:defRPr/>
            </a:pPr>
            <a:r>
              <a:rPr kumimoji="0" lang="en-GB" sz="2600" b="1" i="0" u="none" strike="noStrike" kern="1200" cap="none" spc="0" normalizeH="0" baseline="0" noProof="0" dirty="0">
                <a:ln>
                  <a:noFill/>
                </a:ln>
                <a:effectLst/>
                <a:uLnTx/>
                <a:uFillTx/>
                <a:ea typeface="+mn-ea"/>
                <a:cs typeface="+mn-cs"/>
              </a:rPr>
              <a:t>Managed Services Support</a:t>
            </a:r>
            <a:endParaRPr lang="en-GB" sz="2600" b="1" i="0" u="none" strike="noStrike" kern="1200" cap="none" spc="0" normalizeH="0" baseline="0" noProof="0" dirty="0">
              <a:ln>
                <a:noFill/>
              </a:ln>
              <a:effectLst/>
              <a:uLnTx/>
              <a:uFillTx/>
              <a:cs typeface="Arial"/>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lang="en-GB" sz="2600" b="1" i="0" u="none" strike="noStrike" kern="1200" cap="none" spc="0" normalizeH="0" baseline="0" noProof="0" dirty="0">
              <a:ln>
                <a:noFill/>
              </a:ln>
              <a:effectLst/>
              <a:uLnTx/>
              <a:uFillTx/>
              <a:cs typeface="Arial"/>
            </a:endParaRPr>
          </a:p>
          <a:p>
            <a:pPr marR="0" lvl="0" algn="l" defTabSz="914400" rtl="0" eaLnBrk="1" fontAlgn="auto" latinLnBrk="0" hangingPunct="1">
              <a:lnSpc>
                <a:spcPct val="100000"/>
              </a:lnSpc>
              <a:spcBef>
                <a:spcPts val="0"/>
              </a:spcBef>
              <a:spcAft>
                <a:spcPts val="0"/>
              </a:spcAft>
              <a:buClrTx/>
              <a:buSzTx/>
              <a:tabLst/>
              <a:defRPr/>
            </a:pPr>
            <a:r>
              <a:rPr lang="en-GB" sz="2600" b="1" dirty="0"/>
              <a:t>Customer engagement</a:t>
            </a:r>
            <a:endParaRPr lang="en-GB" sz="2600" b="1" i="0" u="none" strike="noStrike" kern="1200" cap="none" spc="0" normalizeH="0" baseline="0" noProof="0" dirty="0">
              <a:ln>
                <a:noFill/>
              </a:ln>
              <a:effectLst/>
              <a:uLnTx/>
              <a:uFillTx/>
              <a:cs typeface="Arial"/>
            </a:endParaRPr>
          </a:p>
        </p:txBody>
      </p:sp>
      <p:pic>
        <p:nvPicPr>
          <p:cNvPr id="5" name="Picture 4">
            <a:extLst>
              <a:ext uri="{FF2B5EF4-FFF2-40B4-BE49-F238E27FC236}">
                <a16:creationId xmlns:a16="http://schemas.microsoft.com/office/drawing/2014/main" id="{A15C178B-F375-0613-05DE-0F759E86123B}"/>
              </a:ext>
            </a:extLst>
          </p:cNvPr>
          <p:cNvPicPr>
            <a:picLocks noChangeAspect="1"/>
          </p:cNvPicPr>
          <p:nvPr/>
        </p:nvPicPr>
        <p:blipFill>
          <a:blip r:embed="rId3"/>
          <a:stretch>
            <a:fillRect/>
          </a:stretch>
        </p:blipFill>
        <p:spPr>
          <a:xfrm>
            <a:off x="7095309" y="5554610"/>
            <a:ext cx="1273960" cy="1268130"/>
          </a:xfrm>
          <a:prstGeom prst="rect">
            <a:avLst/>
          </a:prstGeom>
        </p:spPr>
      </p:pic>
      <p:sp>
        <p:nvSpPr>
          <p:cNvPr id="6" name="TextBox 5">
            <a:extLst>
              <a:ext uri="{FF2B5EF4-FFF2-40B4-BE49-F238E27FC236}">
                <a16:creationId xmlns:a16="http://schemas.microsoft.com/office/drawing/2014/main" id="{991CB58A-5B92-3B56-55C0-68A2F7604CD4}"/>
              </a:ext>
            </a:extLst>
          </p:cNvPr>
          <p:cNvSpPr txBox="1"/>
          <p:nvPr/>
        </p:nvSpPr>
        <p:spPr>
          <a:xfrm>
            <a:off x="6935097" y="5241331"/>
            <a:ext cx="1834285" cy="307777"/>
          </a:xfrm>
          <a:prstGeom prst="rect">
            <a:avLst/>
          </a:prstGeom>
          <a:noFill/>
        </p:spPr>
        <p:txBody>
          <a:bodyPr wrap="square" rtlCol="0">
            <a:spAutoFit/>
          </a:bodyPr>
          <a:lstStyle/>
          <a:p>
            <a:r>
              <a:rPr lang="en-GB" sz="1400" dirty="0"/>
              <a:t>Training Workshops</a:t>
            </a:r>
          </a:p>
        </p:txBody>
      </p:sp>
      <p:pic>
        <p:nvPicPr>
          <p:cNvPr id="8" name="Picture 7">
            <a:extLst>
              <a:ext uri="{FF2B5EF4-FFF2-40B4-BE49-F238E27FC236}">
                <a16:creationId xmlns:a16="http://schemas.microsoft.com/office/drawing/2014/main" id="{45163125-2420-80CB-5ECE-10746CE2653B}"/>
              </a:ext>
            </a:extLst>
          </p:cNvPr>
          <p:cNvPicPr>
            <a:picLocks noChangeAspect="1"/>
          </p:cNvPicPr>
          <p:nvPr/>
        </p:nvPicPr>
        <p:blipFill>
          <a:blip r:embed="rId4"/>
          <a:stretch>
            <a:fillRect/>
          </a:stretch>
        </p:blipFill>
        <p:spPr>
          <a:xfrm>
            <a:off x="4078048" y="5508737"/>
            <a:ext cx="1273960" cy="1271012"/>
          </a:xfrm>
          <a:prstGeom prst="rect">
            <a:avLst/>
          </a:prstGeom>
        </p:spPr>
      </p:pic>
      <p:sp>
        <p:nvSpPr>
          <p:cNvPr id="11" name="TextBox 10">
            <a:extLst>
              <a:ext uri="{FF2B5EF4-FFF2-40B4-BE49-F238E27FC236}">
                <a16:creationId xmlns:a16="http://schemas.microsoft.com/office/drawing/2014/main" id="{13184BAA-3037-F674-5095-EB92E4233F5B}"/>
              </a:ext>
            </a:extLst>
          </p:cNvPr>
          <p:cNvSpPr txBox="1"/>
          <p:nvPr/>
        </p:nvSpPr>
        <p:spPr>
          <a:xfrm>
            <a:off x="3151901" y="5241353"/>
            <a:ext cx="3126253" cy="307777"/>
          </a:xfrm>
          <a:prstGeom prst="rect">
            <a:avLst/>
          </a:prstGeom>
          <a:noFill/>
        </p:spPr>
        <p:txBody>
          <a:bodyPr wrap="square" rtlCol="0">
            <a:spAutoFit/>
          </a:bodyPr>
          <a:lstStyle/>
          <a:p>
            <a:pPr algn="ctr"/>
            <a:r>
              <a:rPr lang="en-GB" sz="1400" dirty="0"/>
              <a:t>Avoidable Requisition Data</a:t>
            </a:r>
          </a:p>
        </p:txBody>
      </p:sp>
      <p:pic>
        <p:nvPicPr>
          <p:cNvPr id="16" name="Picture 15">
            <a:extLst>
              <a:ext uri="{FF2B5EF4-FFF2-40B4-BE49-F238E27FC236}">
                <a16:creationId xmlns:a16="http://schemas.microsoft.com/office/drawing/2014/main" id="{81D8A335-A46D-6F0E-64EE-5A3203060849}"/>
              </a:ext>
            </a:extLst>
          </p:cNvPr>
          <p:cNvPicPr>
            <a:picLocks noChangeAspect="1"/>
          </p:cNvPicPr>
          <p:nvPr/>
        </p:nvPicPr>
        <p:blipFill>
          <a:blip r:embed="rId5"/>
          <a:stretch>
            <a:fillRect/>
          </a:stretch>
        </p:blipFill>
        <p:spPr>
          <a:xfrm>
            <a:off x="9914282" y="5508737"/>
            <a:ext cx="1258851" cy="1268130"/>
          </a:xfrm>
          <a:prstGeom prst="rect">
            <a:avLst/>
          </a:prstGeom>
        </p:spPr>
      </p:pic>
      <p:sp>
        <p:nvSpPr>
          <p:cNvPr id="18" name="TextBox 17">
            <a:extLst>
              <a:ext uri="{FF2B5EF4-FFF2-40B4-BE49-F238E27FC236}">
                <a16:creationId xmlns:a16="http://schemas.microsoft.com/office/drawing/2014/main" id="{01EDE691-B291-1C08-86DC-40CF461CC0CC}"/>
              </a:ext>
            </a:extLst>
          </p:cNvPr>
          <p:cNvSpPr txBox="1"/>
          <p:nvPr/>
        </p:nvSpPr>
        <p:spPr>
          <a:xfrm>
            <a:off x="9279733" y="5241331"/>
            <a:ext cx="2465899" cy="307777"/>
          </a:xfrm>
          <a:prstGeom prst="rect">
            <a:avLst/>
          </a:prstGeom>
          <a:noFill/>
        </p:spPr>
        <p:txBody>
          <a:bodyPr wrap="square" rtlCol="0">
            <a:spAutoFit/>
          </a:bodyPr>
          <a:lstStyle/>
          <a:p>
            <a:pPr algn="ctr"/>
            <a:r>
              <a:rPr lang="en-GB" sz="1400" dirty="0"/>
              <a:t>Managed Support Services</a:t>
            </a:r>
          </a:p>
        </p:txBody>
      </p:sp>
    </p:spTree>
    <p:extLst>
      <p:ext uri="{BB962C8B-B14F-4D97-AF65-F5344CB8AC3E}">
        <p14:creationId xmlns:p14="http://schemas.microsoft.com/office/powerpoint/2010/main" val="3986719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F2CAB50E-B9AC-FAFC-6E27-39BB747F50A1}"/>
            </a:ext>
          </a:extLst>
        </p:cNvPr>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456BE5D3-A103-FA50-F3AB-029DF9573822}"/>
              </a:ext>
            </a:extLst>
          </p:cNvPr>
          <p:cNvSpPr>
            <a:spLocks noGrp="1"/>
          </p:cNvSpPr>
          <p:nvPr>
            <p:ph type="sldNum" sz="quarter" idx="12"/>
          </p:nvPr>
        </p:nvSpPr>
        <p:spPr>
          <a:xfrm>
            <a:off x="10992544" y="29758"/>
            <a:ext cx="1081336" cy="365125"/>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3CE489A-05AF-1B45-A5A9-ACC3B6E265EE}" type="slidenum">
              <a:rPr kumimoji="0" lang="en-US" sz="1000" b="0" i="0" u="none" strike="noStrike" kern="1200" cap="none" spc="0" normalizeH="0" baseline="0" noProof="0" smtClean="0">
                <a:ln>
                  <a:noFill/>
                </a:ln>
                <a:solidFill>
                  <a:srgbClr val="000000">
                    <a:tint val="75000"/>
                  </a:srgbClr>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42</a:t>
            </a:fld>
            <a:endParaRPr kumimoji="0" lang="en-US" sz="1000" b="0" i="0" u="none" strike="noStrike" kern="1200" cap="none" spc="0" normalizeH="0" baseline="0" noProof="0" dirty="0">
              <a:ln>
                <a:noFill/>
              </a:ln>
              <a:solidFill>
                <a:srgbClr val="000000">
                  <a:tint val="75000"/>
                </a:srgbClr>
              </a:solidFill>
              <a:effectLst/>
              <a:uLnTx/>
              <a:uFillTx/>
              <a:latin typeface="Arial" charset="0"/>
              <a:ea typeface="+mn-ea"/>
              <a:cs typeface="+mn-cs"/>
            </a:endParaRPr>
          </a:p>
        </p:txBody>
      </p:sp>
      <p:grpSp>
        <p:nvGrpSpPr>
          <p:cNvPr id="18" name="Group 20">
            <a:extLst>
              <a:ext uri="{FF2B5EF4-FFF2-40B4-BE49-F238E27FC236}">
                <a16:creationId xmlns:a16="http://schemas.microsoft.com/office/drawing/2014/main" id="{9716E53B-9951-8800-1727-5C07CD92C3B8}"/>
              </a:ext>
            </a:extLst>
          </p:cNvPr>
          <p:cNvGrpSpPr/>
          <p:nvPr/>
        </p:nvGrpSpPr>
        <p:grpSpPr>
          <a:xfrm>
            <a:off x="429655" y="664138"/>
            <a:ext cx="3600000" cy="3620525"/>
            <a:chOff x="0" y="-27527"/>
            <a:chExt cx="812800" cy="817434"/>
          </a:xfrm>
        </p:grpSpPr>
        <p:sp>
          <p:nvSpPr>
            <p:cNvPr id="19" name="Freeform 21">
              <a:extLst>
                <a:ext uri="{FF2B5EF4-FFF2-40B4-BE49-F238E27FC236}">
                  <a16:creationId xmlns:a16="http://schemas.microsoft.com/office/drawing/2014/main" id="{0B738226-40BE-FDE4-839E-F07497D94971}"/>
                </a:ext>
              </a:extLst>
            </p:cNvPr>
            <p:cNvSpPr/>
            <p:nvPr/>
          </p:nvSpPr>
          <p:spPr>
            <a:xfrm>
              <a:off x="0" y="-27527"/>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F7D05"/>
            </a:solidFill>
          </p:spPr>
          <p:txBody>
            <a:bodyP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20" name="TextBox 22">
              <a:extLst>
                <a:ext uri="{FF2B5EF4-FFF2-40B4-BE49-F238E27FC236}">
                  <a16:creationId xmlns:a16="http://schemas.microsoft.com/office/drawing/2014/main" id="{2B4D6C2D-26D1-E77B-234B-91C00011FA47}"/>
                </a:ext>
              </a:extLst>
            </p:cNvPr>
            <p:cNvSpPr txBox="1"/>
            <p:nvPr/>
          </p:nvSpPr>
          <p:spPr>
            <a:xfrm>
              <a:off x="76200" y="42512"/>
              <a:ext cx="660400" cy="747395"/>
            </a:xfrm>
            <a:prstGeom prst="rect">
              <a:avLst/>
            </a:prstGeom>
          </p:spPr>
          <p:txBody>
            <a:bodyPr lIns="33867" tIns="33867" rIns="33867" bIns="33867" rtlCol="0" anchor="ctr"/>
            <a:lstStyle/>
            <a:p>
              <a:pPr marL="0" marR="0" lvl="0" indent="0" algn="ctr" defTabSz="609660" rtl="0" eaLnBrk="1" fontAlgn="auto" latinLnBrk="0" hangingPunct="1">
                <a:lnSpc>
                  <a:spcPts val="3334"/>
                </a:lnSpc>
                <a:spcBef>
                  <a:spcPts val="0"/>
                </a:spcBef>
                <a:spcAft>
                  <a:spcPts val="0"/>
                </a:spcAft>
                <a:buClrTx/>
                <a:buSzTx/>
                <a:buFontTx/>
                <a:buNone/>
                <a:tabLst/>
                <a:defRPr/>
              </a:pPr>
              <a:r>
                <a:rPr kumimoji="0" lang="en-US" sz="6000" b="1" i="0" u="none" strike="noStrike" kern="1200" cap="none" spc="-106" normalizeH="0" baseline="0" noProof="0" dirty="0">
                  <a:ln>
                    <a:noFill/>
                  </a:ln>
                  <a:solidFill>
                    <a:schemeClr val="bg1"/>
                  </a:solidFill>
                  <a:effectLst/>
                  <a:uLnTx/>
                  <a:uFillTx/>
                  <a:ea typeface="Open Sauce Bold"/>
                  <a:cs typeface="Open Sauce Bold"/>
                  <a:sym typeface="Open Sauce Bold"/>
                </a:rPr>
                <a:t>Clarity</a:t>
              </a:r>
            </a:p>
          </p:txBody>
        </p:sp>
      </p:grpSp>
      <p:sp>
        <p:nvSpPr>
          <p:cNvPr id="3" name="TextBox 2">
            <a:extLst>
              <a:ext uri="{FF2B5EF4-FFF2-40B4-BE49-F238E27FC236}">
                <a16:creationId xmlns:a16="http://schemas.microsoft.com/office/drawing/2014/main" id="{FF239E01-38B0-2932-F0F0-2A1DEA5384BC}"/>
              </a:ext>
            </a:extLst>
          </p:cNvPr>
          <p:cNvSpPr txBox="1"/>
          <p:nvPr/>
        </p:nvSpPr>
        <p:spPr>
          <a:xfrm>
            <a:off x="5383282" y="560942"/>
            <a:ext cx="6466693" cy="2677656"/>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kumimoji="0" lang="en-GB" sz="2800" b="1" i="0" u="none" strike="noStrike" kern="1200" cap="none" spc="0" normalizeH="0" baseline="0" noProof="0" dirty="0">
                <a:ln>
                  <a:noFill/>
                </a:ln>
                <a:effectLst/>
                <a:uLnTx/>
                <a:uFillTx/>
                <a:ea typeface="+mn-ea"/>
                <a:cs typeface="+mn-cs"/>
              </a:rPr>
              <a:t>Lender data</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GB" sz="2800" b="1" i="0" u="none" strike="noStrike" kern="1200" cap="none" spc="0" normalizeH="0" baseline="0" noProof="0" dirty="0">
              <a:ln>
                <a:noFill/>
              </a:ln>
              <a:effectLst/>
              <a:uLnTx/>
              <a:uFillTx/>
              <a:ea typeface="+mn-ea"/>
              <a:cs typeface="+mn-cs"/>
            </a:endParaRPr>
          </a:p>
          <a:p>
            <a:pPr marR="0" lvl="0" algn="l" defTabSz="914400" rtl="0" eaLnBrk="1" fontAlgn="auto" latinLnBrk="0" hangingPunct="1">
              <a:lnSpc>
                <a:spcPct val="100000"/>
              </a:lnSpc>
              <a:spcBef>
                <a:spcPts val="0"/>
              </a:spcBef>
              <a:spcAft>
                <a:spcPts val="0"/>
              </a:spcAft>
              <a:buClrTx/>
              <a:buSzTx/>
              <a:tabLst>
                <a:tab pos="1257300" algn="l"/>
              </a:tabLst>
              <a:defRPr/>
            </a:pPr>
            <a:r>
              <a:rPr kumimoji="0" lang="en-GB" sz="2800" b="1" i="0" u="none" strike="noStrike" kern="1200" cap="none" spc="0" normalizeH="0" baseline="0" noProof="0" dirty="0">
                <a:ln>
                  <a:noFill/>
                </a:ln>
                <a:effectLst/>
                <a:uLnTx/>
                <a:uFillTx/>
                <a:ea typeface="+mn-ea"/>
                <a:cs typeface="+mn-cs"/>
              </a:rPr>
              <a:t>Customer communications</a:t>
            </a:r>
            <a:endParaRPr kumimoji="0" lang="en-GB" sz="2800" b="1" i="0" u="none" strike="noStrike" kern="1200" cap="none" spc="0" normalizeH="0" baseline="0" noProof="0" dirty="0">
              <a:ln>
                <a:noFill/>
              </a:ln>
              <a:effectLst/>
              <a:highlight>
                <a:srgbClr val="FFFF00"/>
              </a:highlight>
              <a:uLnTx/>
              <a:uFillTx/>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GB" sz="2800" b="1" i="0" u="none" strike="noStrike" kern="1200" cap="none" spc="0" normalizeH="0" baseline="0" noProof="0" dirty="0">
              <a:ln>
                <a:noFill/>
              </a:ln>
              <a:effectLst/>
              <a:uLnTx/>
              <a:uFillTx/>
              <a:ea typeface="+mn-ea"/>
              <a:cs typeface="+mn-cs"/>
            </a:endParaRPr>
          </a:p>
          <a:p>
            <a:pPr lvl="0">
              <a:defRPr/>
            </a:pPr>
            <a:r>
              <a:rPr lang="en-GB" sz="2800" b="1" dirty="0"/>
              <a:t>Application-related correspondence </a:t>
            </a:r>
            <a:r>
              <a:rPr kumimoji="0" lang="en-GB" sz="2800" b="1" i="0" u="none" strike="noStrike" kern="1200" cap="none" spc="0" normalizeH="0" baseline="0" noProof="0" dirty="0">
                <a:ln>
                  <a:noFill/>
                </a:ln>
                <a:effectLst/>
                <a:uLnTx/>
                <a:uFillTx/>
                <a:ea typeface="+mn-ea"/>
                <a:cs typeface="+mn-cs"/>
              </a:rPr>
              <a:t>emails</a:t>
            </a:r>
          </a:p>
        </p:txBody>
      </p:sp>
      <p:pic>
        <p:nvPicPr>
          <p:cNvPr id="5" name="Picture 4">
            <a:extLst>
              <a:ext uri="{FF2B5EF4-FFF2-40B4-BE49-F238E27FC236}">
                <a16:creationId xmlns:a16="http://schemas.microsoft.com/office/drawing/2014/main" id="{D857DC47-4A75-FBB1-053B-D5858FACB2D6}"/>
              </a:ext>
            </a:extLst>
          </p:cNvPr>
          <p:cNvPicPr>
            <a:picLocks noChangeAspect="1"/>
          </p:cNvPicPr>
          <p:nvPr/>
        </p:nvPicPr>
        <p:blipFill>
          <a:blip r:embed="rId3"/>
          <a:stretch>
            <a:fillRect/>
          </a:stretch>
        </p:blipFill>
        <p:spPr>
          <a:xfrm>
            <a:off x="9932218" y="5592764"/>
            <a:ext cx="1217470" cy="1194280"/>
          </a:xfrm>
          <a:prstGeom prst="rect">
            <a:avLst/>
          </a:prstGeom>
        </p:spPr>
      </p:pic>
      <p:sp>
        <p:nvSpPr>
          <p:cNvPr id="7" name="TextBox 6">
            <a:extLst>
              <a:ext uri="{FF2B5EF4-FFF2-40B4-BE49-F238E27FC236}">
                <a16:creationId xmlns:a16="http://schemas.microsoft.com/office/drawing/2014/main" id="{E8E8EECA-6FA7-3FC7-CD8A-6A6AAC31682A}"/>
              </a:ext>
            </a:extLst>
          </p:cNvPr>
          <p:cNvSpPr txBox="1"/>
          <p:nvPr/>
        </p:nvSpPr>
        <p:spPr>
          <a:xfrm>
            <a:off x="9795057" y="5098889"/>
            <a:ext cx="1547274" cy="523220"/>
          </a:xfrm>
          <a:prstGeom prst="rect">
            <a:avLst/>
          </a:prstGeom>
          <a:noFill/>
        </p:spPr>
        <p:txBody>
          <a:bodyPr wrap="square" rtlCol="0">
            <a:spAutoFit/>
          </a:bodyPr>
          <a:lstStyle/>
          <a:p>
            <a:pPr algn="ctr"/>
            <a:r>
              <a:rPr lang="en-GB" sz="1400" dirty="0"/>
              <a:t>Correspondence emails</a:t>
            </a:r>
          </a:p>
        </p:txBody>
      </p:sp>
    </p:spTree>
    <p:extLst>
      <p:ext uri="{BB962C8B-B14F-4D97-AF65-F5344CB8AC3E}">
        <p14:creationId xmlns:p14="http://schemas.microsoft.com/office/powerpoint/2010/main" val="4143979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AC1C9F19-4F2A-1535-FF7B-72BDAD7D7037}"/>
            </a:ext>
          </a:extLst>
        </p:cNvPr>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0CFD9E6D-CF42-47C8-7644-4AB9D1D7423E}"/>
              </a:ext>
            </a:extLst>
          </p:cNvPr>
          <p:cNvSpPr>
            <a:spLocks noGrp="1"/>
          </p:cNvSpPr>
          <p:nvPr>
            <p:ph type="sldNum" sz="quarter" idx="12"/>
          </p:nvPr>
        </p:nvSpPr>
        <p:spPr>
          <a:xfrm>
            <a:off x="10992544" y="29758"/>
            <a:ext cx="1081336" cy="365125"/>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3CE489A-05AF-1B45-A5A9-ACC3B6E265EE}" type="slidenum">
              <a:rPr kumimoji="0" lang="en-US" sz="1000" b="0" i="0" u="none" strike="noStrike" kern="1200" cap="none" spc="0" normalizeH="0" baseline="0" noProof="0" smtClean="0">
                <a:ln>
                  <a:noFill/>
                </a:ln>
                <a:solidFill>
                  <a:srgbClr val="000000">
                    <a:tint val="75000"/>
                  </a:srgbClr>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43</a:t>
            </a:fld>
            <a:endParaRPr kumimoji="0" lang="en-US" sz="1000" b="0" i="0" u="none" strike="noStrike" kern="1200" cap="none" spc="0" normalizeH="0" baseline="0" noProof="0" dirty="0">
              <a:ln>
                <a:noFill/>
              </a:ln>
              <a:solidFill>
                <a:srgbClr val="000000">
                  <a:tint val="75000"/>
                </a:srgbClr>
              </a:solidFill>
              <a:effectLst/>
              <a:uLnTx/>
              <a:uFillTx/>
              <a:latin typeface="Arial" charset="0"/>
              <a:ea typeface="+mn-ea"/>
              <a:cs typeface="+mn-cs"/>
            </a:endParaRPr>
          </a:p>
        </p:txBody>
      </p:sp>
      <p:grpSp>
        <p:nvGrpSpPr>
          <p:cNvPr id="15" name="Group 17">
            <a:extLst>
              <a:ext uri="{FF2B5EF4-FFF2-40B4-BE49-F238E27FC236}">
                <a16:creationId xmlns:a16="http://schemas.microsoft.com/office/drawing/2014/main" id="{F5601CFB-FF8B-0819-CA38-8DCE47BB3F72}"/>
              </a:ext>
            </a:extLst>
          </p:cNvPr>
          <p:cNvGrpSpPr/>
          <p:nvPr/>
        </p:nvGrpSpPr>
        <p:grpSpPr>
          <a:xfrm>
            <a:off x="429687" y="649735"/>
            <a:ext cx="3600000" cy="3600000"/>
            <a:chOff x="4266" y="-15589"/>
            <a:chExt cx="850346" cy="812800"/>
          </a:xfrm>
        </p:grpSpPr>
        <p:sp>
          <p:nvSpPr>
            <p:cNvPr id="16" name="Freeform 18">
              <a:extLst>
                <a:ext uri="{FF2B5EF4-FFF2-40B4-BE49-F238E27FC236}">
                  <a16:creationId xmlns:a16="http://schemas.microsoft.com/office/drawing/2014/main" id="{50C30E55-1665-8607-2EAA-6F60F440BF59}"/>
                </a:ext>
              </a:extLst>
            </p:cNvPr>
            <p:cNvSpPr/>
            <p:nvPr/>
          </p:nvSpPr>
          <p:spPr>
            <a:xfrm>
              <a:off x="23039" y="-15589"/>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DDC00"/>
            </a:solidFill>
          </p:spPr>
          <p:txBody>
            <a:bodyP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7" name="TextBox 19">
              <a:extLst>
                <a:ext uri="{FF2B5EF4-FFF2-40B4-BE49-F238E27FC236}">
                  <a16:creationId xmlns:a16="http://schemas.microsoft.com/office/drawing/2014/main" id="{E423298D-0188-5226-1132-D2C438E268E2}"/>
                </a:ext>
              </a:extLst>
            </p:cNvPr>
            <p:cNvSpPr txBox="1"/>
            <p:nvPr/>
          </p:nvSpPr>
          <p:spPr>
            <a:xfrm>
              <a:off x="4266" y="81775"/>
              <a:ext cx="850346" cy="683491"/>
            </a:xfrm>
            <a:prstGeom prst="rect">
              <a:avLst/>
            </a:prstGeom>
          </p:spPr>
          <p:txBody>
            <a:bodyPr lIns="33867" tIns="33867" rIns="33867" bIns="33867" rtlCol="0" anchor="ctr"/>
            <a:lstStyle/>
            <a:p>
              <a:pPr marL="0" marR="0" lvl="0" indent="0" algn="ctr" defTabSz="609660" rtl="0" eaLnBrk="1" fontAlgn="auto" latinLnBrk="0" hangingPunct="1">
                <a:lnSpc>
                  <a:spcPts val="3334"/>
                </a:lnSpc>
                <a:spcBef>
                  <a:spcPts val="0"/>
                </a:spcBef>
                <a:spcAft>
                  <a:spcPts val="0"/>
                </a:spcAft>
                <a:buClrTx/>
                <a:buSzTx/>
                <a:buFontTx/>
                <a:buNone/>
                <a:tabLst/>
                <a:defRPr/>
              </a:pPr>
              <a:r>
                <a:rPr kumimoji="0" lang="en-US" sz="4800" b="1" i="0" u="none" strike="noStrike" kern="1200" cap="none" spc="-106" normalizeH="0" baseline="0" noProof="0" dirty="0">
                  <a:ln>
                    <a:noFill/>
                  </a:ln>
                  <a:solidFill>
                    <a:schemeClr val="bg1"/>
                  </a:solidFill>
                  <a:effectLst/>
                  <a:uLnTx/>
                  <a:uFillTx/>
                  <a:ea typeface="Open Sauce Bold"/>
                  <a:cs typeface="Open Sauce Bold"/>
                  <a:sym typeface="Open Sauce Bold"/>
                </a:rPr>
                <a:t>Consistency</a:t>
              </a:r>
              <a:endParaRPr kumimoji="0" lang="en-US" sz="4800" b="1" i="0" u="none" strike="noStrike" kern="1200" cap="none" spc="-106" normalizeH="0" baseline="0" noProof="0" dirty="0">
                <a:ln>
                  <a:noFill/>
                </a:ln>
                <a:solidFill>
                  <a:schemeClr val="bg1"/>
                </a:solidFill>
                <a:effectLst/>
                <a:uLnTx/>
                <a:uFillTx/>
                <a:ea typeface="Open Sauce Bold"/>
                <a:cs typeface="Open Sauce Bold"/>
              </a:endParaRPr>
            </a:p>
          </p:txBody>
        </p:sp>
      </p:grpSp>
      <p:sp>
        <p:nvSpPr>
          <p:cNvPr id="3" name="TextBox 2">
            <a:extLst>
              <a:ext uri="{FF2B5EF4-FFF2-40B4-BE49-F238E27FC236}">
                <a16:creationId xmlns:a16="http://schemas.microsoft.com/office/drawing/2014/main" id="{FB0CE128-AC56-DB33-ADC4-8555CDB3C98E}"/>
              </a:ext>
            </a:extLst>
          </p:cNvPr>
          <p:cNvSpPr txBox="1"/>
          <p:nvPr/>
        </p:nvSpPr>
        <p:spPr>
          <a:xfrm>
            <a:off x="5380511" y="567748"/>
            <a:ext cx="6456753" cy="3108543"/>
          </a:xfrm>
          <a:prstGeom prst="rect">
            <a:avLst/>
          </a:prstGeom>
          <a:noFill/>
        </p:spPr>
        <p:txBody>
          <a:bodyPr wrap="square" rtlCol="0">
            <a:spAutoFit/>
          </a:bodyPr>
          <a:lstStyle/>
          <a:p>
            <a:pPr lvl="0"/>
            <a:r>
              <a:rPr lang="en-GB" sz="2800" b="1" dirty="0"/>
              <a:t>Our Land Registration Academy</a:t>
            </a:r>
          </a:p>
          <a:p>
            <a:pPr marR="0" lvl="0" algn="l" defTabSz="914400" rtl="0" eaLnBrk="1" fontAlgn="auto" latinLnBrk="0" hangingPunct="1">
              <a:lnSpc>
                <a:spcPct val="100000"/>
              </a:lnSpc>
              <a:spcBef>
                <a:spcPts val="0"/>
              </a:spcBef>
              <a:spcAft>
                <a:spcPts val="0"/>
              </a:spcAft>
              <a:buClrTx/>
              <a:buSzTx/>
              <a:tabLst/>
              <a:defRPr/>
            </a:pPr>
            <a:endParaRPr kumimoji="0" lang="en-GB" sz="2800" b="1" i="0" u="none" strike="noStrike" kern="1200" cap="none" spc="0" normalizeH="0" baseline="0" noProof="0" dirty="0">
              <a:ln>
                <a:noFill/>
              </a:ln>
              <a:effectLst/>
              <a:uLnTx/>
              <a:uFillTx/>
              <a:ea typeface="+mn-ea"/>
              <a:cs typeface="+mn-cs"/>
            </a:endParaRPr>
          </a:p>
          <a:p>
            <a:pPr lvl="0">
              <a:defRPr/>
            </a:pPr>
            <a:r>
              <a:rPr lang="en-GB" sz="2800" b="1" dirty="0"/>
              <a:t>Customer Charter</a:t>
            </a:r>
          </a:p>
          <a:p>
            <a:pPr lvl="0">
              <a:defRPr/>
            </a:pPr>
            <a:endParaRPr lang="en-GB" sz="2800" b="1" dirty="0"/>
          </a:p>
          <a:p>
            <a:pPr lvl="0">
              <a:defRPr/>
            </a:pPr>
            <a:r>
              <a:rPr lang="en-GB" sz="2800" b="1" dirty="0"/>
              <a:t>Complaints handling</a:t>
            </a:r>
          </a:p>
          <a:p>
            <a:pPr marR="0" lvl="0" algn="l" defTabSz="914400" rtl="0" eaLnBrk="1" fontAlgn="auto" latinLnBrk="0" hangingPunct="1">
              <a:lnSpc>
                <a:spcPct val="100000"/>
              </a:lnSpc>
              <a:spcBef>
                <a:spcPts val="0"/>
              </a:spcBef>
              <a:spcAft>
                <a:spcPts val="0"/>
              </a:spcAft>
              <a:buClrTx/>
              <a:buSzTx/>
              <a:tabLst/>
              <a:defRPr/>
            </a:pPr>
            <a:endParaRPr lang="en-GB" sz="2800" b="1" dirty="0"/>
          </a:p>
          <a:p>
            <a:pPr marR="0" lvl="0" algn="l" defTabSz="914400" rtl="0" eaLnBrk="1" fontAlgn="auto" latinLnBrk="0" hangingPunct="1">
              <a:lnSpc>
                <a:spcPct val="100000"/>
              </a:lnSpc>
              <a:spcBef>
                <a:spcPts val="0"/>
              </a:spcBef>
              <a:spcAft>
                <a:spcPts val="0"/>
              </a:spcAft>
              <a:buClrTx/>
              <a:buSzTx/>
              <a:tabLst/>
              <a:defRPr/>
            </a:pPr>
            <a:r>
              <a:rPr kumimoji="0" lang="en-GB" sz="2800" b="1" i="0" u="none" strike="noStrike" kern="1200" cap="none" spc="0" normalizeH="0" baseline="0" noProof="0" dirty="0">
                <a:ln>
                  <a:noFill/>
                </a:ln>
                <a:effectLst/>
                <a:uLnTx/>
                <a:uFillTx/>
                <a:ea typeface="+mn-ea"/>
                <a:cs typeface="+mn-cs"/>
              </a:rPr>
              <a:t>Digital checks and validation</a:t>
            </a:r>
          </a:p>
        </p:txBody>
      </p:sp>
      <p:pic>
        <p:nvPicPr>
          <p:cNvPr id="5" name="Picture 4">
            <a:extLst>
              <a:ext uri="{FF2B5EF4-FFF2-40B4-BE49-F238E27FC236}">
                <a16:creationId xmlns:a16="http://schemas.microsoft.com/office/drawing/2014/main" id="{FF034F56-4B49-D99C-52F9-3034ACD60461}"/>
              </a:ext>
            </a:extLst>
          </p:cNvPr>
          <p:cNvPicPr>
            <a:picLocks noChangeAspect="1"/>
          </p:cNvPicPr>
          <p:nvPr/>
        </p:nvPicPr>
        <p:blipFill>
          <a:blip r:embed="rId3"/>
          <a:stretch>
            <a:fillRect/>
          </a:stretch>
        </p:blipFill>
        <p:spPr>
          <a:xfrm>
            <a:off x="10129345" y="5625142"/>
            <a:ext cx="1153387" cy="1150654"/>
          </a:xfrm>
          <a:prstGeom prst="rect">
            <a:avLst/>
          </a:prstGeom>
        </p:spPr>
      </p:pic>
      <p:sp>
        <p:nvSpPr>
          <p:cNvPr id="7" name="TextBox 6">
            <a:extLst>
              <a:ext uri="{FF2B5EF4-FFF2-40B4-BE49-F238E27FC236}">
                <a16:creationId xmlns:a16="http://schemas.microsoft.com/office/drawing/2014/main" id="{F9046433-0D50-F562-E015-4ED0FCB3F655}"/>
              </a:ext>
            </a:extLst>
          </p:cNvPr>
          <p:cNvSpPr txBox="1"/>
          <p:nvPr/>
        </p:nvSpPr>
        <p:spPr>
          <a:xfrm>
            <a:off x="10201839" y="5096404"/>
            <a:ext cx="1008398" cy="523220"/>
          </a:xfrm>
          <a:prstGeom prst="rect">
            <a:avLst/>
          </a:prstGeom>
          <a:noFill/>
        </p:spPr>
        <p:txBody>
          <a:bodyPr wrap="square" rtlCol="0">
            <a:spAutoFit/>
          </a:bodyPr>
          <a:lstStyle/>
          <a:p>
            <a:pPr algn="ctr"/>
            <a:r>
              <a:rPr lang="en-GB" sz="1400" dirty="0"/>
              <a:t>Digital checks</a:t>
            </a:r>
          </a:p>
        </p:txBody>
      </p:sp>
    </p:spTree>
    <p:extLst>
      <p:ext uri="{BB962C8B-B14F-4D97-AF65-F5344CB8AC3E}">
        <p14:creationId xmlns:p14="http://schemas.microsoft.com/office/powerpoint/2010/main" val="34222001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99B1FB14-C8AE-C47A-47D7-AEA4DF6FF884}"/>
            </a:ext>
          </a:extLst>
        </p:cNvPr>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25C5815E-D929-7389-1FCB-8EC5FFB29138}"/>
              </a:ext>
            </a:extLst>
          </p:cNvPr>
          <p:cNvSpPr>
            <a:spLocks noGrp="1"/>
          </p:cNvSpPr>
          <p:nvPr>
            <p:ph type="sldNum" sz="quarter" idx="12"/>
          </p:nvPr>
        </p:nvSpPr>
        <p:spPr>
          <a:xfrm>
            <a:off x="10992544" y="29758"/>
            <a:ext cx="1081336" cy="365125"/>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3CE489A-05AF-1B45-A5A9-ACC3B6E265EE}" type="slidenum">
              <a:rPr kumimoji="0" lang="en-US" sz="1000" b="0" i="0" u="none" strike="noStrike" kern="1200" cap="none" spc="0" normalizeH="0" baseline="0" noProof="0" smtClean="0">
                <a:ln>
                  <a:noFill/>
                </a:ln>
                <a:solidFill>
                  <a:srgbClr val="000000">
                    <a:tint val="75000"/>
                  </a:srgbClr>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44</a:t>
            </a:fld>
            <a:endParaRPr kumimoji="0" lang="en-US" sz="1000" b="0" i="0" u="none" strike="noStrike" kern="1200" cap="none" spc="0" normalizeH="0" baseline="0" noProof="0" dirty="0">
              <a:ln>
                <a:noFill/>
              </a:ln>
              <a:solidFill>
                <a:srgbClr val="000000">
                  <a:tint val="75000"/>
                </a:srgbClr>
              </a:solidFill>
              <a:effectLst/>
              <a:uLnTx/>
              <a:uFillTx/>
              <a:latin typeface="Arial" charset="0"/>
              <a:ea typeface="+mn-ea"/>
              <a:cs typeface="+mn-cs"/>
            </a:endParaRPr>
          </a:p>
        </p:txBody>
      </p:sp>
      <p:grpSp>
        <p:nvGrpSpPr>
          <p:cNvPr id="5" name="Group 2">
            <a:extLst>
              <a:ext uri="{FF2B5EF4-FFF2-40B4-BE49-F238E27FC236}">
                <a16:creationId xmlns:a16="http://schemas.microsoft.com/office/drawing/2014/main" id="{CBF2974E-967F-74AA-B253-C78D918CE246}"/>
              </a:ext>
            </a:extLst>
          </p:cNvPr>
          <p:cNvGrpSpPr/>
          <p:nvPr/>
        </p:nvGrpSpPr>
        <p:grpSpPr>
          <a:xfrm>
            <a:off x="417683" y="661630"/>
            <a:ext cx="3600000" cy="3600000"/>
            <a:chOff x="0" y="0"/>
            <a:chExt cx="812800" cy="812800"/>
          </a:xfrm>
        </p:grpSpPr>
        <p:sp>
          <p:nvSpPr>
            <p:cNvPr id="6" name="Freeform 3">
              <a:extLst>
                <a:ext uri="{FF2B5EF4-FFF2-40B4-BE49-F238E27FC236}">
                  <a16:creationId xmlns:a16="http://schemas.microsoft.com/office/drawing/2014/main" id="{8477454F-22D6-26E3-A6E5-652D12FD82B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DC62C"/>
            </a:solidFill>
          </p:spPr>
          <p:txBody>
            <a:bodyP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TextBox 4">
              <a:extLst>
                <a:ext uri="{FF2B5EF4-FFF2-40B4-BE49-F238E27FC236}">
                  <a16:creationId xmlns:a16="http://schemas.microsoft.com/office/drawing/2014/main" id="{9996E9F9-E75C-5FE3-3E5D-407BB2C392BB}"/>
                </a:ext>
              </a:extLst>
            </p:cNvPr>
            <p:cNvSpPr txBox="1"/>
            <p:nvPr/>
          </p:nvSpPr>
          <p:spPr>
            <a:xfrm>
              <a:off x="76200" y="107025"/>
              <a:ext cx="660400" cy="679450"/>
            </a:xfrm>
            <a:prstGeom prst="rect">
              <a:avLst/>
            </a:prstGeom>
          </p:spPr>
          <p:txBody>
            <a:bodyPr lIns="33867" tIns="33867" rIns="33867" bIns="33867" rtlCol="0" anchor="ctr"/>
            <a:lstStyle/>
            <a:p>
              <a:pPr marL="0" marR="0" lvl="0" indent="0" algn="ctr" defTabSz="609660" rtl="0" eaLnBrk="1" fontAlgn="auto" latinLnBrk="0" hangingPunct="1">
                <a:lnSpc>
                  <a:spcPts val="3334"/>
                </a:lnSpc>
                <a:spcBef>
                  <a:spcPts val="0"/>
                </a:spcBef>
                <a:spcAft>
                  <a:spcPts val="0"/>
                </a:spcAft>
                <a:buClrTx/>
                <a:buSzTx/>
                <a:buFontTx/>
                <a:buNone/>
                <a:tabLst/>
                <a:defRPr/>
              </a:pPr>
              <a:r>
                <a:rPr kumimoji="0" lang="en-US" sz="6000" b="1" i="0" u="none" strike="noStrike" kern="1200" cap="none" spc="-106" normalizeH="0" baseline="0" noProof="0" dirty="0">
                  <a:ln>
                    <a:noFill/>
                  </a:ln>
                  <a:solidFill>
                    <a:schemeClr val="bg1"/>
                  </a:solidFill>
                  <a:effectLst/>
                  <a:uLnTx/>
                  <a:uFillTx/>
                  <a:ea typeface="Open Sauce Bold"/>
                  <a:cs typeface="Open Sauce Bold"/>
                  <a:sym typeface="Open Sauce Bold"/>
                </a:rPr>
                <a:t>Control</a:t>
              </a:r>
            </a:p>
          </p:txBody>
        </p:sp>
      </p:grpSp>
      <p:sp>
        <p:nvSpPr>
          <p:cNvPr id="3" name="TextBox 2">
            <a:extLst>
              <a:ext uri="{FF2B5EF4-FFF2-40B4-BE49-F238E27FC236}">
                <a16:creationId xmlns:a16="http://schemas.microsoft.com/office/drawing/2014/main" id="{CE227783-524C-8A83-5360-48D7C81DAE1C}"/>
              </a:ext>
            </a:extLst>
          </p:cNvPr>
          <p:cNvSpPr txBox="1"/>
          <p:nvPr/>
        </p:nvSpPr>
        <p:spPr>
          <a:xfrm>
            <a:off x="5381210" y="541270"/>
            <a:ext cx="6639340" cy="2677656"/>
          </a:xfrm>
          <a:prstGeom prst="rect">
            <a:avLst/>
          </a:prstGeom>
          <a:noFill/>
        </p:spPr>
        <p:txBody>
          <a:bodyPr wrap="square" lIns="91440" tIns="45720" rIns="91440" bIns="45720" rtlCol="0" anchor="t">
            <a:spAutoFit/>
          </a:bodyPr>
          <a:lstStyle/>
          <a:p>
            <a:pPr marR="0" lvl="0" algn="l" defTabSz="914400" rtl="0" eaLnBrk="1" fontAlgn="auto" latinLnBrk="0" hangingPunct="1">
              <a:lnSpc>
                <a:spcPct val="100000"/>
              </a:lnSpc>
              <a:spcBef>
                <a:spcPts val="0"/>
              </a:spcBef>
              <a:spcAft>
                <a:spcPts val="0"/>
              </a:spcAft>
              <a:buClrTx/>
              <a:buSzTx/>
              <a:tabLst/>
              <a:defRPr/>
            </a:pPr>
            <a:r>
              <a:rPr kumimoji="0" lang="en-GB" sz="2800" b="1" i="0" u="none" strike="noStrike" kern="1200" cap="none" spc="0" normalizeH="0" baseline="0" noProof="0" dirty="0">
                <a:ln>
                  <a:noFill/>
                </a:ln>
                <a:effectLst/>
                <a:uLnTx/>
                <a:uFillTx/>
                <a:latin typeface="Arial" panose="020B0604020202020204"/>
                <a:ea typeface="+mn-ea"/>
                <a:cs typeface="+mn-cs"/>
              </a:rPr>
              <a:t>Research and surveys</a:t>
            </a:r>
          </a:p>
          <a:p>
            <a:pPr marR="0" lvl="0" algn="l" defTabSz="914400" rtl="0" eaLnBrk="1" fontAlgn="auto" latinLnBrk="0" hangingPunct="1">
              <a:lnSpc>
                <a:spcPct val="100000"/>
              </a:lnSpc>
              <a:spcBef>
                <a:spcPts val="0"/>
              </a:spcBef>
              <a:spcAft>
                <a:spcPts val="0"/>
              </a:spcAft>
              <a:buClrTx/>
              <a:buSzTx/>
              <a:tabLst/>
              <a:defRPr/>
            </a:pPr>
            <a:endParaRPr kumimoji="0" lang="en-GB" sz="2800" b="1" i="0" u="none" strike="noStrike" kern="1200" cap="none" spc="0" normalizeH="0" baseline="0" noProof="0" dirty="0">
              <a:ln>
                <a:noFill/>
              </a:ln>
              <a:effectLst/>
              <a:uLnTx/>
              <a:uFillTx/>
              <a:latin typeface="Arial" panose="020B0604020202020204"/>
              <a:ea typeface="+mn-ea"/>
              <a:cs typeface="+mn-cs"/>
            </a:endParaRPr>
          </a:p>
          <a:p>
            <a:pPr marR="0" lvl="0" algn="l" defTabSz="914400" rtl="0" eaLnBrk="1" fontAlgn="auto" latinLnBrk="0" hangingPunct="1">
              <a:lnSpc>
                <a:spcPct val="100000"/>
              </a:lnSpc>
              <a:spcBef>
                <a:spcPts val="0"/>
              </a:spcBef>
              <a:spcAft>
                <a:spcPts val="0"/>
              </a:spcAft>
              <a:buClrTx/>
              <a:buSzTx/>
              <a:tabLst/>
              <a:defRPr/>
            </a:pPr>
            <a:r>
              <a:rPr kumimoji="0" lang="en-GB" sz="2800" b="1" i="0" u="none" strike="noStrike" kern="1200" cap="none" spc="0" normalizeH="0" baseline="0" noProof="0" dirty="0">
                <a:ln>
                  <a:noFill/>
                </a:ln>
                <a:effectLst/>
                <a:uLnTx/>
                <a:uFillTx/>
                <a:latin typeface="Arial" panose="020B0604020202020204"/>
                <a:ea typeface="+mn-ea"/>
                <a:cs typeface="+mn-cs"/>
              </a:rPr>
              <a:t>Property Alerts	</a:t>
            </a:r>
          </a:p>
          <a:p>
            <a:pPr marR="0" lvl="0" algn="l" defTabSz="914400" rtl="0" eaLnBrk="1" fontAlgn="auto" latinLnBrk="0" hangingPunct="1">
              <a:lnSpc>
                <a:spcPct val="100000"/>
              </a:lnSpc>
              <a:spcBef>
                <a:spcPts val="0"/>
              </a:spcBef>
              <a:spcAft>
                <a:spcPts val="0"/>
              </a:spcAft>
              <a:buClrTx/>
              <a:buSzTx/>
              <a:tabLst/>
              <a:defRPr/>
            </a:pPr>
            <a:endParaRPr kumimoji="0" lang="en-GB" sz="2800" b="1" i="0" u="none" strike="noStrike" kern="1200" cap="none" spc="0" normalizeH="0" baseline="0" noProof="0" dirty="0">
              <a:ln>
                <a:noFill/>
              </a:ln>
              <a:effectLst/>
              <a:uLnTx/>
              <a:uFillTx/>
              <a:latin typeface="Arial" panose="020B0604020202020204"/>
              <a:ea typeface="+mn-ea"/>
              <a:cs typeface="+mn-cs"/>
            </a:endParaRPr>
          </a:p>
          <a:p>
            <a:pPr marR="0" lvl="0" algn="l" defTabSz="914400" rtl="0" eaLnBrk="1" fontAlgn="auto" latinLnBrk="0" hangingPunct="1">
              <a:lnSpc>
                <a:spcPct val="100000"/>
              </a:lnSpc>
              <a:spcBef>
                <a:spcPts val="0"/>
              </a:spcBef>
              <a:spcAft>
                <a:spcPts val="0"/>
              </a:spcAft>
              <a:buClrTx/>
              <a:buSzTx/>
              <a:tabLst/>
              <a:defRPr/>
            </a:pPr>
            <a:r>
              <a:rPr lang="en-GB" sz="2800" b="1" dirty="0">
                <a:latin typeface="Arial" panose="020B0604020202020204"/>
              </a:rPr>
              <a:t>Sign up to HMLR GOV.UK emails</a:t>
            </a:r>
            <a:endParaRPr lang="en-GB" sz="2800" b="1" dirty="0">
              <a:latin typeface="Arial" panose="020B0604020202020204"/>
              <a:cs typeface="Arial"/>
            </a:endParaRPr>
          </a:p>
          <a:p>
            <a:pPr marR="0" lvl="0" algn="l" defTabSz="914400" rtl="0" eaLnBrk="1" fontAlgn="auto" latinLnBrk="0" hangingPunct="1">
              <a:lnSpc>
                <a:spcPct val="100000"/>
              </a:lnSpc>
              <a:spcBef>
                <a:spcPts val="0"/>
              </a:spcBef>
              <a:spcAft>
                <a:spcPts val="0"/>
              </a:spcAft>
              <a:buClrTx/>
              <a:buSzTx/>
              <a:tabLst/>
              <a:defRPr/>
            </a:pPr>
            <a:endParaRPr lang="en-GB" sz="2800" b="1" dirty="0">
              <a:latin typeface="Arial" panose="020B0604020202020204"/>
            </a:endParaRPr>
          </a:p>
        </p:txBody>
      </p:sp>
      <p:pic>
        <p:nvPicPr>
          <p:cNvPr id="8" name="Picture 7">
            <a:extLst>
              <a:ext uri="{FF2B5EF4-FFF2-40B4-BE49-F238E27FC236}">
                <a16:creationId xmlns:a16="http://schemas.microsoft.com/office/drawing/2014/main" id="{3677E59F-8E96-2D1F-BBDB-B6CE04DC49D8}"/>
              </a:ext>
            </a:extLst>
          </p:cNvPr>
          <p:cNvPicPr>
            <a:picLocks noChangeAspect="1"/>
          </p:cNvPicPr>
          <p:nvPr/>
        </p:nvPicPr>
        <p:blipFill>
          <a:blip r:embed="rId3"/>
          <a:stretch>
            <a:fillRect/>
          </a:stretch>
        </p:blipFill>
        <p:spPr>
          <a:xfrm>
            <a:off x="7764982" y="5584383"/>
            <a:ext cx="1230428" cy="1218153"/>
          </a:xfrm>
          <a:prstGeom prst="rect">
            <a:avLst/>
          </a:prstGeom>
        </p:spPr>
      </p:pic>
      <p:sp>
        <p:nvSpPr>
          <p:cNvPr id="14" name="TextBox 13">
            <a:extLst>
              <a:ext uri="{FF2B5EF4-FFF2-40B4-BE49-F238E27FC236}">
                <a16:creationId xmlns:a16="http://schemas.microsoft.com/office/drawing/2014/main" id="{C45C7625-4554-B766-4710-60AE1C74B57A}"/>
              </a:ext>
            </a:extLst>
          </p:cNvPr>
          <p:cNvSpPr txBox="1"/>
          <p:nvPr/>
        </p:nvSpPr>
        <p:spPr>
          <a:xfrm>
            <a:off x="7696570" y="5015444"/>
            <a:ext cx="1499651" cy="523220"/>
          </a:xfrm>
          <a:prstGeom prst="rect">
            <a:avLst/>
          </a:prstGeom>
          <a:noFill/>
        </p:spPr>
        <p:txBody>
          <a:bodyPr wrap="square" rtlCol="0">
            <a:spAutoFit/>
          </a:bodyPr>
          <a:lstStyle/>
          <a:p>
            <a:pPr algn="ctr"/>
            <a:r>
              <a:rPr lang="en-GB" sz="1400" dirty="0"/>
              <a:t>Sign up to HMLR updates</a:t>
            </a:r>
          </a:p>
        </p:txBody>
      </p:sp>
      <p:pic>
        <p:nvPicPr>
          <p:cNvPr id="16" name="Picture 15">
            <a:extLst>
              <a:ext uri="{FF2B5EF4-FFF2-40B4-BE49-F238E27FC236}">
                <a16:creationId xmlns:a16="http://schemas.microsoft.com/office/drawing/2014/main" id="{E27BC675-78F2-7B26-C772-1AE2A9ADA88C}"/>
              </a:ext>
            </a:extLst>
          </p:cNvPr>
          <p:cNvPicPr>
            <a:picLocks noChangeAspect="1"/>
          </p:cNvPicPr>
          <p:nvPr/>
        </p:nvPicPr>
        <p:blipFill>
          <a:blip r:embed="rId4"/>
          <a:stretch>
            <a:fillRect/>
          </a:stretch>
        </p:blipFill>
        <p:spPr>
          <a:xfrm>
            <a:off x="5005489" y="5652964"/>
            <a:ext cx="1094048" cy="1083918"/>
          </a:xfrm>
          <a:prstGeom prst="rect">
            <a:avLst/>
          </a:prstGeom>
        </p:spPr>
      </p:pic>
      <p:sp>
        <p:nvSpPr>
          <p:cNvPr id="18" name="TextBox 17">
            <a:extLst>
              <a:ext uri="{FF2B5EF4-FFF2-40B4-BE49-F238E27FC236}">
                <a16:creationId xmlns:a16="http://schemas.microsoft.com/office/drawing/2014/main" id="{953C84CE-0522-C0BC-4039-7EA96B97278E}"/>
              </a:ext>
            </a:extLst>
          </p:cNvPr>
          <p:cNvSpPr txBox="1"/>
          <p:nvPr/>
        </p:nvSpPr>
        <p:spPr>
          <a:xfrm>
            <a:off x="4827540" y="5106884"/>
            <a:ext cx="1499651" cy="523220"/>
          </a:xfrm>
          <a:prstGeom prst="rect">
            <a:avLst/>
          </a:prstGeom>
          <a:noFill/>
        </p:spPr>
        <p:txBody>
          <a:bodyPr wrap="square" rtlCol="0">
            <a:spAutoFit/>
          </a:bodyPr>
          <a:lstStyle/>
          <a:p>
            <a:pPr algn="ctr"/>
            <a:r>
              <a:rPr lang="en-GB" sz="1400" dirty="0"/>
              <a:t>Sign up to</a:t>
            </a:r>
          </a:p>
          <a:p>
            <a:pPr algn="ctr"/>
            <a:r>
              <a:rPr lang="en-GB" sz="1400" dirty="0"/>
              <a:t>Property Alerts</a:t>
            </a:r>
          </a:p>
        </p:txBody>
      </p:sp>
      <p:pic>
        <p:nvPicPr>
          <p:cNvPr id="20" name="Picture 19">
            <a:extLst>
              <a:ext uri="{FF2B5EF4-FFF2-40B4-BE49-F238E27FC236}">
                <a16:creationId xmlns:a16="http://schemas.microsoft.com/office/drawing/2014/main" id="{22946ABD-B91F-21ED-17C4-D7CFBDBE7702}"/>
              </a:ext>
            </a:extLst>
          </p:cNvPr>
          <p:cNvPicPr>
            <a:picLocks noChangeAspect="1"/>
          </p:cNvPicPr>
          <p:nvPr/>
        </p:nvPicPr>
        <p:blipFill>
          <a:blip r:embed="rId5"/>
          <a:stretch>
            <a:fillRect/>
          </a:stretch>
        </p:blipFill>
        <p:spPr>
          <a:xfrm>
            <a:off x="10725621" y="5593556"/>
            <a:ext cx="1142946" cy="1154016"/>
          </a:xfrm>
          <a:prstGeom prst="rect">
            <a:avLst/>
          </a:prstGeom>
        </p:spPr>
      </p:pic>
      <p:sp>
        <p:nvSpPr>
          <p:cNvPr id="22" name="TextBox 21">
            <a:extLst>
              <a:ext uri="{FF2B5EF4-FFF2-40B4-BE49-F238E27FC236}">
                <a16:creationId xmlns:a16="http://schemas.microsoft.com/office/drawing/2014/main" id="{15108C81-BCFC-8549-4863-2C68692CAE45}"/>
              </a:ext>
            </a:extLst>
          </p:cNvPr>
          <p:cNvSpPr txBox="1"/>
          <p:nvPr/>
        </p:nvSpPr>
        <p:spPr>
          <a:xfrm>
            <a:off x="10997357" y="5276607"/>
            <a:ext cx="733350" cy="307777"/>
          </a:xfrm>
          <a:prstGeom prst="rect">
            <a:avLst/>
          </a:prstGeom>
          <a:noFill/>
        </p:spPr>
        <p:txBody>
          <a:bodyPr wrap="square" rtlCol="0">
            <a:spAutoFit/>
          </a:bodyPr>
          <a:lstStyle/>
          <a:p>
            <a:r>
              <a:rPr lang="en-GB" sz="1400" dirty="0"/>
              <a:t>QES</a:t>
            </a:r>
          </a:p>
        </p:txBody>
      </p:sp>
    </p:spTree>
    <p:extLst>
      <p:ext uri="{BB962C8B-B14F-4D97-AF65-F5344CB8AC3E}">
        <p14:creationId xmlns:p14="http://schemas.microsoft.com/office/powerpoint/2010/main" val="161234272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4F87C493-03A3-BA4A-6D0E-D010C8FBA6A3}"/>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0F12E0C1-1174-3B99-0C52-39905D975B62}"/>
              </a:ext>
            </a:extLst>
          </p:cNvPr>
          <p:cNvPicPr>
            <a:picLocks noChangeAspect="1"/>
          </p:cNvPicPr>
          <p:nvPr/>
        </p:nvPicPr>
        <p:blipFill>
          <a:blip r:embed="rId3"/>
          <a:stretch>
            <a:fillRect/>
          </a:stretch>
        </p:blipFill>
        <p:spPr>
          <a:xfrm>
            <a:off x="358101" y="416449"/>
            <a:ext cx="3444230" cy="5317661"/>
          </a:xfrm>
          <a:prstGeom prst="rect">
            <a:avLst/>
          </a:prstGeom>
        </p:spPr>
      </p:pic>
      <p:sp>
        <p:nvSpPr>
          <p:cNvPr id="4" name="Slide Number Placeholder 5">
            <a:extLst>
              <a:ext uri="{FF2B5EF4-FFF2-40B4-BE49-F238E27FC236}">
                <a16:creationId xmlns:a16="http://schemas.microsoft.com/office/drawing/2014/main" id="{CA75D923-52E9-D1D2-7010-CA7716777C3A}"/>
              </a:ext>
            </a:extLst>
          </p:cNvPr>
          <p:cNvSpPr>
            <a:spLocks noGrp="1"/>
          </p:cNvSpPr>
          <p:nvPr>
            <p:ph type="sldNum" sz="quarter" idx="12"/>
          </p:nvPr>
        </p:nvSpPr>
        <p:spPr>
          <a:xfrm>
            <a:off x="8292476" y="162484"/>
            <a:ext cx="1081336" cy="365125"/>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3CE489A-05AF-1B45-A5A9-ACC3B6E265EE}" type="slidenum">
              <a:rPr kumimoji="0" lang="en-US" sz="1000" b="0" i="0" u="none" strike="noStrike" kern="1200" cap="none" spc="0" normalizeH="0" baseline="0" noProof="0" smtClean="0">
                <a:ln>
                  <a:noFill/>
                </a:ln>
                <a:solidFill>
                  <a:srgbClr val="000000">
                    <a:tint val="75000"/>
                  </a:srgbClr>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45</a:t>
            </a:fld>
            <a:endParaRPr kumimoji="0" lang="en-US" sz="1000" b="0" i="0" u="none" strike="noStrike" kern="1200" cap="none" spc="0" normalizeH="0" baseline="0" noProof="0" dirty="0">
              <a:ln>
                <a:noFill/>
              </a:ln>
              <a:solidFill>
                <a:srgbClr val="000000">
                  <a:tint val="75000"/>
                </a:srgbClr>
              </a:solidFill>
              <a:effectLst/>
              <a:uLnTx/>
              <a:uFillTx/>
              <a:latin typeface="Arial" charset="0"/>
              <a:ea typeface="+mn-ea"/>
              <a:cs typeface="+mn-cs"/>
            </a:endParaRPr>
          </a:p>
        </p:txBody>
      </p:sp>
      <p:pic>
        <p:nvPicPr>
          <p:cNvPr id="8" name="Picture 7">
            <a:extLst>
              <a:ext uri="{FF2B5EF4-FFF2-40B4-BE49-F238E27FC236}">
                <a16:creationId xmlns:a16="http://schemas.microsoft.com/office/drawing/2014/main" id="{D4ADBDA6-B2A3-2F51-C497-40A434111106}"/>
              </a:ext>
            </a:extLst>
          </p:cNvPr>
          <p:cNvPicPr>
            <a:picLocks noChangeAspect="1"/>
          </p:cNvPicPr>
          <p:nvPr/>
        </p:nvPicPr>
        <p:blipFill>
          <a:blip r:embed="rId4"/>
          <a:stretch>
            <a:fillRect/>
          </a:stretch>
        </p:blipFill>
        <p:spPr>
          <a:xfrm>
            <a:off x="9848504" y="5104237"/>
            <a:ext cx="1618664" cy="1602517"/>
          </a:xfrm>
          <a:prstGeom prst="rect">
            <a:avLst/>
          </a:prstGeom>
        </p:spPr>
      </p:pic>
      <p:sp>
        <p:nvSpPr>
          <p:cNvPr id="14" name="TextBox 13">
            <a:extLst>
              <a:ext uri="{FF2B5EF4-FFF2-40B4-BE49-F238E27FC236}">
                <a16:creationId xmlns:a16="http://schemas.microsoft.com/office/drawing/2014/main" id="{AD635D55-BA99-4774-4BB5-06894E695A69}"/>
              </a:ext>
            </a:extLst>
          </p:cNvPr>
          <p:cNvSpPr txBox="1"/>
          <p:nvPr/>
        </p:nvSpPr>
        <p:spPr>
          <a:xfrm>
            <a:off x="9542938" y="4754689"/>
            <a:ext cx="2290961" cy="307777"/>
          </a:xfrm>
          <a:prstGeom prst="rect">
            <a:avLst/>
          </a:prstGeom>
          <a:noFill/>
        </p:spPr>
        <p:txBody>
          <a:bodyPr wrap="square" rtlCol="0">
            <a:spAutoFit/>
          </a:bodyPr>
          <a:lstStyle/>
          <a:p>
            <a:pPr algn="ctr"/>
            <a:r>
              <a:rPr lang="en-GB" sz="1400" dirty="0"/>
              <a:t>Sign up for HMLR updates</a:t>
            </a:r>
          </a:p>
        </p:txBody>
      </p:sp>
      <p:pic>
        <p:nvPicPr>
          <p:cNvPr id="12" name="Picture 11">
            <a:extLst>
              <a:ext uri="{FF2B5EF4-FFF2-40B4-BE49-F238E27FC236}">
                <a16:creationId xmlns:a16="http://schemas.microsoft.com/office/drawing/2014/main" id="{36EC20CD-7AEB-773C-A2F8-33613510F3B5}"/>
              </a:ext>
            </a:extLst>
          </p:cNvPr>
          <p:cNvPicPr>
            <a:picLocks noChangeAspect="1"/>
          </p:cNvPicPr>
          <p:nvPr/>
        </p:nvPicPr>
        <p:blipFill>
          <a:blip r:embed="rId5"/>
          <a:stretch>
            <a:fillRect/>
          </a:stretch>
        </p:blipFill>
        <p:spPr>
          <a:xfrm>
            <a:off x="2031635" y="1973422"/>
            <a:ext cx="3972700" cy="4733332"/>
          </a:xfrm>
          <a:prstGeom prst="rect">
            <a:avLst/>
          </a:prstGeom>
        </p:spPr>
      </p:pic>
      <p:pic>
        <p:nvPicPr>
          <p:cNvPr id="10" name="Picture 9">
            <a:extLst>
              <a:ext uri="{FF2B5EF4-FFF2-40B4-BE49-F238E27FC236}">
                <a16:creationId xmlns:a16="http://schemas.microsoft.com/office/drawing/2014/main" id="{DD4EC60C-1A5E-E8C5-E205-068C99AE308F}"/>
              </a:ext>
            </a:extLst>
          </p:cNvPr>
          <p:cNvPicPr>
            <a:picLocks noChangeAspect="1"/>
          </p:cNvPicPr>
          <p:nvPr/>
        </p:nvPicPr>
        <p:blipFill>
          <a:blip r:embed="rId6"/>
          <a:srcRect b="43594"/>
          <a:stretch>
            <a:fillRect/>
          </a:stretch>
        </p:blipFill>
        <p:spPr>
          <a:xfrm>
            <a:off x="4414794" y="3418179"/>
            <a:ext cx="4777863" cy="3288575"/>
          </a:xfrm>
          <a:prstGeom prst="rect">
            <a:avLst/>
          </a:prstGeom>
        </p:spPr>
      </p:pic>
    </p:spTree>
    <p:extLst>
      <p:ext uri="{BB962C8B-B14F-4D97-AF65-F5344CB8AC3E}">
        <p14:creationId xmlns:p14="http://schemas.microsoft.com/office/powerpoint/2010/main" val="135890732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8E2C72F4-AB8F-FCF4-9E1B-A38D2FA5FF40}"/>
            </a:ext>
          </a:extLst>
        </p:cNvPr>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65784E0C-95C0-5F1B-6C27-DF1EB91AD62B}"/>
              </a:ext>
            </a:extLst>
          </p:cNvPr>
          <p:cNvSpPr>
            <a:spLocks noGrp="1"/>
          </p:cNvSpPr>
          <p:nvPr>
            <p:ph type="sldNum" sz="quarter" idx="12"/>
          </p:nvPr>
        </p:nvSpPr>
        <p:spPr>
          <a:xfrm>
            <a:off x="10992544" y="29758"/>
            <a:ext cx="1081336" cy="365125"/>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3CE489A-05AF-1B45-A5A9-ACC3B6E265EE}" type="slidenum">
              <a:rPr kumimoji="0" lang="en-US" sz="1000" b="0" i="0" u="none" strike="noStrike" kern="1200" cap="none" spc="0" normalizeH="0" baseline="0" noProof="0" smtClean="0">
                <a:ln>
                  <a:noFill/>
                </a:ln>
                <a:solidFill>
                  <a:srgbClr val="000000">
                    <a:tint val="75000"/>
                  </a:srgbClr>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46</a:t>
            </a:fld>
            <a:endParaRPr kumimoji="0" lang="en-US" sz="1000" b="0" i="0" u="none" strike="noStrike" kern="1200" cap="none" spc="0" normalizeH="0" baseline="0" noProof="0" dirty="0">
              <a:ln>
                <a:noFill/>
              </a:ln>
              <a:solidFill>
                <a:srgbClr val="000000">
                  <a:tint val="75000"/>
                </a:srgbClr>
              </a:solidFill>
              <a:effectLst/>
              <a:uLnTx/>
              <a:uFillTx/>
              <a:latin typeface="Arial" charset="0"/>
              <a:ea typeface="+mn-ea"/>
              <a:cs typeface="+mn-cs"/>
            </a:endParaRPr>
          </a:p>
        </p:txBody>
      </p:sp>
      <p:grpSp>
        <p:nvGrpSpPr>
          <p:cNvPr id="8" name="Group 10">
            <a:extLst>
              <a:ext uri="{FF2B5EF4-FFF2-40B4-BE49-F238E27FC236}">
                <a16:creationId xmlns:a16="http://schemas.microsoft.com/office/drawing/2014/main" id="{B0760C43-70DA-D233-CC2B-65A980CE412B}"/>
              </a:ext>
            </a:extLst>
          </p:cNvPr>
          <p:cNvGrpSpPr/>
          <p:nvPr/>
        </p:nvGrpSpPr>
        <p:grpSpPr>
          <a:xfrm>
            <a:off x="451239" y="651191"/>
            <a:ext cx="3600000" cy="3600000"/>
            <a:chOff x="0" y="0"/>
            <a:chExt cx="812800" cy="812800"/>
          </a:xfrm>
        </p:grpSpPr>
        <p:sp>
          <p:nvSpPr>
            <p:cNvPr id="10" name="Freeform 11">
              <a:extLst>
                <a:ext uri="{FF2B5EF4-FFF2-40B4-BE49-F238E27FC236}">
                  <a16:creationId xmlns:a16="http://schemas.microsoft.com/office/drawing/2014/main" id="{4C9468A5-162C-4A9B-6E19-4A18EE2212C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D70B8"/>
            </a:solidFill>
          </p:spPr>
          <p:txBody>
            <a:bodyP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TextBox 12">
              <a:extLst>
                <a:ext uri="{FF2B5EF4-FFF2-40B4-BE49-F238E27FC236}">
                  <a16:creationId xmlns:a16="http://schemas.microsoft.com/office/drawing/2014/main" id="{2660C9AF-CEF4-3D32-C9C0-7603CB98CCB9}"/>
                </a:ext>
              </a:extLst>
            </p:cNvPr>
            <p:cNvSpPr txBox="1"/>
            <p:nvPr/>
          </p:nvSpPr>
          <p:spPr>
            <a:xfrm>
              <a:off x="59083" y="99178"/>
              <a:ext cx="660400" cy="679450"/>
            </a:xfrm>
            <a:prstGeom prst="rect">
              <a:avLst/>
            </a:prstGeom>
          </p:spPr>
          <p:txBody>
            <a:bodyPr lIns="33867" tIns="33867" rIns="33867" bIns="33867" rtlCol="0" anchor="ctr"/>
            <a:lstStyle/>
            <a:p>
              <a:pPr marL="0" marR="0" lvl="0" indent="0" algn="ctr" defTabSz="609660" rtl="0" eaLnBrk="1" fontAlgn="auto" latinLnBrk="0" hangingPunct="1">
                <a:lnSpc>
                  <a:spcPts val="3334"/>
                </a:lnSpc>
                <a:spcBef>
                  <a:spcPts val="0"/>
                </a:spcBef>
                <a:spcAft>
                  <a:spcPts val="0"/>
                </a:spcAft>
                <a:buClrTx/>
                <a:buSzTx/>
                <a:buFontTx/>
                <a:buNone/>
                <a:tabLst/>
                <a:defRPr/>
              </a:pPr>
              <a:r>
                <a:rPr kumimoji="0" lang="en-US" sz="6000" b="1" i="0" u="none" strike="noStrike" kern="1200" cap="none" spc="-106" normalizeH="0" baseline="0" noProof="0" dirty="0">
                  <a:ln>
                    <a:noFill/>
                  </a:ln>
                  <a:solidFill>
                    <a:schemeClr val="bg1"/>
                  </a:solidFill>
                  <a:effectLst/>
                  <a:uLnTx/>
                  <a:uFillTx/>
                  <a:ea typeface="Open Sauce Bold"/>
                  <a:cs typeface="Open Sauce Bold"/>
                  <a:sym typeface="Open Sauce Bold"/>
                </a:rPr>
                <a:t>Ease</a:t>
              </a:r>
              <a:r>
                <a:rPr kumimoji="0" lang="en-US" sz="1400" b="0" i="0" u="none" strike="noStrike" kern="1200" cap="none" spc="-106" normalizeH="0" baseline="0" noProof="0" dirty="0">
                  <a:ln>
                    <a:noFill/>
                  </a:ln>
                  <a:solidFill>
                    <a:srgbClr val="000000"/>
                  </a:solidFill>
                  <a:effectLst/>
                  <a:uLnTx/>
                  <a:uFillTx/>
                  <a:latin typeface="Open Sauce Bold"/>
                  <a:ea typeface="Open Sauce Bold"/>
                  <a:cs typeface="Open Sauce Bold"/>
                  <a:sym typeface="Open Sauce Bold"/>
                </a:rPr>
                <a:t>    </a:t>
              </a:r>
            </a:p>
          </p:txBody>
        </p:sp>
      </p:grpSp>
      <p:sp>
        <p:nvSpPr>
          <p:cNvPr id="2" name="TextBox 1">
            <a:extLst>
              <a:ext uri="{FF2B5EF4-FFF2-40B4-BE49-F238E27FC236}">
                <a16:creationId xmlns:a16="http://schemas.microsoft.com/office/drawing/2014/main" id="{FBC9FEA6-F45B-3A55-01C6-9622B551AD01}"/>
              </a:ext>
            </a:extLst>
          </p:cNvPr>
          <p:cNvSpPr txBox="1"/>
          <p:nvPr/>
        </p:nvSpPr>
        <p:spPr>
          <a:xfrm>
            <a:off x="5374042" y="555496"/>
            <a:ext cx="6195269" cy="2616101"/>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lang="en-GB" sz="2800" b="1" dirty="0"/>
              <a:t>Portal ‘Reply to Requisition’</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lang="en-GB" sz="2800" b="1" dirty="0"/>
          </a:p>
          <a:p>
            <a:pPr marR="0" lvl="0" algn="l" defTabSz="914400" rtl="0" eaLnBrk="1" fontAlgn="auto" latinLnBrk="0" hangingPunct="1">
              <a:lnSpc>
                <a:spcPct val="100000"/>
              </a:lnSpc>
              <a:spcBef>
                <a:spcPts val="0"/>
              </a:spcBef>
              <a:spcAft>
                <a:spcPts val="0"/>
              </a:spcAft>
              <a:buClrTx/>
              <a:buSzTx/>
              <a:tabLst/>
              <a:defRPr/>
            </a:pPr>
            <a:r>
              <a:rPr lang="en-GB" sz="2800" b="1" dirty="0"/>
              <a:t>Portal View Applications </a:t>
            </a:r>
          </a:p>
          <a:p>
            <a:pPr marR="0" lvl="0" algn="l" defTabSz="914400" rtl="0" eaLnBrk="1" fontAlgn="auto" latinLnBrk="0" hangingPunct="1">
              <a:lnSpc>
                <a:spcPct val="100000"/>
              </a:lnSpc>
              <a:spcBef>
                <a:spcPts val="0"/>
              </a:spcBef>
              <a:spcAft>
                <a:spcPts val="0"/>
              </a:spcAft>
              <a:buClrTx/>
              <a:buSzTx/>
              <a:tabLst/>
              <a:defRPr/>
            </a:pPr>
            <a:endParaRPr kumimoji="0" lang="en-GB" sz="2800" b="1" i="0" u="none" strike="noStrike" kern="1200" cap="none" spc="0" normalizeH="0" baseline="0" noProof="0" dirty="0">
              <a:ln>
                <a:noFill/>
              </a:ln>
              <a:effectLst/>
              <a:uLnTx/>
              <a:uFillTx/>
              <a:ea typeface="+mn-ea"/>
              <a:cs typeface="+mn-cs"/>
            </a:endParaRPr>
          </a:p>
          <a:p>
            <a:pPr>
              <a:defRPr/>
            </a:pPr>
            <a:r>
              <a:rPr lang="en-GB" sz="2800" b="1" dirty="0"/>
              <a:t>Portal business unit reporting </a:t>
            </a:r>
          </a:p>
          <a:p>
            <a:pPr marR="0" lvl="0" algn="l" defTabSz="914400" rtl="0" eaLnBrk="1" fontAlgn="auto" latinLnBrk="0" hangingPunct="1">
              <a:lnSpc>
                <a:spcPct val="100000"/>
              </a:lnSpc>
              <a:spcBef>
                <a:spcPts val="0"/>
              </a:spcBef>
              <a:spcAft>
                <a:spcPts val="0"/>
              </a:spcAft>
              <a:buClrTx/>
              <a:buSzTx/>
              <a:tabLst/>
              <a:defRPr/>
            </a:pPr>
            <a:endParaRPr kumimoji="0" lang="en-GB" sz="2400" b="1" i="0" u="none" strike="noStrike" kern="1200" cap="none" spc="0" normalizeH="0" baseline="0" noProof="0" dirty="0">
              <a:ln>
                <a:noFill/>
              </a:ln>
              <a:effectLst/>
              <a:uLnTx/>
              <a:uFillTx/>
              <a:latin typeface="Arial" panose="020B0604020202020204"/>
              <a:ea typeface="+mn-ea"/>
              <a:cs typeface="+mn-cs"/>
            </a:endParaRPr>
          </a:p>
        </p:txBody>
      </p:sp>
      <p:pic>
        <p:nvPicPr>
          <p:cNvPr id="5" name="Picture 4">
            <a:extLst>
              <a:ext uri="{FF2B5EF4-FFF2-40B4-BE49-F238E27FC236}">
                <a16:creationId xmlns:a16="http://schemas.microsoft.com/office/drawing/2014/main" id="{3CB57B22-3BEC-87C9-D634-08FB68C8E041}"/>
              </a:ext>
            </a:extLst>
          </p:cNvPr>
          <p:cNvPicPr>
            <a:picLocks noChangeAspect="1"/>
          </p:cNvPicPr>
          <p:nvPr/>
        </p:nvPicPr>
        <p:blipFill>
          <a:blip r:embed="rId3"/>
          <a:stretch>
            <a:fillRect/>
          </a:stretch>
        </p:blipFill>
        <p:spPr>
          <a:xfrm>
            <a:off x="7826757" y="5642686"/>
            <a:ext cx="1175171" cy="1175171"/>
          </a:xfrm>
          <a:prstGeom prst="rect">
            <a:avLst/>
          </a:prstGeom>
        </p:spPr>
      </p:pic>
      <p:sp>
        <p:nvSpPr>
          <p:cNvPr id="7" name="TextBox 6">
            <a:extLst>
              <a:ext uri="{FF2B5EF4-FFF2-40B4-BE49-F238E27FC236}">
                <a16:creationId xmlns:a16="http://schemas.microsoft.com/office/drawing/2014/main" id="{944C8FBC-8EB1-D535-5B1D-3450B23495C3}"/>
              </a:ext>
            </a:extLst>
          </p:cNvPr>
          <p:cNvSpPr txBox="1"/>
          <p:nvPr/>
        </p:nvSpPr>
        <p:spPr>
          <a:xfrm>
            <a:off x="7745143" y="5149664"/>
            <a:ext cx="1256786" cy="523220"/>
          </a:xfrm>
          <a:prstGeom prst="rect">
            <a:avLst/>
          </a:prstGeom>
          <a:noFill/>
        </p:spPr>
        <p:txBody>
          <a:bodyPr wrap="square" rtlCol="0">
            <a:spAutoFit/>
          </a:bodyPr>
          <a:lstStyle/>
          <a:p>
            <a:pPr algn="ctr"/>
            <a:r>
              <a:rPr lang="en-GB" sz="1400" dirty="0"/>
              <a:t>View </a:t>
            </a:r>
          </a:p>
          <a:p>
            <a:pPr algn="ctr"/>
            <a:r>
              <a:rPr lang="en-GB" sz="1400" dirty="0"/>
              <a:t>Applications</a:t>
            </a:r>
          </a:p>
        </p:txBody>
      </p:sp>
      <p:pic>
        <p:nvPicPr>
          <p:cNvPr id="13" name="Picture 12">
            <a:extLst>
              <a:ext uri="{FF2B5EF4-FFF2-40B4-BE49-F238E27FC236}">
                <a16:creationId xmlns:a16="http://schemas.microsoft.com/office/drawing/2014/main" id="{4C9A9893-6AB1-1101-67D6-3CCE73D91062}"/>
              </a:ext>
            </a:extLst>
          </p:cNvPr>
          <p:cNvPicPr>
            <a:picLocks noChangeAspect="1"/>
          </p:cNvPicPr>
          <p:nvPr/>
        </p:nvPicPr>
        <p:blipFill>
          <a:blip r:embed="rId4"/>
          <a:stretch>
            <a:fillRect/>
          </a:stretch>
        </p:blipFill>
        <p:spPr>
          <a:xfrm>
            <a:off x="10034833" y="5642685"/>
            <a:ext cx="1186310" cy="1175171"/>
          </a:xfrm>
          <a:prstGeom prst="rect">
            <a:avLst/>
          </a:prstGeom>
        </p:spPr>
      </p:pic>
      <p:sp>
        <p:nvSpPr>
          <p:cNvPr id="15" name="TextBox 14">
            <a:extLst>
              <a:ext uri="{FF2B5EF4-FFF2-40B4-BE49-F238E27FC236}">
                <a16:creationId xmlns:a16="http://schemas.microsoft.com/office/drawing/2014/main" id="{E5AF7068-CE08-42F3-55E9-2A5938032C8D}"/>
              </a:ext>
            </a:extLst>
          </p:cNvPr>
          <p:cNvSpPr txBox="1"/>
          <p:nvPr/>
        </p:nvSpPr>
        <p:spPr>
          <a:xfrm>
            <a:off x="9707288" y="5118546"/>
            <a:ext cx="1861851" cy="523220"/>
          </a:xfrm>
          <a:prstGeom prst="rect">
            <a:avLst/>
          </a:prstGeom>
          <a:noFill/>
        </p:spPr>
        <p:txBody>
          <a:bodyPr wrap="square" rtlCol="0">
            <a:spAutoFit/>
          </a:bodyPr>
          <a:lstStyle/>
          <a:p>
            <a:pPr algn="ctr"/>
            <a:r>
              <a:rPr lang="en-GB" sz="1400" dirty="0"/>
              <a:t>Portal &amp; Business Gateway Parity</a:t>
            </a:r>
          </a:p>
        </p:txBody>
      </p:sp>
      <p:sp>
        <p:nvSpPr>
          <p:cNvPr id="21" name="TextBox 20">
            <a:extLst>
              <a:ext uri="{FF2B5EF4-FFF2-40B4-BE49-F238E27FC236}">
                <a16:creationId xmlns:a16="http://schemas.microsoft.com/office/drawing/2014/main" id="{EEE982F0-5DC2-7E24-063B-51F4D1AC41C3}"/>
              </a:ext>
            </a:extLst>
          </p:cNvPr>
          <p:cNvSpPr txBox="1"/>
          <p:nvPr/>
        </p:nvSpPr>
        <p:spPr>
          <a:xfrm>
            <a:off x="4813717" y="5164427"/>
            <a:ext cx="1499651" cy="523220"/>
          </a:xfrm>
          <a:prstGeom prst="rect">
            <a:avLst/>
          </a:prstGeom>
          <a:noFill/>
        </p:spPr>
        <p:txBody>
          <a:bodyPr wrap="square" rtlCol="0">
            <a:spAutoFit/>
          </a:bodyPr>
          <a:lstStyle/>
          <a:p>
            <a:pPr algn="ctr"/>
            <a:r>
              <a:rPr lang="en-GB" sz="1400" dirty="0" err="1"/>
              <a:t>Opt</a:t>
            </a:r>
            <a:r>
              <a:rPr lang="en-GB" sz="1400" dirty="0"/>
              <a:t> in to</a:t>
            </a:r>
          </a:p>
          <a:p>
            <a:pPr algn="ctr"/>
            <a:r>
              <a:rPr lang="en-GB" sz="1400" dirty="0"/>
              <a:t>Portal Reporting</a:t>
            </a:r>
          </a:p>
        </p:txBody>
      </p:sp>
      <p:pic>
        <p:nvPicPr>
          <p:cNvPr id="23" name="Picture 22">
            <a:extLst>
              <a:ext uri="{FF2B5EF4-FFF2-40B4-BE49-F238E27FC236}">
                <a16:creationId xmlns:a16="http://schemas.microsoft.com/office/drawing/2014/main" id="{5B6F7661-0EFF-E5EA-E14D-651082BBD965}"/>
              </a:ext>
            </a:extLst>
          </p:cNvPr>
          <p:cNvPicPr>
            <a:picLocks noChangeAspect="1"/>
          </p:cNvPicPr>
          <p:nvPr/>
        </p:nvPicPr>
        <p:blipFill>
          <a:blip r:embed="rId5"/>
          <a:stretch>
            <a:fillRect/>
          </a:stretch>
        </p:blipFill>
        <p:spPr>
          <a:xfrm>
            <a:off x="5012430" y="5672884"/>
            <a:ext cx="1083570" cy="1083570"/>
          </a:xfrm>
          <a:prstGeom prst="rect">
            <a:avLst/>
          </a:prstGeom>
        </p:spPr>
      </p:pic>
    </p:spTree>
    <p:extLst>
      <p:ext uri="{BB962C8B-B14F-4D97-AF65-F5344CB8AC3E}">
        <p14:creationId xmlns:p14="http://schemas.microsoft.com/office/powerpoint/2010/main" val="422015429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616A4C97-2895-158D-5393-7C97A0545995}"/>
            </a:ext>
          </a:extLst>
        </p:cNvPr>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409AD3A8-FFFC-2A22-447F-61524AA0C63F}"/>
              </a:ext>
            </a:extLst>
          </p:cNvPr>
          <p:cNvSpPr>
            <a:spLocks noGrp="1"/>
          </p:cNvSpPr>
          <p:nvPr>
            <p:ph type="sldNum" sz="quarter" idx="12"/>
          </p:nvPr>
        </p:nvSpPr>
        <p:spPr>
          <a:xfrm>
            <a:off x="10992544" y="29758"/>
            <a:ext cx="1081336" cy="365125"/>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3CE489A-05AF-1B45-A5A9-ACC3B6E265EE}" type="slidenum">
              <a:rPr kumimoji="0" lang="en-US" sz="1000" b="0" i="0" u="none" strike="noStrike" kern="1200" cap="none" spc="0" normalizeH="0" baseline="0" noProof="0" smtClean="0">
                <a:ln>
                  <a:noFill/>
                </a:ln>
                <a:solidFill>
                  <a:srgbClr val="000000">
                    <a:tint val="75000"/>
                  </a:srgbClr>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47</a:t>
            </a:fld>
            <a:endParaRPr kumimoji="0" lang="en-US" sz="1000" b="0" i="0" u="none" strike="noStrike" kern="1200" cap="none" spc="0" normalizeH="0" baseline="0" noProof="0" dirty="0">
              <a:ln>
                <a:noFill/>
              </a:ln>
              <a:solidFill>
                <a:srgbClr val="000000">
                  <a:tint val="75000"/>
                </a:srgbClr>
              </a:solidFill>
              <a:effectLst/>
              <a:uLnTx/>
              <a:uFillTx/>
              <a:latin typeface="Arial" charset="0"/>
              <a:ea typeface="+mn-ea"/>
              <a:cs typeface="+mn-cs"/>
            </a:endParaRPr>
          </a:p>
        </p:txBody>
      </p:sp>
      <p:grpSp>
        <p:nvGrpSpPr>
          <p:cNvPr id="12" name="Group 13">
            <a:extLst>
              <a:ext uri="{FF2B5EF4-FFF2-40B4-BE49-F238E27FC236}">
                <a16:creationId xmlns:a16="http://schemas.microsoft.com/office/drawing/2014/main" id="{D408EA79-A057-D18D-2F85-FAACC64559AA}"/>
              </a:ext>
            </a:extLst>
          </p:cNvPr>
          <p:cNvGrpSpPr/>
          <p:nvPr/>
        </p:nvGrpSpPr>
        <p:grpSpPr>
          <a:xfrm>
            <a:off x="420591" y="677636"/>
            <a:ext cx="3733397" cy="3722913"/>
            <a:chOff x="0" y="0"/>
            <a:chExt cx="812800" cy="812800"/>
          </a:xfrm>
        </p:grpSpPr>
        <p:sp>
          <p:nvSpPr>
            <p:cNvPr id="13" name="Freeform 14">
              <a:extLst>
                <a:ext uri="{FF2B5EF4-FFF2-40B4-BE49-F238E27FC236}">
                  <a16:creationId xmlns:a16="http://schemas.microsoft.com/office/drawing/2014/main" id="{8FBBE71C-B207-05B3-1EC6-C0340C5CA9DF}"/>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chemeClr val="accent1">
                <a:lumMod val="20000"/>
                <a:lumOff val="80000"/>
              </a:schemeClr>
            </a:solidFill>
          </p:spPr>
          <p:txBody>
            <a:bodyPr/>
            <a:lstStyle/>
            <a:p>
              <a:pPr marL="0" marR="0" lvl="0" indent="0" algn="l" defTabSz="914446"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TextBox 15">
              <a:extLst>
                <a:ext uri="{FF2B5EF4-FFF2-40B4-BE49-F238E27FC236}">
                  <a16:creationId xmlns:a16="http://schemas.microsoft.com/office/drawing/2014/main" id="{3C315170-C838-AF45-D5CD-DDF13FF5B653}"/>
                </a:ext>
              </a:extLst>
            </p:cNvPr>
            <p:cNvSpPr txBox="1"/>
            <p:nvPr/>
          </p:nvSpPr>
          <p:spPr>
            <a:xfrm>
              <a:off x="76200" y="57150"/>
              <a:ext cx="660400" cy="679450"/>
            </a:xfrm>
            <a:prstGeom prst="rect">
              <a:avLst/>
            </a:prstGeom>
          </p:spPr>
          <p:txBody>
            <a:bodyPr lIns="33867" tIns="33867" rIns="33867" bIns="33867" rtlCol="0" anchor="ctr"/>
            <a:lstStyle/>
            <a:p>
              <a:pPr marL="0" marR="0" lvl="0" indent="0" algn="ctr" defTabSz="609660" rtl="0" eaLnBrk="1" fontAlgn="auto" latinLnBrk="0" hangingPunct="1">
                <a:spcBef>
                  <a:spcPts val="0"/>
                </a:spcBef>
                <a:spcAft>
                  <a:spcPts val="0"/>
                </a:spcAft>
                <a:buClrTx/>
                <a:buSzTx/>
                <a:buFontTx/>
                <a:buNone/>
                <a:tabLst/>
                <a:defRPr/>
              </a:pPr>
              <a:r>
                <a:rPr lang="en-US" sz="6000" b="1" spc="-106" dirty="0">
                  <a:ea typeface="Open Sauce Bold"/>
                  <a:cs typeface="Open Sauce Bold"/>
                  <a:sym typeface="Open Sauce Bold"/>
                </a:rPr>
                <a:t>F</a:t>
              </a:r>
              <a:r>
                <a:rPr kumimoji="0" lang="en-US" sz="6000" b="1" i="0" u="none" strike="noStrike" kern="1200" cap="none" spc="-106" normalizeH="0" baseline="0" noProof="0" dirty="0" err="1">
                  <a:ln>
                    <a:noFill/>
                  </a:ln>
                  <a:effectLst/>
                  <a:uLnTx/>
                  <a:uFillTx/>
                  <a:ea typeface="Open Sauce Bold"/>
                  <a:cs typeface="Open Sauce Bold"/>
                  <a:sym typeface="Open Sauce Bold"/>
                </a:rPr>
                <a:t>uture</a:t>
              </a:r>
              <a:endParaRPr kumimoji="0" lang="en-US" sz="6000" b="1" i="0" u="none" strike="noStrike" kern="1200" cap="none" spc="-106" normalizeH="0" baseline="0" noProof="0" dirty="0">
                <a:ln>
                  <a:noFill/>
                </a:ln>
                <a:effectLst/>
                <a:uLnTx/>
                <a:uFillTx/>
                <a:ea typeface="Open Sauce Bold"/>
                <a:cs typeface="Open Sauce Bold"/>
                <a:sym typeface="Open Sauce Bold"/>
              </a:endParaRPr>
            </a:p>
          </p:txBody>
        </p:sp>
      </p:grpSp>
      <p:sp>
        <p:nvSpPr>
          <p:cNvPr id="3" name="TextBox 2">
            <a:extLst>
              <a:ext uri="{FF2B5EF4-FFF2-40B4-BE49-F238E27FC236}">
                <a16:creationId xmlns:a16="http://schemas.microsoft.com/office/drawing/2014/main" id="{4A2D197E-6614-F1E5-3EB4-42993B2C214E}"/>
              </a:ext>
            </a:extLst>
          </p:cNvPr>
          <p:cNvSpPr txBox="1"/>
          <p:nvPr/>
        </p:nvSpPr>
        <p:spPr>
          <a:xfrm>
            <a:off x="5381837" y="560338"/>
            <a:ext cx="6355080" cy="4832092"/>
          </a:xfrm>
          <a:prstGeom prst="rect">
            <a:avLst/>
          </a:prstGeom>
          <a:noFill/>
        </p:spPr>
        <p:txBody>
          <a:bodyPr wrap="square" lIns="91440" tIns="45720" rIns="91440" bIns="45720" rtlCol="0" anchor="t">
            <a:spAutoFit/>
          </a:bodyPr>
          <a:lstStyle/>
          <a:p>
            <a:pPr marR="0" lvl="0" algn="l" defTabSz="914400" rtl="0" eaLnBrk="1" fontAlgn="auto" latinLnBrk="0" hangingPunct="1">
              <a:lnSpc>
                <a:spcPct val="100000"/>
              </a:lnSpc>
              <a:spcBef>
                <a:spcPts val="0"/>
              </a:spcBef>
              <a:spcAft>
                <a:spcPts val="0"/>
              </a:spcAft>
              <a:buClrTx/>
              <a:buSzTx/>
              <a:tabLst/>
              <a:defRPr/>
            </a:pPr>
            <a:r>
              <a:rPr lang="en-GB" sz="2800" b="1" dirty="0"/>
              <a:t>Continuous Improvement </a:t>
            </a:r>
          </a:p>
          <a:p>
            <a:pPr marR="0" lvl="0" algn="l" defTabSz="914400" rtl="0" eaLnBrk="1" fontAlgn="auto" latinLnBrk="0" hangingPunct="1">
              <a:lnSpc>
                <a:spcPct val="100000"/>
              </a:lnSpc>
              <a:spcBef>
                <a:spcPts val="0"/>
              </a:spcBef>
              <a:spcAft>
                <a:spcPts val="0"/>
              </a:spcAft>
              <a:buClrTx/>
              <a:buSzTx/>
              <a:tabLst/>
              <a:defRPr/>
            </a:pPr>
            <a:endParaRPr kumimoji="0" lang="en-GB" sz="2800" b="1" i="0" u="none" strike="noStrike" kern="1200" cap="none" spc="0" normalizeH="0" baseline="0" noProof="0" dirty="0">
              <a:ln>
                <a:noFill/>
              </a:ln>
              <a:effectLst/>
              <a:uLnTx/>
              <a:uFillTx/>
              <a:ea typeface="+mn-ea"/>
              <a:cs typeface="+mn-cs"/>
            </a:endParaRPr>
          </a:p>
          <a:p>
            <a:pPr marR="0" lvl="0" algn="l" defTabSz="914400" rtl="0" eaLnBrk="1" fontAlgn="auto" latinLnBrk="0" hangingPunct="1">
              <a:lnSpc>
                <a:spcPct val="100000"/>
              </a:lnSpc>
              <a:spcBef>
                <a:spcPts val="0"/>
              </a:spcBef>
              <a:spcAft>
                <a:spcPts val="0"/>
              </a:spcAft>
              <a:buClrTx/>
              <a:buSzTx/>
              <a:tabLst/>
              <a:defRPr/>
            </a:pPr>
            <a:r>
              <a:rPr kumimoji="0" lang="en-GB" sz="2800" b="1" i="0" u="none" strike="noStrike" kern="1200" cap="none" spc="0" normalizeH="0" baseline="0" noProof="0" dirty="0">
                <a:ln>
                  <a:noFill/>
                </a:ln>
                <a:effectLst/>
                <a:uLnTx/>
                <a:uFillTx/>
                <a:ea typeface="+mn-ea"/>
                <a:cs typeface="+mn-cs"/>
              </a:rPr>
              <a:t>Commonhold</a:t>
            </a:r>
          </a:p>
          <a:p>
            <a:pPr marR="0" lvl="0" algn="l" defTabSz="914400" rtl="0" eaLnBrk="1" fontAlgn="auto" latinLnBrk="0" hangingPunct="1">
              <a:lnSpc>
                <a:spcPct val="100000"/>
              </a:lnSpc>
              <a:spcBef>
                <a:spcPts val="0"/>
              </a:spcBef>
              <a:spcAft>
                <a:spcPts val="0"/>
              </a:spcAft>
              <a:buClrTx/>
              <a:buSzTx/>
              <a:tabLst/>
              <a:defRPr/>
            </a:pPr>
            <a:endParaRPr lang="en-GB" sz="2800" b="1" dirty="0"/>
          </a:p>
          <a:p>
            <a:pPr marR="0" lvl="0" algn="l" defTabSz="914400" rtl="0" eaLnBrk="1" fontAlgn="auto" latinLnBrk="0" hangingPunct="1">
              <a:lnSpc>
                <a:spcPct val="100000"/>
              </a:lnSpc>
              <a:spcBef>
                <a:spcPts val="0"/>
              </a:spcBef>
              <a:spcAft>
                <a:spcPts val="0"/>
              </a:spcAft>
              <a:buClrTx/>
              <a:buSzTx/>
              <a:tabLst/>
              <a:defRPr/>
            </a:pPr>
            <a:r>
              <a:rPr lang="en-GB" sz="2800" b="1" dirty="0"/>
              <a:t>Contractual controls</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GB" sz="2800" b="1" i="0" u="none" strike="noStrike" kern="1200" cap="none" spc="0" normalizeH="0" baseline="0" noProof="0" dirty="0">
              <a:ln>
                <a:noFill/>
              </a:ln>
              <a:effectLst/>
              <a:uLnTx/>
              <a:uFillTx/>
              <a:ea typeface="+mn-ea"/>
              <a:cs typeface="+mn-cs"/>
            </a:endParaRPr>
          </a:p>
          <a:p>
            <a:pPr>
              <a:defRPr/>
            </a:pPr>
            <a:r>
              <a:rPr lang="en-GB" sz="2800" b="1" dirty="0"/>
              <a:t>Unique Property Reference Numbers (UPRNs) and INSPIRE IDs</a:t>
            </a:r>
          </a:p>
          <a:p>
            <a:pPr>
              <a:defRPr/>
            </a:pPr>
            <a:endParaRPr kumimoji="0" lang="en-GB" sz="2800" b="1" i="0" u="none" strike="noStrike" kern="1200" cap="none" spc="0" normalizeH="0" baseline="0" noProof="0" dirty="0">
              <a:ln>
                <a:noFill/>
              </a:ln>
              <a:effectLst/>
              <a:uLnTx/>
              <a:uFillTx/>
              <a:ea typeface="+mn-ea"/>
              <a:cs typeface="+mn-cs"/>
            </a:endParaRPr>
          </a:p>
          <a:p>
            <a:pPr>
              <a:defRPr/>
            </a:pPr>
            <a:r>
              <a:rPr lang="en-GB" sz="2800" b="1" dirty="0"/>
              <a:t>Qualified Electronic Signatures (QES</a:t>
            </a:r>
            <a:r>
              <a:rPr lang="en-GB" sz="2800" dirty="0">
                <a:solidFill>
                  <a:schemeClr val="accent6"/>
                </a:solidFill>
              </a:rPr>
              <a:t>)</a:t>
            </a:r>
          </a:p>
        </p:txBody>
      </p:sp>
    </p:spTree>
    <p:extLst>
      <p:ext uri="{BB962C8B-B14F-4D97-AF65-F5344CB8AC3E}">
        <p14:creationId xmlns:p14="http://schemas.microsoft.com/office/powerpoint/2010/main" val="244006882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accent3">
            <a:alpha val="22000"/>
          </a:schemeClr>
        </a:solidFill>
        <a:effectLst/>
      </p:bgPr>
    </p:bg>
    <p:spTree>
      <p:nvGrpSpPr>
        <p:cNvPr id="1" name="">
          <a:extLst>
            <a:ext uri="{FF2B5EF4-FFF2-40B4-BE49-F238E27FC236}">
              <a16:creationId xmlns:a16="http://schemas.microsoft.com/office/drawing/2014/main" id="{9004AD9D-5669-B451-995B-410B240FED3A}"/>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FB6456AA-E442-001E-1A59-B3E42AE9E81B}"/>
              </a:ext>
            </a:extLst>
          </p:cNvPr>
          <p:cNvSpPr txBox="1"/>
          <p:nvPr/>
        </p:nvSpPr>
        <p:spPr>
          <a:xfrm>
            <a:off x="1085850" y="2898309"/>
            <a:ext cx="9788979" cy="1015663"/>
          </a:xfrm>
          <a:prstGeom prst="rect">
            <a:avLst/>
          </a:prstGeom>
          <a:noFill/>
        </p:spPr>
        <p:txBody>
          <a:bodyPr wrap="square">
            <a:spAutoFit/>
          </a:bodyPr>
          <a:lstStyle/>
          <a:p>
            <a:r>
              <a:rPr kumimoji="0" lang="en-US" sz="6000" b="1" i="0" u="none" strike="noStrike" kern="1200" cap="none" spc="-106" normalizeH="0" baseline="0" noProof="0" dirty="0">
                <a:ln>
                  <a:noFill/>
                </a:ln>
                <a:effectLst/>
                <a:uLnTx/>
                <a:uFillTx/>
                <a:ea typeface="Open Sauce Bold"/>
                <a:cs typeface="Open Sauce Bold"/>
                <a:sym typeface="Open Sauce Bold"/>
              </a:rPr>
              <a:t>Questions and Comments</a:t>
            </a:r>
            <a:endParaRPr lang="en-GB" b="1" dirty="0"/>
          </a:p>
        </p:txBody>
      </p:sp>
    </p:spTree>
    <p:extLst>
      <p:ext uri="{BB962C8B-B14F-4D97-AF65-F5344CB8AC3E}">
        <p14:creationId xmlns:p14="http://schemas.microsoft.com/office/powerpoint/2010/main" val="130758150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19">
    <p:bg>
      <p:bgPr>
        <a:blipFill>
          <a:blip r:embed="rId3"/>
          <a:stretch>
            <a:fillRect/>
          </a:stretch>
        </a:blipFill>
        <a:effectLst/>
      </p:bgPr>
    </p:bg>
    <p:spTree>
      <p:nvGrpSpPr>
        <p:cNvPr id="1" name=""/>
        <p:cNvGrpSpPr/>
        <p:nvPr/>
      </p:nvGrpSpPr>
      <p:grpSpPr>
        <a:xfrm>
          <a:off x="0" y="0"/>
          <a:ext cx="0" cy="0"/>
          <a:chOff x="0" y="0"/>
          <a:chExt cx="0" cy="0"/>
        </a:xfrm>
      </p:grpSpPr>
      <p:sp>
        <p:nvSpPr>
          <p:cNvPr id="4" name="Text 2"/>
          <p:cNvSpPr txBox="1"/>
          <p:nvPr/>
        </p:nvSpPr>
        <p:spPr>
          <a:xfrm>
            <a:off x="685800" y="1005840"/>
            <a:ext cx="6858000" cy="237744"/>
          </a:xfrm>
          <a:prstGeom prst="rect">
            <a:avLst/>
          </a:prstGeom>
          <a:noFill/>
          <a:ln/>
        </p:spPr>
        <p:txBody>
          <a:bodyPr wrap="square" lIns="0" tIns="0" rIns="0" bIns="0" rtlCol="0" anchor="ctr"/>
          <a:lstStyle/>
          <a:p>
            <a:pPr marL="0" indent="0">
              <a:buNone/>
            </a:pPr>
            <a:r>
              <a:rPr lang="en-US" sz="1050" b="1" kern="0" spc="220" dirty="0">
                <a:solidFill>
                  <a:srgbClr val="00E988"/>
                </a:solidFill>
                <a:latin typeface="Calibri" pitchFamily="34" charset="0"/>
                <a:ea typeface="Calibri" pitchFamily="34" charset="-122"/>
                <a:cs typeface="Calibri" pitchFamily="34" charset="-120"/>
              </a:rPr>
              <a:t>THANK YOU</a:t>
            </a:r>
            <a:endParaRPr lang="en-US" sz="1050" dirty="0"/>
          </a:p>
        </p:txBody>
      </p:sp>
      <p:sp>
        <p:nvSpPr>
          <p:cNvPr id="5" name="Text 3"/>
          <p:cNvSpPr txBox="1"/>
          <p:nvPr/>
        </p:nvSpPr>
        <p:spPr>
          <a:xfrm>
            <a:off x="685800" y="1371600"/>
            <a:ext cx="8229600" cy="822960"/>
          </a:xfrm>
          <a:prstGeom prst="rect">
            <a:avLst/>
          </a:prstGeom>
          <a:noFill/>
          <a:ln/>
        </p:spPr>
        <p:txBody>
          <a:bodyPr wrap="square" lIns="0" tIns="0" rIns="0" bIns="0" rtlCol="0" anchor="ctr"/>
          <a:lstStyle/>
          <a:p>
            <a:pPr marL="0" indent="0">
              <a:buNone/>
            </a:pPr>
            <a:r>
              <a:rPr lang="en-US" sz="4200" b="1" dirty="0">
                <a:solidFill>
                  <a:srgbClr val="FFFFFF"/>
                </a:solidFill>
                <a:latin typeface="Cambria" pitchFamily="34" charset="0"/>
                <a:ea typeface="Cambria" pitchFamily="34" charset="-122"/>
                <a:cs typeface="Cambria" pitchFamily="34" charset="-120"/>
              </a:rPr>
              <a:t>Thank you, Roger</a:t>
            </a:r>
            <a:endParaRPr lang="en-US" sz="4200" dirty="0"/>
          </a:p>
        </p:txBody>
      </p:sp>
      <p:sp>
        <p:nvSpPr>
          <p:cNvPr id="6" name="Text 4"/>
          <p:cNvSpPr txBox="1"/>
          <p:nvPr/>
        </p:nvSpPr>
        <p:spPr>
          <a:xfrm>
            <a:off x="685800" y="2286000"/>
            <a:ext cx="7680960" cy="777240"/>
          </a:xfrm>
          <a:prstGeom prst="rect">
            <a:avLst/>
          </a:prstGeom>
          <a:noFill/>
          <a:ln/>
        </p:spPr>
        <p:txBody>
          <a:bodyPr wrap="square" lIns="0" tIns="0" rIns="0" bIns="0" rtlCol="0" anchor="ctr"/>
          <a:lstStyle/>
          <a:p>
            <a:pPr marL="0" indent="0">
              <a:lnSpc>
                <a:spcPts val="2200"/>
              </a:lnSpc>
              <a:buNone/>
            </a:pPr>
            <a:r>
              <a:rPr lang="en-US" sz="1500" i="1" dirty="0">
                <a:solidFill>
                  <a:srgbClr val="CFC8EA"/>
                </a:solidFill>
                <a:latin typeface="Calibri" pitchFamily="34" charset="0"/>
                <a:ea typeface="Calibri" pitchFamily="34" charset="-122"/>
                <a:cs typeface="Calibri" pitchFamily="34" charset="-120"/>
              </a:rPr>
              <a:t>Hard data on where applications go wrong, and a clear set of things we can each do differently on Monday morning.</a:t>
            </a:r>
            <a:endParaRPr lang="en-US" sz="1500" dirty="0"/>
          </a:p>
        </p:txBody>
      </p:sp>
      <p:sp>
        <p:nvSpPr>
          <p:cNvPr id="7" name="Text 5"/>
          <p:cNvSpPr txBox="1"/>
          <p:nvPr/>
        </p:nvSpPr>
        <p:spPr>
          <a:xfrm>
            <a:off x="685800" y="3154680"/>
            <a:ext cx="7680960" cy="640080"/>
          </a:xfrm>
          <a:prstGeom prst="rect">
            <a:avLst/>
          </a:prstGeom>
          <a:noFill/>
          <a:ln/>
        </p:spPr>
        <p:txBody>
          <a:bodyPr wrap="square" lIns="0" tIns="0" rIns="0" bIns="0" rtlCol="0" anchor="ctr"/>
          <a:lstStyle/>
          <a:p>
            <a:pPr marL="0" indent="0">
              <a:lnSpc>
                <a:spcPts val="1800"/>
              </a:lnSpc>
              <a:buNone/>
            </a:pPr>
            <a:r>
              <a:rPr lang="en-US" sz="1250" dirty="0">
                <a:solidFill>
                  <a:srgbClr val="CFC8EA"/>
                </a:solidFill>
                <a:latin typeface="Calibri" pitchFamily="34" charset="0"/>
                <a:ea typeface="Calibri" pitchFamily="34" charset="-122"/>
                <a:cs typeface="Calibri" pitchFamily="34" charset="-120"/>
              </a:rPr>
              <a:t>If you have a question we didn't get to, please do go and grab them over the break — every speaker today has said they're happy to be approached.</a:t>
            </a:r>
            <a:endParaRPr lang="en-US" sz="1250" dirty="0"/>
          </a:p>
        </p:txBody>
      </p:sp>
      <p:sp>
        <p:nvSpPr>
          <p:cNvPr id="8" name="Shape 6"/>
          <p:cNvSpPr/>
          <p:nvPr/>
        </p:nvSpPr>
        <p:spPr>
          <a:xfrm>
            <a:off x="685800" y="4160520"/>
            <a:ext cx="10817352" cy="1783080"/>
          </a:xfrm>
          <a:prstGeom prst="roundRect">
            <a:avLst>
              <a:gd name="adj" fmla="val 2051"/>
            </a:avLst>
          </a:prstGeom>
          <a:solidFill>
            <a:srgbClr val="0D0230"/>
          </a:solidFill>
          <a:ln w="12700">
            <a:solidFill>
              <a:srgbClr val="0D0230"/>
            </a:solidFill>
            <a:prstDash val="solid"/>
          </a:ln>
        </p:spPr>
        <p:txBody>
          <a:bodyPr/>
          <a:lstStyle/>
          <a:p>
            <a:endParaRPr lang="en-GB"/>
          </a:p>
        </p:txBody>
      </p:sp>
      <p:sp>
        <p:nvSpPr>
          <p:cNvPr id="9" name="Text 7"/>
          <p:cNvSpPr txBox="1"/>
          <p:nvPr/>
        </p:nvSpPr>
        <p:spPr>
          <a:xfrm>
            <a:off x="1097280" y="4462272"/>
            <a:ext cx="5486400" cy="237744"/>
          </a:xfrm>
          <a:prstGeom prst="rect">
            <a:avLst/>
          </a:prstGeom>
          <a:noFill/>
          <a:ln/>
        </p:spPr>
        <p:txBody>
          <a:bodyPr wrap="square" lIns="0" tIns="0" rIns="0" bIns="0" rtlCol="0" anchor="ctr"/>
          <a:lstStyle/>
          <a:p>
            <a:pPr marL="0" indent="0">
              <a:buNone/>
            </a:pPr>
            <a:r>
              <a:rPr lang="en-US" sz="1000" b="1" kern="0" spc="200" dirty="0">
                <a:solidFill>
                  <a:srgbClr val="00E988"/>
                </a:solidFill>
                <a:latin typeface="Calibri" pitchFamily="34" charset="0"/>
                <a:ea typeface="Calibri" pitchFamily="34" charset="-122"/>
                <a:cs typeface="Calibri" pitchFamily="34" charset="-120"/>
              </a:rPr>
              <a:t>COMING UP NEXT</a:t>
            </a:r>
            <a:endParaRPr lang="en-US" sz="1000" dirty="0"/>
          </a:p>
        </p:txBody>
      </p:sp>
      <p:sp>
        <p:nvSpPr>
          <p:cNvPr id="10" name="Text 8"/>
          <p:cNvSpPr txBox="1"/>
          <p:nvPr/>
        </p:nvSpPr>
        <p:spPr>
          <a:xfrm>
            <a:off x="1097280" y="4791456"/>
            <a:ext cx="6675120" cy="411480"/>
          </a:xfrm>
          <a:prstGeom prst="rect">
            <a:avLst/>
          </a:prstGeom>
          <a:noFill/>
          <a:ln/>
        </p:spPr>
        <p:txBody>
          <a:bodyPr wrap="square" lIns="0" tIns="0" rIns="0" bIns="0" rtlCol="0" anchor="ctr"/>
          <a:lstStyle/>
          <a:p>
            <a:pPr marL="0" indent="0">
              <a:buNone/>
            </a:pPr>
            <a:r>
              <a:rPr lang="en-US" sz="2400" b="1" dirty="0">
                <a:solidFill>
                  <a:srgbClr val="FFFFFF"/>
                </a:solidFill>
                <a:latin typeface="Cambria" pitchFamily="34" charset="0"/>
                <a:ea typeface="Cambria" pitchFamily="34" charset="-122"/>
                <a:cs typeface="Cambria" pitchFamily="34" charset="-120"/>
              </a:rPr>
              <a:t>Tracy Thompson</a:t>
            </a:r>
            <a:endParaRPr lang="en-US" sz="2400" dirty="0"/>
          </a:p>
        </p:txBody>
      </p:sp>
      <p:sp>
        <p:nvSpPr>
          <p:cNvPr id="11" name="Text 9"/>
          <p:cNvSpPr txBox="1"/>
          <p:nvPr/>
        </p:nvSpPr>
        <p:spPr>
          <a:xfrm>
            <a:off x="1097280" y="5248656"/>
            <a:ext cx="6675120" cy="457200"/>
          </a:xfrm>
          <a:prstGeom prst="rect">
            <a:avLst/>
          </a:prstGeom>
          <a:noFill/>
          <a:ln/>
        </p:spPr>
        <p:txBody>
          <a:bodyPr wrap="square" lIns="0" tIns="0" rIns="0" bIns="0" rtlCol="0" anchor="ctr"/>
          <a:lstStyle/>
          <a:p>
            <a:pPr marL="0" indent="0">
              <a:buNone/>
            </a:pPr>
            <a:r>
              <a:rPr lang="en-US" sz="1300" dirty="0">
                <a:solidFill>
                  <a:srgbClr val="CFC8EA"/>
                </a:solidFill>
                <a:latin typeface="Calibri" pitchFamily="34" charset="0"/>
                <a:ea typeface="Calibri" pitchFamily="34" charset="-122"/>
                <a:cs typeface="Calibri" pitchFamily="34" charset="-120"/>
              </a:rPr>
              <a:t>When the Inspector Comes Calling: Defensible Conveyancing Files  ·  Tracy Thompson Associates</a:t>
            </a:r>
            <a:endParaRPr lang="en-US" sz="1300" dirty="0"/>
          </a:p>
        </p:txBody>
      </p:sp>
      <p:sp>
        <p:nvSpPr>
          <p:cNvPr id="12" name="Shape 10"/>
          <p:cNvSpPr/>
          <p:nvPr/>
        </p:nvSpPr>
        <p:spPr>
          <a:xfrm>
            <a:off x="9601200" y="4809744"/>
            <a:ext cx="1874520" cy="384048"/>
          </a:xfrm>
          <a:prstGeom prst="roundRect">
            <a:avLst>
              <a:gd name="adj" fmla="val 50000"/>
            </a:avLst>
          </a:prstGeom>
          <a:solidFill>
            <a:srgbClr val="4B22C7"/>
          </a:solidFill>
          <a:ln w="15875">
            <a:solidFill>
              <a:srgbClr val="00E988"/>
            </a:solidFill>
            <a:prstDash val="solid"/>
          </a:ln>
        </p:spPr>
        <p:txBody>
          <a:bodyPr/>
          <a:lstStyle/>
          <a:p>
            <a:endParaRPr lang="en-GB"/>
          </a:p>
        </p:txBody>
      </p:sp>
      <p:sp>
        <p:nvSpPr>
          <p:cNvPr id="13" name="Text 11"/>
          <p:cNvSpPr txBox="1"/>
          <p:nvPr/>
        </p:nvSpPr>
        <p:spPr>
          <a:xfrm>
            <a:off x="9601200" y="4809744"/>
            <a:ext cx="1874520" cy="384048"/>
          </a:xfrm>
          <a:prstGeom prst="rect">
            <a:avLst/>
          </a:prstGeom>
          <a:noFill/>
          <a:ln/>
        </p:spPr>
        <p:txBody>
          <a:bodyPr wrap="square" lIns="0" tIns="0" rIns="0" bIns="0" rtlCol="0" anchor="ctr"/>
          <a:lstStyle/>
          <a:p>
            <a:pPr marL="0" indent="0" algn="ctr">
              <a:buNone/>
            </a:pPr>
            <a:r>
              <a:rPr lang="en-US" sz="1300" b="1" kern="0" spc="60" dirty="0">
                <a:solidFill>
                  <a:srgbClr val="00E988"/>
                </a:solidFill>
                <a:latin typeface="Calibri" pitchFamily="34" charset="0"/>
                <a:ea typeface="Calibri" pitchFamily="34" charset="-122"/>
                <a:cs typeface="Calibri" pitchFamily="34" charset="-120"/>
              </a:rPr>
              <a:t>2.25 – 3.05</a:t>
            </a:r>
            <a:endParaRPr lang="en-US" sz="13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20">
    <p:bg>
      <p:bgPr>
        <a:blipFill>
          <a:blip r:embed="rId3"/>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685800" y="502920"/>
            <a:ext cx="6858000" cy="237744"/>
          </a:xfrm>
          <a:prstGeom prst="rect">
            <a:avLst/>
          </a:prstGeom>
          <a:noFill/>
          <a:ln/>
        </p:spPr>
        <p:txBody>
          <a:bodyPr wrap="square" lIns="0" tIns="0" rIns="0" bIns="0" rtlCol="0" anchor="ctr"/>
          <a:lstStyle/>
          <a:p>
            <a:pPr marL="0" indent="0">
              <a:buNone/>
            </a:pPr>
            <a:r>
              <a:rPr lang="en-US" sz="1050" b="1" kern="0" spc="220" dirty="0">
                <a:solidFill>
                  <a:srgbClr val="00E988"/>
                </a:solidFill>
                <a:latin typeface="Calibri" pitchFamily="34" charset="0"/>
                <a:ea typeface="Calibri" pitchFamily="34" charset="-122"/>
                <a:cs typeface="Calibri" pitchFamily="34" charset="-120"/>
              </a:rPr>
              <a:t>UP NEXT  ·  SESSION 7 OF 7</a:t>
            </a:r>
            <a:endParaRPr lang="en-US" sz="1050" dirty="0"/>
          </a:p>
        </p:txBody>
      </p:sp>
      <p:sp>
        <p:nvSpPr>
          <p:cNvPr id="3" name="Shape 1"/>
          <p:cNvSpPr/>
          <p:nvPr/>
        </p:nvSpPr>
        <p:spPr>
          <a:xfrm>
            <a:off x="685800" y="960120"/>
            <a:ext cx="1097280" cy="1097280"/>
          </a:xfrm>
          <a:prstGeom prst="ellipse">
            <a:avLst/>
          </a:prstGeom>
          <a:solidFill>
            <a:srgbClr val="4B22C7"/>
          </a:solidFill>
          <a:ln w="12700">
            <a:solidFill>
              <a:srgbClr val="4B22C7"/>
            </a:solidFill>
            <a:prstDash val="solid"/>
          </a:ln>
        </p:spPr>
        <p:txBody>
          <a:bodyPr/>
          <a:lstStyle/>
          <a:p>
            <a:endParaRPr lang="en-GB"/>
          </a:p>
        </p:txBody>
      </p:sp>
      <p:sp>
        <p:nvSpPr>
          <p:cNvPr id="4" name="Text 2"/>
          <p:cNvSpPr txBox="1"/>
          <p:nvPr/>
        </p:nvSpPr>
        <p:spPr>
          <a:xfrm>
            <a:off x="685800" y="960120"/>
            <a:ext cx="1097280" cy="1097280"/>
          </a:xfrm>
          <a:prstGeom prst="rect">
            <a:avLst/>
          </a:prstGeom>
          <a:noFill/>
          <a:ln/>
        </p:spPr>
        <p:txBody>
          <a:bodyPr wrap="square" lIns="0" tIns="0" rIns="0" bIns="0" rtlCol="0" anchor="ctr"/>
          <a:lstStyle/>
          <a:p>
            <a:pPr marL="0" indent="0" algn="ctr">
              <a:buNone/>
            </a:pPr>
            <a:r>
              <a:rPr lang="en-US" sz="2600" b="1" kern="0" spc="100" dirty="0">
                <a:solidFill>
                  <a:srgbClr val="00E988"/>
                </a:solidFill>
                <a:latin typeface="Cambria" pitchFamily="34" charset="0"/>
                <a:ea typeface="Cambria" pitchFamily="34" charset="-122"/>
                <a:cs typeface="Cambria" pitchFamily="34" charset="-120"/>
              </a:rPr>
              <a:t>TT</a:t>
            </a:r>
            <a:endParaRPr lang="en-US" sz="2600" dirty="0"/>
          </a:p>
        </p:txBody>
      </p:sp>
      <p:sp>
        <p:nvSpPr>
          <p:cNvPr id="5" name="Text 3"/>
          <p:cNvSpPr txBox="1"/>
          <p:nvPr/>
        </p:nvSpPr>
        <p:spPr>
          <a:xfrm>
            <a:off x="1965960" y="1024128"/>
            <a:ext cx="3657600" cy="502920"/>
          </a:xfrm>
          <a:prstGeom prst="rect">
            <a:avLst/>
          </a:prstGeom>
          <a:noFill/>
          <a:ln/>
        </p:spPr>
        <p:txBody>
          <a:bodyPr wrap="square" lIns="0" tIns="0" rIns="0" bIns="0" rtlCol="0" anchor="ctr"/>
          <a:lstStyle/>
          <a:p>
            <a:pPr marL="0" indent="0">
              <a:buNone/>
            </a:pPr>
            <a:r>
              <a:rPr lang="en-US" sz="2900" b="1" dirty="0">
                <a:solidFill>
                  <a:srgbClr val="FFFFFF"/>
                </a:solidFill>
                <a:latin typeface="Cambria" pitchFamily="34" charset="0"/>
                <a:ea typeface="Cambria" pitchFamily="34" charset="-122"/>
                <a:cs typeface="Cambria" pitchFamily="34" charset="-120"/>
              </a:rPr>
              <a:t>Tracy Thompson</a:t>
            </a:r>
            <a:endParaRPr lang="en-US" sz="2900" dirty="0"/>
          </a:p>
        </p:txBody>
      </p:sp>
      <p:sp>
        <p:nvSpPr>
          <p:cNvPr id="6" name="Text 4"/>
          <p:cNvSpPr txBox="1"/>
          <p:nvPr/>
        </p:nvSpPr>
        <p:spPr>
          <a:xfrm>
            <a:off x="1965960" y="1536192"/>
            <a:ext cx="3657600" cy="274320"/>
          </a:xfrm>
          <a:prstGeom prst="rect">
            <a:avLst/>
          </a:prstGeom>
          <a:noFill/>
          <a:ln/>
        </p:spPr>
        <p:txBody>
          <a:bodyPr wrap="square" lIns="0" tIns="0" rIns="0" bIns="0" rtlCol="0" anchor="ctr"/>
          <a:lstStyle/>
          <a:p>
            <a:pPr marL="0" indent="0">
              <a:buNone/>
            </a:pPr>
            <a:r>
              <a:rPr lang="en-US" sz="1300" b="1" dirty="0">
                <a:solidFill>
                  <a:srgbClr val="00E988"/>
                </a:solidFill>
                <a:latin typeface="Calibri" pitchFamily="34" charset="0"/>
                <a:ea typeface="Calibri" pitchFamily="34" charset="-122"/>
                <a:cs typeface="Calibri" pitchFamily="34" charset="-120"/>
              </a:rPr>
              <a:t>Risk &amp; Compliance Consultant</a:t>
            </a:r>
            <a:endParaRPr lang="en-US" sz="1300" dirty="0"/>
          </a:p>
        </p:txBody>
      </p:sp>
      <p:sp>
        <p:nvSpPr>
          <p:cNvPr id="7" name="Text 5"/>
          <p:cNvSpPr txBox="1"/>
          <p:nvPr/>
        </p:nvSpPr>
        <p:spPr>
          <a:xfrm>
            <a:off x="1965960" y="1810512"/>
            <a:ext cx="3657600" cy="274320"/>
          </a:xfrm>
          <a:prstGeom prst="rect">
            <a:avLst/>
          </a:prstGeom>
          <a:noFill/>
          <a:ln/>
        </p:spPr>
        <p:txBody>
          <a:bodyPr wrap="square" lIns="0" tIns="0" rIns="0" bIns="0" rtlCol="0" anchor="ctr"/>
          <a:lstStyle/>
          <a:p>
            <a:pPr marL="0" indent="0">
              <a:buNone/>
            </a:pPr>
            <a:r>
              <a:rPr lang="en-US" sz="1200" dirty="0">
                <a:solidFill>
                  <a:srgbClr val="A79FC4"/>
                </a:solidFill>
                <a:latin typeface="Calibri" pitchFamily="34" charset="0"/>
                <a:ea typeface="Calibri" pitchFamily="34" charset="-122"/>
                <a:cs typeface="Calibri" pitchFamily="34" charset="-120"/>
              </a:rPr>
              <a:t>Tracy Thompson Associates</a:t>
            </a:r>
            <a:endParaRPr lang="en-US" sz="1200" dirty="0"/>
          </a:p>
        </p:txBody>
      </p:sp>
      <p:sp>
        <p:nvSpPr>
          <p:cNvPr id="8" name="Text 6"/>
          <p:cNvSpPr txBox="1"/>
          <p:nvPr/>
        </p:nvSpPr>
        <p:spPr>
          <a:xfrm>
            <a:off x="685800" y="2606040"/>
            <a:ext cx="4892040" cy="2651760"/>
          </a:xfrm>
          <a:prstGeom prst="rect">
            <a:avLst/>
          </a:prstGeom>
          <a:noFill/>
          <a:ln/>
        </p:spPr>
        <p:txBody>
          <a:bodyPr wrap="square" lIns="0" tIns="0" rIns="0" bIns="0" rtlCol="0" anchor="t"/>
          <a:lstStyle/>
          <a:p>
            <a:pPr marL="177800" indent="-177800">
              <a:spcAft>
                <a:spcPts val="1100"/>
              </a:spcAft>
              <a:buSzPct val="100000"/>
              <a:buChar char="•"/>
            </a:pPr>
            <a:r>
              <a:rPr lang="en-US" sz="1250" dirty="0">
                <a:solidFill>
                  <a:srgbClr val="A79FC4"/>
                </a:solidFill>
                <a:latin typeface="Calibri" pitchFamily="34" charset="0"/>
                <a:ea typeface="Calibri" pitchFamily="34" charset="-122"/>
                <a:cs typeface="Calibri" pitchFamily="34" charset="-120"/>
              </a:rPr>
              <a:t>Law Society-accredited Lexcel Consultant and Assessor, specialising in CQS, Lexcel and anti-money laundering.</a:t>
            </a:r>
            <a:endParaRPr lang="en-US" sz="1250" dirty="0"/>
          </a:p>
          <a:p>
            <a:pPr marL="177800" indent="-177800">
              <a:spcAft>
                <a:spcPts val="1100"/>
              </a:spcAft>
              <a:buSzPct val="100000"/>
              <a:buChar char="•"/>
            </a:pPr>
            <a:r>
              <a:rPr lang="en-US" sz="1250" dirty="0">
                <a:solidFill>
                  <a:srgbClr val="A79FC4"/>
                </a:solidFill>
                <a:latin typeface="Calibri" pitchFamily="34" charset="0"/>
                <a:ea typeface="Calibri" pitchFamily="34" charset="-122"/>
                <a:cs typeface="Calibri" pitchFamily="34" charset="-120"/>
              </a:rPr>
              <a:t>Over twenty-five years in the legal profession; qualified as a lawyer in 2008 and formerly Managing Partner of a Merseyside multi-disciplinary practice.</a:t>
            </a:r>
            <a:endParaRPr lang="en-US" sz="1250" dirty="0"/>
          </a:p>
          <a:p>
            <a:pPr marL="177800" indent="-177800">
              <a:spcAft>
                <a:spcPts val="1100"/>
              </a:spcAft>
              <a:buSzPct val="100000"/>
              <a:buChar char="•"/>
            </a:pPr>
            <a:r>
              <a:rPr lang="en-US" sz="1250" dirty="0">
                <a:solidFill>
                  <a:srgbClr val="A79FC4"/>
                </a:solidFill>
                <a:latin typeface="Calibri" pitchFamily="34" charset="0"/>
                <a:ea typeface="Calibri" pitchFamily="34" charset="-122"/>
                <a:cs typeface="Calibri" pitchFamily="34" charset="-120"/>
              </a:rPr>
              <a:t>Formerly a member of the Law Society Lexcel Panel and a CQS Lead Assessor; now provides Regulation 21 AML independent audits to firms nationwide.</a:t>
            </a:r>
            <a:endParaRPr lang="en-US" sz="1250" dirty="0"/>
          </a:p>
        </p:txBody>
      </p:sp>
      <p:sp>
        <p:nvSpPr>
          <p:cNvPr id="9" name="Shape 7"/>
          <p:cNvSpPr/>
          <p:nvPr/>
        </p:nvSpPr>
        <p:spPr>
          <a:xfrm>
            <a:off x="6172200" y="960120"/>
            <a:ext cx="5330952" cy="4210812"/>
          </a:xfrm>
          <a:prstGeom prst="roundRect">
            <a:avLst>
              <a:gd name="adj" fmla="val 869"/>
            </a:avLst>
          </a:prstGeom>
          <a:solidFill>
            <a:srgbClr val="F3F2F8"/>
          </a:solidFill>
          <a:ln w="12700">
            <a:solidFill>
              <a:srgbClr val="F3F2F8"/>
            </a:solidFill>
            <a:prstDash val="solid"/>
          </a:ln>
        </p:spPr>
        <p:txBody>
          <a:bodyPr/>
          <a:lstStyle/>
          <a:p>
            <a:endParaRPr lang="en-GB"/>
          </a:p>
        </p:txBody>
      </p:sp>
      <p:sp>
        <p:nvSpPr>
          <p:cNvPr id="10" name="Shape 8"/>
          <p:cNvSpPr/>
          <p:nvPr/>
        </p:nvSpPr>
        <p:spPr>
          <a:xfrm>
            <a:off x="6556248" y="1234440"/>
            <a:ext cx="1874520" cy="384048"/>
          </a:xfrm>
          <a:prstGeom prst="roundRect">
            <a:avLst>
              <a:gd name="adj" fmla="val 50000"/>
            </a:avLst>
          </a:prstGeom>
          <a:solidFill>
            <a:srgbClr val="FFFFFF"/>
          </a:solidFill>
          <a:ln w="15875">
            <a:solidFill>
              <a:srgbClr val="4B22C7"/>
            </a:solidFill>
            <a:prstDash val="solid"/>
          </a:ln>
        </p:spPr>
        <p:txBody>
          <a:bodyPr/>
          <a:lstStyle/>
          <a:p>
            <a:endParaRPr lang="en-GB"/>
          </a:p>
        </p:txBody>
      </p:sp>
      <p:sp>
        <p:nvSpPr>
          <p:cNvPr id="11" name="Text 9"/>
          <p:cNvSpPr txBox="1"/>
          <p:nvPr/>
        </p:nvSpPr>
        <p:spPr>
          <a:xfrm>
            <a:off x="6556248" y="1234440"/>
            <a:ext cx="1874520" cy="384048"/>
          </a:xfrm>
          <a:prstGeom prst="rect">
            <a:avLst/>
          </a:prstGeom>
          <a:noFill/>
          <a:ln/>
        </p:spPr>
        <p:txBody>
          <a:bodyPr wrap="square" lIns="0" tIns="0" rIns="0" bIns="0" rtlCol="0" anchor="ctr"/>
          <a:lstStyle/>
          <a:p>
            <a:pPr marL="0" indent="0" algn="ctr">
              <a:buNone/>
            </a:pPr>
            <a:r>
              <a:rPr lang="en-US" sz="1300" b="1" kern="0" spc="60" dirty="0">
                <a:solidFill>
                  <a:srgbClr val="4B22C7"/>
                </a:solidFill>
                <a:latin typeface="Calibri" pitchFamily="34" charset="0"/>
                <a:ea typeface="Calibri" pitchFamily="34" charset="-122"/>
                <a:cs typeface="Calibri" pitchFamily="34" charset="-120"/>
              </a:rPr>
              <a:t>2.25 – 3.05</a:t>
            </a:r>
            <a:endParaRPr lang="en-US" sz="1300" dirty="0"/>
          </a:p>
        </p:txBody>
      </p:sp>
      <p:sp>
        <p:nvSpPr>
          <p:cNvPr id="12" name="Text 10"/>
          <p:cNvSpPr txBox="1"/>
          <p:nvPr/>
        </p:nvSpPr>
        <p:spPr>
          <a:xfrm>
            <a:off x="6556248" y="1810512"/>
            <a:ext cx="4562856" cy="987552"/>
          </a:xfrm>
          <a:prstGeom prst="rect">
            <a:avLst/>
          </a:prstGeom>
          <a:noFill/>
          <a:ln/>
        </p:spPr>
        <p:txBody>
          <a:bodyPr wrap="square" lIns="0" tIns="0" rIns="0" bIns="0" rtlCol="0" anchor="ctr"/>
          <a:lstStyle/>
          <a:p>
            <a:pPr marL="0" indent="0">
              <a:lnSpc>
                <a:spcPts val="2500"/>
              </a:lnSpc>
              <a:buNone/>
            </a:pPr>
            <a:r>
              <a:rPr lang="en-US" sz="1900" b="1" dirty="0">
                <a:solidFill>
                  <a:srgbClr val="140342"/>
                </a:solidFill>
                <a:latin typeface="Cambria" pitchFamily="34" charset="0"/>
                <a:ea typeface="Cambria" pitchFamily="34" charset="-122"/>
                <a:cs typeface="Cambria" pitchFamily="34" charset="-120"/>
              </a:rPr>
              <a:t>When the Inspector Comes Calling: What Defensible Conveyancing Files Look Like</a:t>
            </a:r>
            <a:endParaRPr lang="en-US" sz="1900" dirty="0"/>
          </a:p>
        </p:txBody>
      </p:sp>
      <p:sp>
        <p:nvSpPr>
          <p:cNvPr id="13" name="Text 11"/>
          <p:cNvSpPr txBox="1"/>
          <p:nvPr/>
        </p:nvSpPr>
        <p:spPr>
          <a:xfrm>
            <a:off x="6556248" y="3035808"/>
            <a:ext cx="4562856" cy="237744"/>
          </a:xfrm>
          <a:prstGeom prst="rect">
            <a:avLst/>
          </a:prstGeom>
          <a:noFill/>
          <a:ln/>
        </p:spPr>
        <p:txBody>
          <a:bodyPr wrap="square" lIns="0" tIns="0" rIns="0" bIns="0" rtlCol="0" anchor="ctr"/>
          <a:lstStyle/>
          <a:p>
            <a:pPr marL="0" indent="0">
              <a:buNone/>
            </a:pPr>
            <a:r>
              <a:rPr lang="en-US" sz="1000" b="1" kern="0" spc="200" dirty="0">
                <a:solidFill>
                  <a:srgbClr val="4B22C7"/>
                </a:solidFill>
                <a:latin typeface="Calibri" pitchFamily="34" charset="0"/>
                <a:ea typeface="Calibri" pitchFamily="34" charset="-122"/>
                <a:cs typeface="Calibri" pitchFamily="34" charset="-120"/>
              </a:rPr>
              <a:t>IN THIS SESSION</a:t>
            </a:r>
            <a:endParaRPr lang="en-US" sz="1000" dirty="0"/>
          </a:p>
        </p:txBody>
      </p:sp>
      <p:sp>
        <p:nvSpPr>
          <p:cNvPr id="14" name="Text 12"/>
          <p:cNvSpPr txBox="1"/>
          <p:nvPr/>
        </p:nvSpPr>
        <p:spPr>
          <a:xfrm>
            <a:off x="6556248" y="3419856"/>
            <a:ext cx="4562856" cy="1568196"/>
          </a:xfrm>
          <a:prstGeom prst="rect">
            <a:avLst/>
          </a:prstGeom>
          <a:noFill/>
          <a:ln/>
        </p:spPr>
        <p:txBody>
          <a:bodyPr wrap="square" lIns="0" tIns="0" rIns="0" bIns="0" rtlCol="0" anchor="t"/>
          <a:lstStyle/>
          <a:p>
            <a:pPr marL="177800" indent="-177800">
              <a:spcAft>
                <a:spcPts val="800"/>
              </a:spcAft>
              <a:buSzPct val="100000"/>
              <a:buChar char="•"/>
            </a:pPr>
            <a:r>
              <a:rPr lang="en-US" sz="1250" dirty="0">
                <a:solidFill>
                  <a:srgbClr val="140342"/>
                </a:solidFill>
                <a:latin typeface="Calibri" pitchFamily="34" charset="0"/>
                <a:ea typeface="Calibri" pitchFamily="34" charset="-122"/>
                <a:cs typeface="Calibri" pitchFamily="34" charset="-120"/>
              </a:rPr>
              <a:t>Practical compliance with the 2026 AML requirements</a:t>
            </a:r>
            <a:endParaRPr lang="en-US" sz="1250" dirty="0"/>
          </a:p>
          <a:p>
            <a:pPr marL="177800" indent="-177800">
              <a:spcAft>
                <a:spcPts val="800"/>
              </a:spcAft>
              <a:buSzPct val="100000"/>
              <a:buChar char="•"/>
            </a:pPr>
            <a:r>
              <a:rPr lang="en-US" sz="1250" dirty="0">
                <a:solidFill>
                  <a:srgbClr val="140342"/>
                </a:solidFill>
                <a:latin typeface="Calibri" pitchFamily="34" charset="0"/>
                <a:ea typeface="Calibri" pitchFamily="34" charset="-122"/>
                <a:cs typeface="Calibri" pitchFamily="34" charset="-120"/>
              </a:rPr>
              <a:t>What CQS expects to see on the file</a:t>
            </a:r>
            <a:endParaRPr lang="en-US" sz="1250" dirty="0"/>
          </a:p>
          <a:p>
            <a:pPr marL="177800" indent="-177800">
              <a:spcAft>
                <a:spcPts val="800"/>
              </a:spcAft>
              <a:buSzPct val="100000"/>
              <a:buChar char="•"/>
            </a:pPr>
            <a:r>
              <a:rPr lang="en-US" sz="1250" dirty="0">
                <a:solidFill>
                  <a:srgbClr val="140342"/>
                </a:solidFill>
                <a:latin typeface="Calibri" pitchFamily="34" charset="0"/>
                <a:ea typeface="Calibri" pitchFamily="34" charset="-122"/>
                <a:cs typeface="Calibri" pitchFamily="34" charset="-120"/>
              </a:rPr>
              <a:t>What a defensible file actually looks like when it is inspected</a:t>
            </a:r>
            <a:endParaRPr lang="en-US" sz="1250" dirty="0"/>
          </a:p>
          <a:p>
            <a:pPr marL="177800" indent="-177800">
              <a:spcAft>
                <a:spcPts val="800"/>
              </a:spcAft>
              <a:buSzPct val="100000"/>
              <a:buChar char="•"/>
            </a:pPr>
            <a:r>
              <a:rPr lang="en-US" sz="1250" dirty="0">
                <a:solidFill>
                  <a:srgbClr val="140342"/>
                </a:solidFill>
                <a:latin typeface="Calibri" pitchFamily="34" charset="0"/>
                <a:ea typeface="Calibri" pitchFamily="34" charset="-122"/>
                <a:cs typeface="Calibri" pitchFamily="34" charset="-120"/>
              </a:rPr>
              <a:t>Common gaps that turn a good file into a finding</a:t>
            </a:r>
            <a:endParaRPr lang="en-US" sz="1250" dirty="0"/>
          </a:p>
        </p:txBody>
      </p:sp>
      <p:sp>
        <p:nvSpPr>
          <p:cNvPr id="15" name="Shape 13"/>
          <p:cNvSpPr/>
          <p:nvPr/>
        </p:nvSpPr>
        <p:spPr>
          <a:xfrm>
            <a:off x="685800" y="5870448"/>
            <a:ext cx="10817352" cy="566928"/>
          </a:xfrm>
          <a:prstGeom prst="roundRect">
            <a:avLst>
              <a:gd name="adj" fmla="val 6452"/>
            </a:avLst>
          </a:prstGeom>
          <a:solidFill>
            <a:srgbClr val="4B22C7"/>
          </a:solidFill>
          <a:ln w="12700">
            <a:solidFill>
              <a:srgbClr val="4B22C7"/>
            </a:solidFill>
            <a:prstDash val="solid"/>
          </a:ln>
        </p:spPr>
        <p:txBody>
          <a:bodyPr/>
          <a:lstStyle/>
          <a:p>
            <a:endParaRPr lang="en-GB"/>
          </a:p>
        </p:txBody>
      </p:sp>
      <p:sp>
        <p:nvSpPr>
          <p:cNvPr id="16" name="Text 14"/>
          <p:cNvSpPr txBox="1"/>
          <p:nvPr/>
        </p:nvSpPr>
        <p:spPr>
          <a:xfrm>
            <a:off x="1051560" y="5870448"/>
            <a:ext cx="6766560" cy="566928"/>
          </a:xfrm>
          <a:prstGeom prst="rect">
            <a:avLst/>
          </a:prstGeom>
          <a:noFill/>
          <a:ln/>
        </p:spPr>
        <p:txBody>
          <a:bodyPr wrap="square" lIns="0" tIns="0" rIns="0" bIns="0" rtlCol="0" anchor="ctr"/>
          <a:lstStyle/>
          <a:p>
            <a:pPr marL="0" indent="0">
              <a:buNone/>
            </a:pPr>
            <a:r>
              <a:rPr lang="en-US" sz="1150" dirty="0">
                <a:solidFill>
                  <a:srgbClr val="CFC8EA"/>
                </a:solidFill>
                <a:latin typeface="Calibri" pitchFamily="34" charset="0"/>
                <a:ea typeface="Calibri" pitchFamily="34" charset="-122"/>
                <a:cs typeface="Calibri" pitchFamily="34" charset="-120"/>
              </a:rPr>
              <a:t>Session 7 of 7  ·  2.25 – 3.05  ·  Questions at the end of the session</a:t>
            </a:r>
            <a:endParaRPr lang="en-US" sz="1150" dirty="0"/>
          </a:p>
        </p:txBody>
      </p:sp>
      <p:sp>
        <p:nvSpPr>
          <p:cNvPr id="17" name="Text 15"/>
          <p:cNvSpPr txBox="1"/>
          <p:nvPr/>
        </p:nvSpPr>
        <p:spPr>
          <a:xfrm>
            <a:off x="7589520" y="5870448"/>
            <a:ext cx="3749040" cy="566928"/>
          </a:xfrm>
          <a:prstGeom prst="rect">
            <a:avLst/>
          </a:prstGeom>
          <a:noFill/>
          <a:ln/>
        </p:spPr>
        <p:txBody>
          <a:bodyPr wrap="square" lIns="0" tIns="0" rIns="0" bIns="0" rtlCol="0" anchor="ctr"/>
          <a:lstStyle/>
          <a:p>
            <a:pPr marL="0" indent="0" algn="r">
              <a:buNone/>
            </a:pPr>
            <a:r>
              <a:rPr lang="en-US" sz="1050" i="1" dirty="0">
                <a:solidFill>
                  <a:srgbClr val="CFC8EA"/>
                </a:solidFill>
                <a:latin typeface="Calibri" pitchFamily="34" charset="0"/>
                <a:ea typeface="Calibri" pitchFamily="34" charset="-122"/>
                <a:cs typeface="Calibri" pitchFamily="34" charset="-120"/>
              </a:rPr>
              <a:t>Conveyancing &amp; Residential Property Conference 2026</a:t>
            </a:r>
            <a:endParaRPr lang="en-US" sz="105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140342"/>
        </a:solidFill>
        <a:effectLst/>
      </p:bgPr>
    </p:bg>
    <p:spTree>
      <p:nvGrpSpPr>
        <p:cNvPr id="1" name=""/>
        <p:cNvGrpSpPr/>
        <p:nvPr/>
      </p:nvGrpSpPr>
      <p:grpSpPr>
        <a:xfrm>
          <a:off x="0" y="0"/>
          <a:ext cx="0" cy="0"/>
          <a:chOff x="0" y="0"/>
          <a:chExt cx="0" cy="0"/>
        </a:xfrm>
      </p:grpSpPr>
      <p:sp>
        <p:nvSpPr>
          <p:cNvPr id="2" name="Freeform 2"/>
          <p:cNvSpPr/>
          <p:nvPr/>
        </p:nvSpPr>
        <p:spPr>
          <a:xfrm flipH="1">
            <a:off x="-663340" y="-1606550"/>
            <a:ext cx="16707043" cy="9406413"/>
          </a:xfrm>
          <a:custGeom>
            <a:avLst/>
            <a:gdLst/>
            <a:ahLst/>
            <a:cxnLst/>
            <a:rect l="l" t="t" r="r" b="b"/>
            <a:pathLst>
              <a:path w="25060564" h="14109620">
                <a:moveTo>
                  <a:pt x="25060564" y="0"/>
                </a:moveTo>
                <a:lnTo>
                  <a:pt x="0" y="0"/>
                </a:lnTo>
                <a:lnTo>
                  <a:pt x="0" y="14109620"/>
                </a:lnTo>
                <a:lnTo>
                  <a:pt x="25060564" y="14109620"/>
                </a:lnTo>
                <a:lnTo>
                  <a:pt x="25060564" y="0"/>
                </a:lnTo>
                <a:close/>
              </a:path>
            </a:pathLst>
          </a:custGeom>
          <a:blipFill>
            <a:blip>
              <a:alphaModFix amt="68000"/>
              <a:extLst>
                <a:ext uri="{96DAC541-7B7A-43D3-8B79-37D633B846F1}">
                  <asvg:svgBlip xmlns:asvg="http://schemas.microsoft.com/office/drawing/2016/SVG/main" r:embed="rId2"/>
                </a:ext>
              </a:extLst>
            </a:blip>
            <a:stretch>
              <a:fillRect/>
            </a:stretch>
          </a:blipFill>
        </p:spPr>
        <p:txBody>
          <a:bodyPr/>
          <a:lstStyle/>
          <a:p>
            <a:endParaRPr lang="en-GB"/>
          </a:p>
        </p:txBody>
      </p:sp>
      <p:sp>
        <p:nvSpPr>
          <p:cNvPr id="3" name="Freeform 3"/>
          <p:cNvSpPr/>
          <p:nvPr/>
        </p:nvSpPr>
        <p:spPr>
          <a:xfrm rot="-7353607">
            <a:off x="6635081" y="3447369"/>
            <a:ext cx="8286144" cy="3793333"/>
          </a:xfrm>
          <a:custGeom>
            <a:avLst/>
            <a:gdLst/>
            <a:ahLst/>
            <a:cxnLst/>
            <a:rect l="l" t="t" r="r" b="b"/>
            <a:pathLst>
              <a:path w="12429216" h="5689999">
                <a:moveTo>
                  <a:pt x="0" y="0"/>
                </a:moveTo>
                <a:lnTo>
                  <a:pt x="12429216" y="0"/>
                </a:lnTo>
                <a:lnTo>
                  <a:pt x="12429216" y="5689999"/>
                </a:lnTo>
                <a:lnTo>
                  <a:pt x="0" y="5689999"/>
                </a:lnTo>
                <a:lnTo>
                  <a:pt x="0" y="0"/>
                </a:lnTo>
                <a:close/>
              </a:path>
            </a:pathLst>
          </a:custGeom>
          <a:blipFill>
            <a:blip>
              <a:extLst>
                <a:ext uri="{96DAC541-7B7A-43D3-8B79-37D633B846F1}">
                  <asvg:svgBlip xmlns:asvg="http://schemas.microsoft.com/office/drawing/2016/SVG/main" r:embed="rId3"/>
                </a:ext>
              </a:extLst>
            </a:blip>
            <a:stretch>
              <a:fillRect l="-203356"/>
            </a:stretch>
          </a:blipFill>
        </p:spPr>
        <p:txBody>
          <a:bodyPr/>
          <a:lstStyle/>
          <a:p>
            <a:endParaRPr lang="en-GB"/>
          </a:p>
        </p:txBody>
      </p:sp>
      <p:grpSp>
        <p:nvGrpSpPr>
          <p:cNvPr id="4" name="Group 4"/>
          <p:cNvGrpSpPr>
            <a:grpSpLocks noChangeAspect="1"/>
          </p:cNvGrpSpPr>
          <p:nvPr/>
        </p:nvGrpSpPr>
        <p:grpSpPr>
          <a:xfrm>
            <a:off x="8130277" y="1963483"/>
            <a:ext cx="2931047" cy="2931035"/>
            <a:chOff x="0" y="0"/>
            <a:chExt cx="4233333" cy="4233317"/>
          </a:xfrm>
        </p:grpSpPr>
        <p:sp>
          <p:nvSpPr>
            <p:cNvPr id="5" name="Freeform 5"/>
            <p:cNvSpPr/>
            <p:nvPr/>
          </p:nvSpPr>
          <p:spPr>
            <a:xfrm>
              <a:off x="0" y="0"/>
              <a:ext cx="4233333" cy="4233316"/>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a:stretch>
            </a:blipFill>
          </p:spPr>
          <p:txBody>
            <a:bodyPr/>
            <a:lstStyle/>
            <a:p>
              <a:endParaRPr lang="en-GB"/>
            </a:p>
          </p:txBody>
        </p:sp>
      </p:grpSp>
      <p:grpSp>
        <p:nvGrpSpPr>
          <p:cNvPr id="6" name="Group 6"/>
          <p:cNvGrpSpPr/>
          <p:nvPr/>
        </p:nvGrpSpPr>
        <p:grpSpPr>
          <a:xfrm>
            <a:off x="685800" y="2996565"/>
            <a:ext cx="7328327" cy="2715559"/>
            <a:chOff x="0" y="0"/>
            <a:chExt cx="9771102" cy="3620745"/>
          </a:xfrm>
        </p:grpSpPr>
        <p:sp>
          <p:nvSpPr>
            <p:cNvPr id="7" name="TextBox 7"/>
            <p:cNvSpPr txBox="1"/>
            <p:nvPr/>
          </p:nvSpPr>
          <p:spPr>
            <a:xfrm>
              <a:off x="0" y="0"/>
              <a:ext cx="9771102" cy="2794000"/>
            </a:xfrm>
            <a:prstGeom prst="rect">
              <a:avLst/>
            </a:prstGeom>
          </p:spPr>
          <p:txBody>
            <a:bodyPr lIns="0" tIns="0" rIns="0" bIns="0" rtlCol="0" anchor="t">
              <a:spAutoFit/>
            </a:bodyPr>
            <a:lstStyle/>
            <a:p>
              <a:pPr algn="l">
                <a:lnSpc>
                  <a:spcPts val="5520"/>
                </a:lnSpc>
              </a:pPr>
              <a:r>
                <a:rPr lang="en-US" sz="4600" b="1">
                  <a:solidFill>
                    <a:srgbClr val="FAFAFA"/>
                  </a:solidFill>
                  <a:latin typeface="Aptos Bold"/>
                  <a:ea typeface="Aptos Bold"/>
                  <a:cs typeface="Aptos Bold"/>
                  <a:sym typeface="Aptos Bold"/>
                </a:rPr>
                <a:t>When the Inspector Comes Calling: What Defensible Conveyancing Looks Like</a:t>
              </a:r>
            </a:p>
          </p:txBody>
        </p:sp>
        <p:sp>
          <p:nvSpPr>
            <p:cNvPr id="8" name="TextBox 8"/>
            <p:cNvSpPr txBox="1"/>
            <p:nvPr/>
          </p:nvSpPr>
          <p:spPr>
            <a:xfrm>
              <a:off x="0" y="3161710"/>
              <a:ext cx="9109402" cy="459034"/>
            </a:xfrm>
            <a:prstGeom prst="rect">
              <a:avLst/>
            </a:prstGeom>
          </p:spPr>
          <p:txBody>
            <a:bodyPr lIns="0" tIns="0" rIns="0" bIns="0" rtlCol="0" anchor="t">
              <a:spAutoFit/>
            </a:bodyPr>
            <a:lstStyle/>
            <a:p>
              <a:pPr algn="l">
                <a:lnSpc>
                  <a:spcPts val="2987"/>
                </a:lnSpc>
              </a:pPr>
              <a:r>
                <a:rPr lang="en-US" sz="2133" b="1" spc="192">
                  <a:solidFill>
                    <a:srgbClr val="FAFAFA"/>
                  </a:solidFill>
                  <a:latin typeface="Aptos Bold"/>
                  <a:ea typeface="Aptos Bold"/>
                  <a:cs typeface="Aptos Bold"/>
                  <a:sym typeface="Aptos Bold"/>
                </a:rPr>
                <a:t>Datalaw Session 2026​</a:t>
              </a:r>
            </a:p>
          </p:txBody>
        </p:sp>
      </p:grpSp>
      <p:grpSp>
        <p:nvGrpSpPr>
          <p:cNvPr id="9" name="Group 9"/>
          <p:cNvGrpSpPr/>
          <p:nvPr/>
        </p:nvGrpSpPr>
        <p:grpSpPr>
          <a:xfrm>
            <a:off x="8642093" y="5125466"/>
            <a:ext cx="2292080" cy="917935"/>
            <a:chOff x="0" y="0"/>
            <a:chExt cx="3056107" cy="1223914"/>
          </a:xfrm>
        </p:grpSpPr>
        <p:sp>
          <p:nvSpPr>
            <p:cNvPr id="10" name="TextBox 10"/>
            <p:cNvSpPr txBox="1"/>
            <p:nvPr/>
          </p:nvSpPr>
          <p:spPr>
            <a:xfrm>
              <a:off x="0" y="-19050"/>
              <a:ext cx="3056107" cy="393841"/>
            </a:xfrm>
            <a:prstGeom prst="rect">
              <a:avLst/>
            </a:prstGeom>
          </p:spPr>
          <p:txBody>
            <a:bodyPr lIns="0" tIns="0" rIns="0" bIns="0" rtlCol="0" anchor="t">
              <a:spAutoFit/>
            </a:bodyPr>
            <a:lstStyle/>
            <a:p>
              <a:pPr marL="0" lvl="0" indent="0" algn="ctr">
                <a:lnSpc>
                  <a:spcPts val="2426"/>
                </a:lnSpc>
                <a:spcBef>
                  <a:spcPct val="0"/>
                </a:spcBef>
              </a:pPr>
              <a:r>
                <a:rPr lang="en-US" sz="1866" b="1">
                  <a:solidFill>
                    <a:srgbClr val="FAFAFA"/>
                  </a:solidFill>
                  <a:latin typeface="Aptos Bold"/>
                  <a:ea typeface="Aptos Bold"/>
                  <a:cs typeface="Aptos Bold"/>
                  <a:sym typeface="Aptos Bold"/>
                </a:rPr>
                <a:t>Tracy Thompson</a:t>
              </a:r>
            </a:p>
          </p:txBody>
        </p:sp>
        <p:sp>
          <p:nvSpPr>
            <p:cNvPr id="11" name="TextBox 11"/>
            <p:cNvSpPr txBox="1"/>
            <p:nvPr/>
          </p:nvSpPr>
          <p:spPr>
            <a:xfrm>
              <a:off x="340653" y="458527"/>
              <a:ext cx="2480014" cy="765387"/>
            </a:xfrm>
            <a:prstGeom prst="rect">
              <a:avLst/>
            </a:prstGeom>
          </p:spPr>
          <p:txBody>
            <a:bodyPr lIns="0" tIns="0" rIns="0" bIns="0" rtlCol="0" anchor="t">
              <a:spAutoFit/>
            </a:bodyPr>
            <a:lstStyle/>
            <a:p>
              <a:pPr marL="0" lvl="0" indent="0" algn="ctr">
                <a:lnSpc>
                  <a:spcPts val="2399"/>
                </a:lnSpc>
                <a:spcBef>
                  <a:spcPct val="0"/>
                </a:spcBef>
              </a:pPr>
              <a:r>
                <a:rPr lang="en-US" sz="1599">
                  <a:solidFill>
                    <a:srgbClr val="FAFAFA"/>
                  </a:solidFill>
                  <a:latin typeface="GT Walsheim Pro"/>
                  <a:ea typeface="GT Walsheim Pro"/>
                  <a:cs typeface="GT Walsheim Pro"/>
                  <a:sym typeface="GT Walsheim Pro"/>
                </a:rPr>
                <a:t>Tracy Thompson Associates</a:t>
              </a:r>
            </a:p>
          </p:txBody>
        </p:sp>
      </p:grpSp>
      <p:sp>
        <p:nvSpPr>
          <p:cNvPr id="12" name="Freeform 12"/>
          <p:cNvSpPr/>
          <p:nvPr/>
        </p:nvSpPr>
        <p:spPr>
          <a:xfrm>
            <a:off x="10128145" y="528320"/>
            <a:ext cx="1300015" cy="240503"/>
          </a:xfrm>
          <a:custGeom>
            <a:avLst/>
            <a:gdLst/>
            <a:ahLst/>
            <a:cxnLst/>
            <a:rect l="l" t="t" r="r" b="b"/>
            <a:pathLst>
              <a:path w="1950023" h="360754">
                <a:moveTo>
                  <a:pt x="0" y="0"/>
                </a:moveTo>
                <a:lnTo>
                  <a:pt x="1950022" y="0"/>
                </a:lnTo>
                <a:lnTo>
                  <a:pt x="1950022" y="360754"/>
                </a:lnTo>
                <a:lnTo>
                  <a:pt x="0" y="360754"/>
                </a:lnTo>
                <a:lnTo>
                  <a:pt x="0" y="0"/>
                </a:lnTo>
                <a:close/>
              </a:path>
            </a:pathLst>
          </a:custGeom>
          <a:blipFill>
            <a:blip r:embed="rId5"/>
            <a:stretch>
              <a:fillRect/>
            </a:stretch>
          </a:blipFill>
        </p:spPr>
        <p:txBody>
          <a:bodyPr/>
          <a:lstStyle/>
          <a:p>
            <a:endParaRPr lang="en-GB"/>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p:cNvGrpSpPr/>
          <p:nvPr/>
        </p:nvGrpSpPr>
        <p:grpSpPr>
          <a:xfrm>
            <a:off x="1602519" y="699282"/>
            <a:ext cx="5148941" cy="5317077"/>
            <a:chOff x="0" y="0"/>
            <a:chExt cx="2712199" cy="2800764"/>
          </a:xfrm>
        </p:grpSpPr>
        <p:sp>
          <p:nvSpPr>
            <p:cNvPr id="5" name="Freeform 5"/>
            <p:cNvSpPr/>
            <p:nvPr/>
          </p:nvSpPr>
          <p:spPr>
            <a:xfrm>
              <a:off x="0" y="0"/>
              <a:ext cx="2712199" cy="2800765"/>
            </a:xfrm>
            <a:custGeom>
              <a:avLst/>
              <a:gdLst/>
              <a:ahLst/>
              <a:cxnLst/>
              <a:rect l="l" t="t" r="r" b="b"/>
              <a:pathLst>
                <a:path w="2712199" h="2800765">
                  <a:moveTo>
                    <a:pt x="0" y="0"/>
                  </a:moveTo>
                  <a:lnTo>
                    <a:pt x="2712199" y="0"/>
                  </a:lnTo>
                  <a:lnTo>
                    <a:pt x="2712199" y="2800765"/>
                  </a:lnTo>
                  <a:lnTo>
                    <a:pt x="0" y="2800765"/>
                  </a:lnTo>
                  <a:close/>
                </a:path>
              </a:pathLst>
            </a:custGeom>
            <a:solidFill>
              <a:srgbClr val="1A0851"/>
            </a:solidFill>
          </p:spPr>
          <p:txBody>
            <a:bodyPr/>
            <a:lstStyle/>
            <a:p>
              <a:endParaRPr lang="en-GB" sz="900"/>
            </a:p>
          </p:txBody>
        </p:sp>
        <p:sp>
          <p:nvSpPr>
            <p:cNvPr id="6" name="TextBox 6"/>
            <p:cNvSpPr txBox="1"/>
            <p:nvPr/>
          </p:nvSpPr>
          <p:spPr>
            <a:xfrm>
              <a:off x="0" y="-66675"/>
              <a:ext cx="2712199" cy="2867439"/>
            </a:xfrm>
            <a:prstGeom prst="rect">
              <a:avLst/>
            </a:prstGeom>
          </p:spPr>
          <p:txBody>
            <a:bodyPr lIns="25400" tIns="25400" rIns="25400" bIns="25400" rtlCol="0" anchor="ctr"/>
            <a:lstStyle/>
            <a:p>
              <a:pPr algn="ctr">
                <a:lnSpc>
                  <a:spcPts val="1575"/>
                </a:lnSpc>
              </a:pPr>
              <a:endParaRPr sz="900"/>
            </a:p>
          </p:txBody>
        </p:sp>
      </p:grpSp>
      <p:sp>
        <p:nvSpPr>
          <p:cNvPr id="7" name="Freeform 7"/>
          <p:cNvSpPr/>
          <p:nvPr/>
        </p:nvSpPr>
        <p:spPr>
          <a:xfrm>
            <a:off x="7284388" y="3951435"/>
            <a:ext cx="247231" cy="210820"/>
          </a:xfrm>
          <a:custGeom>
            <a:avLst/>
            <a:gdLst/>
            <a:ahLst/>
            <a:cxnLst/>
            <a:rect l="l" t="t" r="r" b="b"/>
            <a:pathLst>
              <a:path w="494461" h="421640">
                <a:moveTo>
                  <a:pt x="0" y="0"/>
                </a:moveTo>
                <a:lnTo>
                  <a:pt x="494460" y="0"/>
                </a:lnTo>
                <a:lnTo>
                  <a:pt x="494460" y="421640"/>
                </a:lnTo>
                <a:lnTo>
                  <a:pt x="0" y="42164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sz="900"/>
          </a:p>
        </p:txBody>
      </p:sp>
      <p:sp>
        <p:nvSpPr>
          <p:cNvPr id="8" name="Freeform 8"/>
          <p:cNvSpPr/>
          <p:nvPr/>
        </p:nvSpPr>
        <p:spPr>
          <a:xfrm>
            <a:off x="6886105" y="3676489"/>
            <a:ext cx="3513708" cy="2186394"/>
          </a:xfrm>
          <a:custGeom>
            <a:avLst/>
            <a:gdLst/>
            <a:ahLst/>
            <a:cxnLst/>
            <a:rect l="l" t="t" r="r" b="b"/>
            <a:pathLst>
              <a:path w="6523631" h="4372788">
                <a:moveTo>
                  <a:pt x="0" y="0"/>
                </a:moveTo>
                <a:lnTo>
                  <a:pt x="6523630" y="0"/>
                </a:lnTo>
                <a:lnTo>
                  <a:pt x="6523630" y="4372788"/>
                </a:lnTo>
                <a:lnTo>
                  <a:pt x="0" y="4372788"/>
                </a:lnTo>
                <a:lnTo>
                  <a:pt x="0" y="0"/>
                </a:lnTo>
                <a:close/>
              </a:path>
            </a:pathLst>
          </a:custGeom>
          <a:blipFill>
            <a:blip>
              <a:extLst>
                <a:ext uri="{96DAC541-7B7A-43D3-8B79-37D633B846F1}">
                  <asvg:svgBlip xmlns:asvg="http://schemas.microsoft.com/office/drawing/2016/SVG/main" r:embed="rId3"/>
                </a:ext>
              </a:extLst>
            </a:blip>
            <a:stretch>
              <a:fillRect/>
            </a:stretch>
          </a:blipFill>
          <a:ln w="47625" cap="rnd">
            <a:solidFill>
              <a:srgbClr val="000000"/>
            </a:solidFill>
            <a:prstDash val="sysDot"/>
            <a:round/>
          </a:ln>
        </p:spPr>
        <p:txBody>
          <a:bodyPr/>
          <a:lstStyle/>
          <a:p>
            <a:endParaRPr lang="en-GB" sz="900"/>
          </a:p>
        </p:txBody>
      </p:sp>
      <p:sp>
        <p:nvSpPr>
          <p:cNvPr id="9" name="Freeform 9"/>
          <p:cNvSpPr/>
          <p:nvPr/>
        </p:nvSpPr>
        <p:spPr>
          <a:xfrm>
            <a:off x="1895565" y="1230676"/>
            <a:ext cx="2836470" cy="523607"/>
          </a:xfrm>
          <a:custGeom>
            <a:avLst/>
            <a:gdLst/>
            <a:ahLst/>
            <a:cxnLst/>
            <a:rect l="l" t="t" r="r" b="b"/>
            <a:pathLst>
              <a:path w="5672939" h="1047213">
                <a:moveTo>
                  <a:pt x="0" y="0"/>
                </a:moveTo>
                <a:lnTo>
                  <a:pt x="5672939" y="0"/>
                </a:lnTo>
                <a:lnTo>
                  <a:pt x="5672939" y="1047213"/>
                </a:lnTo>
                <a:lnTo>
                  <a:pt x="0" y="1047213"/>
                </a:lnTo>
                <a:lnTo>
                  <a:pt x="0" y="0"/>
                </a:lnTo>
                <a:close/>
              </a:path>
            </a:pathLst>
          </a:custGeom>
          <a:blipFill>
            <a:blip r:embed="rId4"/>
            <a:stretch>
              <a:fillRect/>
            </a:stretch>
          </a:blipFill>
        </p:spPr>
        <p:txBody>
          <a:bodyPr/>
          <a:lstStyle/>
          <a:p>
            <a:endParaRPr lang="en-GB" sz="900"/>
          </a:p>
        </p:txBody>
      </p:sp>
      <p:sp>
        <p:nvSpPr>
          <p:cNvPr id="11" name="TextBox 11"/>
          <p:cNvSpPr txBox="1"/>
          <p:nvPr/>
        </p:nvSpPr>
        <p:spPr>
          <a:xfrm>
            <a:off x="1792187" y="3541600"/>
            <a:ext cx="4733626" cy="2413225"/>
          </a:xfrm>
          <a:prstGeom prst="rect">
            <a:avLst/>
          </a:prstGeom>
        </p:spPr>
        <p:txBody>
          <a:bodyPr wrap="square" lIns="0" tIns="0" rIns="0" bIns="0" rtlCol="0" anchor="t">
            <a:spAutoFit/>
          </a:bodyPr>
          <a:lstStyle/>
          <a:p>
            <a:pPr>
              <a:lnSpc>
                <a:spcPts val="2080"/>
              </a:lnSpc>
            </a:pPr>
            <a:r>
              <a:rPr lang="en-GB" sz="1600" dirty="0">
                <a:solidFill>
                  <a:schemeClr val="bg1"/>
                </a:solidFill>
              </a:rPr>
              <a:t>Law Society Accredited Risk &amp; Compliance Specialist</a:t>
            </a:r>
          </a:p>
          <a:p>
            <a:pPr>
              <a:lnSpc>
                <a:spcPts val="2080"/>
              </a:lnSpc>
            </a:pPr>
            <a:r>
              <a:rPr lang="en-GB" sz="1600" dirty="0">
                <a:solidFill>
                  <a:schemeClr val="bg1"/>
                </a:solidFill>
              </a:rPr>
              <a:t>Lawyer</a:t>
            </a:r>
          </a:p>
          <a:p>
            <a:pPr>
              <a:lnSpc>
                <a:spcPts val="2080"/>
              </a:lnSpc>
            </a:pPr>
            <a:r>
              <a:rPr lang="en-GB" sz="1600" dirty="0">
                <a:solidFill>
                  <a:schemeClr val="bg1"/>
                </a:solidFill>
              </a:rPr>
              <a:t>Law Society Lexcel Assessor &amp; Consultant </a:t>
            </a:r>
          </a:p>
          <a:p>
            <a:pPr>
              <a:lnSpc>
                <a:spcPts val="2080"/>
              </a:lnSpc>
            </a:pPr>
            <a:r>
              <a:rPr lang="en-GB" sz="1600" dirty="0">
                <a:solidFill>
                  <a:schemeClr val="bg1"/>
                </a:solidFill>
              </a:rPr>
              <a:t>Former Lexcel Panel Member</a:t>
            </a:r>
          </a:p>
          <a:p>
            <a:pPr>
              <a:lnSpc>
                <a:spcPts val="2080"/>
              </a:lnSpc>
            </a:pPr>
            <a:r>
              <a:rPr lang="en-GB" sz="1600" dirty="0">
                <a:solidFill>
                  <a:schemeClr val="bg1"/>
                </a:solidFill>
              </a:rPr>
              <a:t>Former CQS Lead Assessor</a:t>
            </a:r>
          </a:p>
          <a:p>
            <a:pPr>
              <a:lnSpc>
                <a:spcPts val="2080"/>
              </a:lnSpc>
            </a:pPr>
            <a:r>
              <a:rPr lang="en-GB" sz="1600" dirty="0">
                <a:solidFill>
                  <a:schemeClr val="bg1"/>
                </a:solidFill>
              </a:rPr>
              <a:t>30 years in the legal profession</a:t>
            </a:r>
          </a:p>
          <a:p>
            <a:pPr>
              <a:lnSpc>
                <a:spcPts val="2080"/>
              </a:lnSpc>
            </a:pPr>
            <a:endParaRPr lang="en-GB" sz="1600" dirty="0">
              <a:solidFill>
                <a:schemeClr val="bg1"/>
              </a:solidFill>
            </a:endParaRPr>
          </a:p>
          <a:p>
            <a:pPr>
              <a:lnSpc>
                <a:spcPts val="2080"/>
              </a:lnSpc>
            </a:pPr>
            <a:endParaRPr lang="en-GB" sz="1600" dirty="0"/>
          </a:p>
          <a:p>
            <a:pPr>
              <a:lnSpc>
                <a:spcPts val="2080"/>
              </a:lnSpc>
            </a:pPr>
            <a:endParaRPr lang="en-US" sz="1600" dirty="0">
              <a:solidFill>
                <a:srgbClr val="FFFFFF"/>
              </a:solidFill>
              <a:latin typeface="Aptos"/>
              <a:ea typeface="Aptos"/>
              <a:cs typeface="Aptos"/>
              <a:sym typeface="Aptos"/>
            </a:endParaRPr>
          </a:p>
        </p:txBody>
      </p:sp>
      <p:sp>
        <p:nvSpPr>
          <p:cNvPr id="12" name="TextBox 12"/>
          <p:cNvSpPr txBox="1"/>
          <p:nvPr/>
        </p:nvSpPr>
        <p:spPr>
          <a:xfrm>
            <a:off x="1963260" y="2789946"/>
            <a:ext cx="4158976" cy="525785"/>
          </a:xfrm>
          <a:prstGeom prst="rect">
            <a:avLst/>
          </a:prstGeom>
        </p:spPr>
        <p:txBody>
          <a:bodyPr lIns="0" tIns="0" rIns="0" bIns="0" rtlCol="0" anchor="t">
            <a:spAutoFit/>
          </a:bodyPr>
          <a:lstStyle/>
          <a:p>
            <a:pPr>
              <a:lnSpc>
                <a:spcPts val="4140"/>
              </a:lnSpc>
            </a:pPr>
            <a:r>
              <a:rPr lang="en-US" sz="3450" b="1" dirty="0">
                <a:solidFill>
                  <a:srgbClr val="00FF84"/>
                </a:solidFill>
                <a:latin typeface="Aptos Bold"/>
                <a:ea typeface="Aptos Bold"/>
                <a:cs typeface="Aptos Bold"/>
                <a:sym typeface="Aptos Bold"/>
              </a:rPr>
              <a:t>Tracy Thompson</a:t>
            </a:r>
          </a:p>
        </p:txBody>
      </p:sp>
      <p:sp>
        <p:nvSpPr>
          <p:cNvPr id="13" name="TextBox 13"/>
          <p:cNvSpPr txBox="1"/>
          <p:nvPr/>
        </p:nvSpPr>
        <p:spPr>
          <a:xfrm>
            <a:off x="1963260" y="2375608"/>
            <a:ext cx="1883715" cy="179536"/>
          </a:xfrm>
          <a:prstGeom prst="rect">
            <a:avLst/>
          </a:prstGeom>
        </p:spPr>
        <p:txBody>
          <a:bodyPr lIns="0" tIns="0" rIns="0" bIns="0" rtlCol="0" anchor="t">
            <a:spAutoFit/>
          </a:bodyPr>
          <a:lstStyle/>
          <a:p>
            <a:pPr>
              <a:lnSpc>
                <a:spcPts val="1440"/>
              </a:lnSpc>
              <a:spcBef>
                <a:spcPct val="0"/>
              </a:spcBef>
            </a:pPr>
            <a:r>
              <a:rPr lang="en-US" sz="1200" b="1">
                <a:solidFill>
                  <a:srgbClr val="FFFFFF"/>
                </a:solidFill>
                <a:latin typeface="Aptos Bold"/>
                <a:ea typeface="Aptos Bold"/>
                <a:cs typeface="Aptos Bold"/>
                <a:sym typeface="Aptos Bold"/>
              </a:rPr>
              <a:t>About Me</a:t>
            </a:r>
          </a:p>
        </p:txBody>
      </p:sp>
      <p:sp>
        <p:nvSpPr>
          <p:cNvPr id="14" name="TextBox 14"/>
          <p:cNvSpPr txBox="1"/>
          <p:nvPr/>
        </p:nvSpPr>
        <p:spPr>
          <a:xfrm>
            <a:off x="7121508" y="4769686"/>
            <a:ext cx="3971487" cy="258853"/>
          </a:xfrm>
          <a:prstGeom prst="rect">
            <a:avLst/>
          </a:prstGeom>
        </p:spPr>
        <p:txBody>
          <a:bodyPr lIns="0" tIns="0" rIns="0" bIns="0" rtlCol="0" anchor="t">
            <a:spAutoFit/>
          </a:bodyPr>
          <a:lstStyle/>
          <a:p>
            <a:pPr>
              <a:lnSpc>
                <a:spcPts val="2080"/>
              </a:lnSpc>
            </a:pPr>
            <a:r>
              <a:rPr lang="en-US" sz="1600" dirty="0">
                <a:solidFill>
                  <a:srgbClr val="140342"/>
                </a:solidFill>
                <a:latin typeface="Aptos"/>
                <a:ea typeface="Aptos"/>
                <a:cs typeface="Aptos"/>
                <a:sym typeface="Aptos"/>
              </a:rPr>
              <a:t>www.tracythompsonassociates.co.uk</a:t>
            </a:r>
          </a:p>
        </p:txBody>
      </p:sp>
      <p:sp>
        <p:nvSpPr>
          <p:cNvPr id="15" name="TextBox 15"/>
          <p:cNvSpPr txBox="1"/>
          <p:nvPr/>
        </p:nvSpPr>
        <p:spPr>
          <a:xfrm>
            <a:off x="7121508" y="5202828"/>
            <a:ext cx="3971487" cy="258853"/>
          </a:xfrm>
          <a:prstGeom prst="rect">
            <a:avLst/>
          </a:prstGeom>
        </p:spPr>
        <p:txBody>
          <a:bodyPr lIns="0" tIns="0" rIns="0" bIns="0" rtlCol="0" anchor="t">
            <a:spAutoFit/>
          </a:bodyPr>
          <a:lstStyle/>
          <a:p>
            <a:pPr>
              <a:lnSpc>
                <a:spcPts val="2080"/>
              </a:lnSpc>
            </a:pPr>
            <a:r>
              <a:rPr lang="en-US" sz="1600" dirty="0">
                <a:solidFill>
                  <a:srgbClr val="140342"/>
                </a:solidFill>
                <a:latin typeface="Aptos"/>
                <a:ea typeface="Aptos"/>
                <a:cs typeface="Aptos"/>
                <a:sym typeface="Aptos"/>
              </a:rPr>
              <a:t>07702 040784</a:t>
            </a:r>
          </a:p>
        </p:txBody>
      </p:sp>
      <p:sp>
        <p:nvSpPr>
          <p:cNvPr id="16" name="TextBox 16"/>
          <p:cNvSpPr txBox="1"/>
          <p:nvPr/>
        </p:nvSpPr>
        <p:spPr>
          <a:xfrm>
            <a:off x="7626201" y="3926511"/>
            <a:ext cx="3971487" cy="258853"/>
          </a:xfrm>
          <a:prstGeom prst="rect">
            <a:avLst/>
          </a:prstGeom>
        </p:spPr>
        <p:txBody>
          <a:bodyPr lIns="0" tIns="0" rIns="0" bIns="0" rtlCol="0" anchor="t">
            <a:spAutoFit/>
          </a:bodyPr>
          <a:lstStyle/>
          <a:p>
            <a:pPr>
              <a:lnSpc>
                <a:spcPts val="2080"/>
              </a:lnSpc>
            </a:pPr>
            <a:r>
              <a:rPr lang="en-US" sz="1600" dirty="0">
                <a:solidFill>
                  <a:srgbClr val="140342"/>
                </a:solidFill>
                <a:latin typeface="Aptos"/>
                <a:ea typeface="Aptos"/>
                <a:cs typeface="Aptos"/>
                <a:sym typeface="Aptos"/>
              </a:rPr>
              <a:t>@thompsontracy</a:t>
            </a:r>
          </a:p>
        </p:txBody>
      </p:sp>
      <p:sp>
        <p:nvSpPr>
          <p:cNvPr id="17" name="TextBox 17"/>
          <p:cNvSpPr txBox="1"/>
          <p:nvPr/>
        </p:nvSpPr>
        <p:spPr>
          <a:xfrm>
            <a:off x="7121508" y="4336544"/>
            <a:ext cx="4313300" cy="258853"/>
          </a:xfrm>
          <a:prstGeom prst="rect">
            <a:avLst/>
          </a:prstGeom>
        </p:spPr>
        <p:txBody>
          <a:bodyPr wrap="square" lIns="0" tIns="0" rIns="0" bIns="0" rtlCol="0" anchor="t">
            <a:spAutoFit/>
          </a:bodyPr>
          <a:lstStyle/>
          <a:p>
            <a:pPr>
              <a:lnSpc>
                <a:spcPts val="2080"/>
              </a:lnSpc>
            </a:pPr>
            <a:r>
              <a:rPr lang="en-US" sz="1600" dirty="0">
                <a:solidFill>
                  <a:srgbClr val="140342"/>
                </a:solidFill>
                <a:latin typeface="Aptos"/>
                <a:ea typeface="Aptos"/>
                <a:cs typeface="Aptos"/>
                <a:sym typeface="Aptos"/>
              </a:rPr>
              <a:t>tt@tracythompsonassociates.co.uk</a:t>
            </a:r>
          </a:p>
        </p:txBody>
      </p:sp>
      <p:sp>
        <p:nvSpPr>
          <p:cNvPr id="18" name="TextBox 18"/>
          <p:cNvSpPr txBox="1"/>
          <p:nvPr/>
        </p:nvSpPr>
        <p:spPr>
          <a:xfrm>
            <a:off x="8007761" y="2245274"/>
            <a:ext cx="1270397" cy="528158"/>
          </a:xfrm>
          <a:prstGeom prst="rect">
            <a:avLst/>
          </a:prstGeom>
        </p:spPr>
        <p:txBody>
          <a:bodyPr lIns="0" tIns="0" rIns="0" bIns="0" rtlCol="0" anchor="t">
            <a:spAutoFit/>
          </a:bodyPr>
          <a:lstStyle/>
          <a:p>
            <a:pPr algn="ctr">
              <a:lnSpc>
                <a:spcPts val="2080"/>
              </a:lnSpc>
              <a:spcBef>
                <a:spcPct val="0"/>
              </a:spcBef>
            </a:pPr>
            <a:r>
              <a:rPr lang="en-US" sz="1600" dirty="0">
                <a:solidFill>
                  <a:srgbClr val="140342"/>
                </a:solidFill>
                <a:latin typeface="Aptos"/>
                <a:ea typeface="Aptos"/>
                <a:cs typeface="Aptos"/>
                <a:sym typeface="Aptos"/>
              </a:rPr>
              <a:t>Speaker Photo</a:t>
            </a:r>
          </a:p>
        </p:txBody>
      </p:sp>
      <p:pic>
        <p:nvPicPr>
          <p:cNvPr id="20" name="Picture 19">
            <a:extLst>
              <a:ext uri="{FF2B5EF4-FFF2-40B4-BE49-F238E27FC236}">
                <a16:creationId xmlns:a16="http://schemas.microsoft.com/office/drawing/2014/main" id="{3C20EBE5-5279-0904-5729-A26F9148FC46}"/>
              </a:ext>
            </a:extLst>
          </p:cNvPr>
          <p:cNvPicPr>
            <a:picLocks noChangeAspect="1"/>
          </p:cNvPicPr>
          <p:nvPr/>
        </p:nvPicPr>
        <p:blipFill>
          <a:blip r:embed="rId5"/>
          <a:srcRect l="-566" t="18248" r="1518" b="13028"/>
          <a:stretch>
            <a:fillRect/>
          </a:stretch>
        </p:blipFill>
        <p:spPr>
          <a:xfrm>
            <a:off x="7567642" y="699282"/>
            <a:ext cx="2150633" cy="2842317"/>
          </a:xfrm>
          <a:prstGeom prst="rect">
            <a:avLst/>
          </a:prstGeo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mnt/data/clean_template_render/slide-3.png"/>
          <p:cNvPicPr>
            <a:picLocks noChangeAspect="1"/>
          </p:cNvPicPr>
          <p:nvPr/>
        </p:nvPicPr>
        <p:blipFill>
          <a:blip r:embed="rId3"/>
          <a:stretch>
            <a:fillRect/>
          </a:stretch>
        </p:blipFill>
        <p:spPr>
          <a:xfrm>
            <a:off x="0" y="-3707"/>
            <a:ext cx="12192000" cy="7136027"/>
          </a:xfrm>
          <a:prstGeom prst="rect">
            <a:avLst/>
          </a:prstGeom>
        </p:spPr>
      </p:pic>
      <p:sp>
        <p:nvSpPr>
          <p:cNvPr id="3" name="Text 0"/>
          <p:cNvSpPr/>
          <p:nvPr/>
        </p:nvSpPr>
        <p:spPr>
          <a:xfrm>
            <a:off x="865632" y="942985"/>
            <a:ext cx="1143000" cy="777240"/>
          </a:xfrm>
          <a:prstGeom prst="rect">
            <a:avLst/>
          </a:prstGeom>
          <a:noFill/>
          <a:ln/>
        </p:spPr>
        <p:txBody>
          <a:bodyPr wrap="square" lIns="0" tIns="0" rIns="0" bIns="0" rtlCol="0" anchor="ctr">
            <a:normAutofit/>
          </a:bodyPr>
          <a:lstStyle/>
          <a:p>
            <a:pPr marL="0" indent="0">
              <a:buNone/>
            </a:pPr>
            <a:endParaRPr lang="en-US" sz="2000" dirty="0"/>
          </a:p>
          <a:p>
            <a:pPr marL="0" indent="0">
              <a:buNone/>
            </a:pPr>
            <a:r>
              <a:rPr lang="en-US" sz="2000" b="1" dirty="0">
                <a:solidFill>
                  <a:srgbClr val="FFFFFF"/>
                </a:solidFill>
                <a:latin typeface="Aptos Display" pitchFamily="34" charset="0"/>
                <a:ea typeface="Aptos Display" pitchFamily="34" charset="-122"/>
                <a:cs typeface="Aptos Display" pitchFamily="34" charset="-120"/>
              </a:rPr>
              <a:t>Overview</a:t>
            </a:r>
            <a:endParaRPr lang="en-US" sz="2000" dirty="0"/>
          </a:p>
        </p:txBody>
      </p:sp>
      <p:sp>
        <p:nvSpPr>
          <p:cNvPr id="4" name="Text 1"/>
          <p:cNvSpPr/>
          <p:nvPr/>
        </p:nvSpPr>
        <p:spPr>
          <a:xfrm>
            <a:off x="3337972" y="944057"/>
            <a:ext cx="8174817" cy="387590"/>
          </a:xfrm>
          <a:prstGeom prst="rect">
            <a:avLst/>
          </a:prstGeom>
          <a:noFill/>
          <a:ln/>
        </p:spPr>
        <p:txBody>
          <a:bodyPr wrap="square" lIns="0" tIns="0" rIns="0" bIns="0" rtlCol="0" anchor="ctr"/>
          <a:lstStyle/>
          <a:p>
            <a:pPr marL="0" indent="0">
              <a:buNone/>
            </a:pPr>
            <a:r>
              <a:rPr lang="en-US" sz="2400" b="1" dirty="0">
                <a:solidFill>
                  <a:srgbClr val="150037"/>
                </a:solidFill>
              </a:rPr>
              <a:t>In this short session we will be covering:</a:t>
            </a:r>
            <a:endParaRPr lang="en-US" sz="2400"/>
          </a:p>
        </p:txBody>
      </p:sp>
      <p:sp>
        <p:nvSpPr>
          <p:cNvPr id="5" name="Text 2"/>
          <p:cNvSpPr/>
          <p:nvPr/>
        </p:nvSpPr>
        <p:spPr>
          <a:xfrm>
            <a:off x="3337972" y="943397"/>
            <a:ext cx="7433824" cy="2834640"/>
          </a:xfrm>
          <a:prstGeom prst="rect">
            <a:avLst/>
          </a:prstGeom>
          <a:noFill/>
          <a:ln/>
        </p:spPr>
        <p:txBody>
          <a:bodyPr wrap="square" lIns="0" tIns="0" rIns="0" bIns="0" rtlCol="0" anchor="ctr">
            <a:normAutofit/>
          </a:bodyPr>
          <a:lstStyle/>
          <a:p>
            <a:pPr marL="0" indent="0">
              <a:buNone/>
            </a:pPr>
            <a:r>
              <a:rPr lang="en-US" b="1" dirty="0">
                <a:solidFill>
                  <a:srgbClr val="111111"/>
                </a:solidFill>
              </a:rPr>
              <a:t>•  2026 AML changes and SRA sector risk signals</a:t>
            </a:r>
            <a:endParaRPr lang="en-US"/>
          </a:p>
          <a:p>
            <a:pPr marL="0" indent="0">
              <a:buNone/>
            </a:pPr>
            <a:r>
              <a:rPr lang="en-US" b="1" dirty="0">
                <a:solidFill>
                  <a:srgbClr val="111111"/>
                </a:solidFill>
              </a:rPr>
              <a:t>•  The link between FWRA, PCPs and conveyancing files</a:t>
            </a:r>
            <a:endParaRPr lang="en-US"/>
          </a:p>
          <a:p>
            <a:pPr marL="0" indent="0">
              <a:buNone/>
            </a:pPr>
            <a:r>
              <a:rPr lang="en-US" b="1" dirty="0">
                <a:solidFill>
                  <a:srgbClr val="111111"/>
                </a:solidFill>
              </a:rPr>
              <a:t>•  CMRA: evidencing judgement, not ticking boxes</a:t>
            </a:r>
            <a:endParaRPr lang="en-US"/>
          </a:p>
          <a:p>
            <a:pPr marL="0" indent="0">
              <a:buNone/>
            </a:pPr>
            <a:r>
              <a:rPr lang="en-US" b="1" dirty="0">
                <a:solidFill>
                  <a:srgbClr val="111111"/>
                </a:solidFill>
              </a:rPr>
              <a:t>•  CDD, source of funds/wealth and client account red flags</a:t>
            </a:r>
            <a:endParaRPr lang="en-US"/>
          </a:p>
          <a:p>
            <a:pPr marL="0" indent="0">
              <a:buNone/>
            </a:pPr>
            <a:r>
              <a:rPr lang="en-US" b="1" dirty="0">
                <a:solidFill>
                  <a:srgbClr val="111111"/>
                </a:solidFill>
              </a:rPr>
              <a:t>•  CQS expectations: file discipline, training and supervision</a:t>
            </a:r>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mnt/data/clean_template_render/slide-4.png"/>
          <p:cNvPicPr>
            <a:picLocks noChangeAspect="1"/>
          </p:cNvPicPr>
          <p:nvPr/>
        </p:nvPicPr>
        <p:blipFill>
          <a:blip r:embed="rId3"/>
          <a:stretch>
            <a:fillRect/>
          </a:stretch>
        </p:blipFill>
        <p:spPr>
          <a:xfrm>
            <a:off x="0" y="0"/>
            <a:ext cx="12192000" cy="6858000"/>
          </a:xfrm>
          <a:prstGeom prst="rect">
            <a:avLst/>
          </a:prstGeom>
        </p:spPr>
      </p:pic>
      <p:sp>
        <p:nvSpPr>
          <p:cNvPr id="3" name="Text 0"/>
          <p:cNvSpPr/>
          <p:nvPr/>
        </p:nvSpPr>
        <p:spPr>
          <a:xfrm>
            <a:off x="1019844" y="740664"/>
            <a:ext cx="6309360" cy="283464"/>
          </a:xfrm>
          <a:prstGeom prst="rect">
            <a:avLst/>
          </a:prstGeom>
          <a:noFill/>
          <a:ln/>
        </p:spPr>
        <p:txBody>
          <a:bodyPr wrap="square" lIns="254" tIns="254" rIns="254" bIns="254" rtlCol="0" anchor="ctr">
            <a:noAutofit/>
          </a:bodyPr>
          <a:lstStyle/>
          <a:p>
            <a:pPr marL="0" indent="0">
              <a:buNone/>
            </a:pPr>
            <a:r>
              <a:rPr lang="en-US" sz="2800" b="1" dirty="0">
                <a:solidFill>
                  <a:srgbClr val="FFFFFF"/>
                </a:solidFill>
                <a:latin typeface="Aptos Display"/>
                <a:ea typeface="Aptos Display" pitchFamily="34" charset="-122"/>
                <a:cs typeface="Aptos Display" pitchFamily="34" charset="-120"/>
              </a:rPr>
              <a:t>The inspector’s question</a:t>
            </a:r>
            <a:endParaRPr lang="en-US" sz="2800">
              <a:latin typeface="Aptos"/>
            </a:endParaRPr>
          </a:p>
        </p:txBody>
      </p:sp>
      <p:sp>
        <p:nvSpPr>
          <p:cNvPr id="4" name="Text 1"/>
          <p:cNvSpPr/>
          <p:nvPr/>
        </p:nvSpPr>
        <p:spPr>
          <a:xfrm>
            <a:off x="1016302" y="423178"/>
            <a:ext cx="9794377" cy="4160520"/>
          </a:xfrm>
          <a:prstGeom prst="rect">
            <a:avLst/>
          </a:prstGeom>
          <a:noFill/>
          <a:ln/>
        </p:spPr>
        <p:txBody>
          <a:bodyPr wrap="square" lIns="0" tIns="0" rIns="0" bIns="0" rtlCol="0" anchor="ctr">
            <a:normAutofit/>
          </a:bodyPr>
          <a:lstStyle/>
          <a:p>
            <a:r>
              <a:rPr lang="en-US" dirty="0">
                <a:solidFill>
                  <a:srgbClr val="FFFFFF"/>
                </a:solidFill>
                <a:latin typeface="Aptos"/>
                <a:ea typeface="Aptos" pitchFamily="34" charset="-122"/>
                <a:cs typeface="Aptos" pitchFamily="34" charset="-120"/>
              </a:rPr>
              <a:t>•  Do your files show a live risk-based approach?
•  Can someone follow the AML judgement without asking the fee earner?
•  Are decisions consistent with your FWRA and PCPs?
•  Can supervision, escalation and training be evidenced?</a:t>
            </a:r>
            <a:endParaRPr lang="en-US">
              <a:latin typeface="Aptos"/>
            </a:endParaRPr>
          </a:p>
        </p:txBody>
      </p:sp>
      <p:sp>
        <p:nvSpPr>
          <p:cNvPr id="5" name="Shape 2"/>
          <p:cNvSpPr/>
          <p:nvPr/>
        </p:nvSpPr>
        <p:spPr>
          <a:xfrm>
            <a:off x="1016302" y="4202286"/>
            <a:ext cx="7479792" cy="384048"/>
          </a:xfrm>
          <a:prstGeom prst="roundRect">
            <a:avLst>
              <a:gd name="adj" fmla="val 11905"/>
            </a:avLst>
          </a:prstGeom>
          <a:solidFill>
            <a:srgbClr val="F3F2F8"/>
          </a:solidFill>
          <a:ln w="12700">
            <a:solidFill>
              <a:srgbClr val="F3F2F8">
                <a:alpha val="0"/>
              </a:srgbClr>
            </a:solidFill>
            <a:prstDash val="solid"/>
          </a:ln>
        </p:spPr>
        <p:txBody>
          <a:bodyPr/>
          <a:lstStyle/>
          <a:p>
            <a:endParaRPr lang="en-US"/>
          </a:p>
        </p:txBody>
      </p:sp>
      <p:sp>
        <p:nvSpPr>
          <p:cNvPr id="6" name="Text 3"/>
          <p:cNvSpPr/>
          <p:nvPr/>
        </p:nvSpPr>
        <p:spPr>
          <a:xfrm>
            <a:off x="1272498" y="4315474"/>
            <a:ext cx="7296912" cy="164592"/>
          </a:xfrm>
          <a:prstGeom prst="rect">
            <a:avLst/>
          </a:prstGeom>
          <a:noFill/>
          <a:ln/>
        </p:spPr>
        <p:txBody>
          <a:bodyPr wrap="square" lIns="0" tIns="0" rIns="0" bIns="0" rtlCol="0" anchor="ctr">
            <a:noAutofit/>
          </a:bodyPr>
          <a:lstStyle/>
          <a:p>
            <a:pPr marL="0" indent="0">
              <a:buNone/>
            </a:pPr>
            <a:r>
              <a:rPr lang="en-US" b="1" dirty="0">
                <a:solidFill>
                  <a:srgbClr val="150037"/>
                </a:solidFill>
                <a:latin typeface="Aptos Display"/>
                <a:ea typeface="Aptos Display" pitchFamily="34" charset="-122"/>
                <a:cs typeface="Aptos Display" pitchFamily="34" charset="-120"/>
              </a:rPr>
              <a:t>The file needs to speak for itself.</a:t>
            </a:r>
            <a:endParaRPr lang="en-US">
              <a:latin typeface="Aptos Display"/>
            </a:endParaRPr>
          </a:p>
        </p:txBody>
      </p:sp>
      <p:sp>
        <p:nvSpPr>
          <p:cNvPr id="7" name="Text 4"/>
          <p:cNvSpPr/>
          <p:nvPr/>
        </p:nvSpPr>
        <p:spPr>
          <a:xfrm>
            <a:off x="217067" y="6484167"/>
            <a:ext cx="4389120" cy="109728"/>
          </a:xfrm>
          <a:prstGeom prst="rect">
            <a:avLst/>
          </a:prstGeom>
          <a:noFill/>
          <a:ln/>
        </p:spPr>
        <p:txBody>
          <a:bodyPr wrap="square" lIns="0" tIns="0" rIns="0" bIns="0" rtlCol="0" anchor="ctr"/>
          <a:lstStyle/>
          <a:p>
            <a:pPr marL="0" indent="0">
              <a:buNone/>
            </a:pPr>
            <a:r>
              <a:rPr lang="en-US" sz="1050" dirty="0">
                <a:solidFill>
                  <a:srgbClr val="CFC8EA"/>
                </a:solidFill>
                <a:latin typeface="Aptos"/>
                <a:ea typeface="Aptos" pitchFamily="34" charset="-122"/>
                <a:cs typeface="Aptos" pitchFamily="34" charset="-120"/>
              </a:rPr>
              <a:t>Tracy Thompson Associates | AML 2026 + CQS | Property Conference</a:t>
            </a:r>
            <a:endParaRPr lang="en-US" sz="1050">
              <a:latin typeface="Aptos"/>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mnt/data/clean_template_render/slide-4.png"/>
          <p:cNvPicPr>
            <a:picLocks noChangeAspect="1"/>
          </p:cNvPicPr>
          <p:nvPr/>
        </p:nvPicPr>
        <p:blipFill>
          <a:blip r:embed="rId3"/>
          <a:stretch>
            <a:fillRect/>
          </a:stretch>
        </p:blipFill>
        <p:spPr>
          <a:xfrm>
            <a:off x="0" y="0"/>
            <a:ext cx="12192000" cy="6858000"/>
          </a:xfrm>
          <a:prstGeom prst="rect">
            <a:avLst/>
          </a:prstGeom>
        </p:spPr>
      </p:pic>
      <p:sp>
        <p:nvSpPr>
          <p:cNvPr id="3" name="Text 0"/>
          <p:cNvSpPr/>
          <p:nvPr/>
        </p:nvSpPr>
        <p:spPr>
          <a:xfrm>
            <a:off x="1050736" y="734939"/>
            <a:ext cx="9295576" cy="324653"/>
          </a:xfrm>
          <a:prstGeom prst="rect">
            <a:avLst/>
          </a:prstGeom>
          <a:noFill/>
          <a:ln/>
        </p:spPr>
        <p:txBody>
          <a:bodyPr wrap="square" lIns="254" tIns="254" rIns="254" bIns="254" rtlCol="0" anchor="ctr">
            <a:noAutofit/>
          </a:bodyPr>
          <a:lstStyle/>
          <a:p>
            <a:r>
              <a:rPr lang="en-US" sz="2400" b="1" dirty="0">
                <a:solidFill>
                  <a:srgbClr val="FFFFFF"/>
                </a:solidFill>
                <a:latin typeface="Aptos Display"/>
                <a:ea typeface="Aptos Display" pitchFamily="34" charset="-122"/>
                <a:cs typeface="Aptos Display" pitchFamily="34" charset="-120"/>
              </a:rPr>
              <a:t>2026 AML changes: what property </a:t>
            </a:r>
            <a:endParaRPr lang="en-US" sz="2400">
              <a:solidFill>
                <a:srgbClr val="000000"/>
              </a:solidFill>
              <a:latin typeface="Aptos Display"/>
              <a:ea typeface="Aptos Display" pitchFamily="34" charset="-122"/>
              <a:cs typeface="Aptos Display" pitchFamily="34" charset="-120"/>
            </a:endParaRPr>
          </a:p>
          <a:p>
            <a:pPr marL="0" indent="0">
              <a:buNone/>
            </a:pPr>
            <a:r>
              <a:rPr lang="en-US" sz="2400" b="1" dirty="0">
                <a:solidFill>
                  <a:srgbClr val="FFFFFF"/>
                </a:solidFill>
                <a:latin typeface="Aptos Display"/>
                <a:ea typeface="Aptos Display" pitchFamily="34" charset="-122"/>
                <a:cs typeface="Aptos Display" pitchFamily="34" charset="-120"/>
              </a:rPr>
              <a:t>teams need to notice</a:t>
            </a:r>
            <a:endParaRPr lang="en-US" sz="2400">
              <a:latin typeface="Aptos Display"/>
            </a:endParaRPr>
          </a:p>
        </p:txBody>
      </p:sp>
      <p:sp>
        <p:nvSpPr>
          <p:cNvPr id="4" name="Text 1"/>
          <p:cNvSpPr/>
          <p:nvPr/>
        </p:nvSpPr>
        <p:spPr>
          <a:xfrm>
            <a:off x="1047194" y="608529"/>
            <a:ext cx="9609025" cy="4160520"/>
          </a:xfrm>
          <a:prstGeom prst="rect">
            <a:avLst/>
          </a:prstGeom>
          <a:noFill/>
          <a:ln/>
        </p:spPr>
        <p:txBody>
          <a:bodyPr wrap="square" lIns="0" tIns="0" rIns="0" bIns="0" rtlCol="0" anchor="ctr">
            <a:normAutofit/>
          </a:bodyPr>
          <a:lstStyle/>
          <a:p>
            <a:pPr marL="0" indent="0">
              <a:buNone/>
            </a:pPr>
            <a:r>
              <a:rPr lang="en-US" dirty="0">
                <a:solidFill>
                  <a:srgbClr val="FFFFFF"/>
                </a:solidFill>
                <a:latin typeface="Aptos"/>
                <a:ea typeface="Aptos" pitchFamily="34" charset="-122"/>
                <a:cs typeface="Aptos" pitchFamily="34" charset="-120"/>
              </a:rPr>
              <a:t>•  EDD trigger refined: unusually complex or unusually large in context
•  High-risk countries: mandatory EDD now focuses on FATF call-for-action jurisdictions
•  Pooled client account provisions require clear risk thinking and record keeping
•  Sterling thresholds replace euro thresholds
•  PCPs, FWRA, matter risk assessments and training should all be refreshed</a:t>
            </a:r>
            <a:endParaRPr lang="en-US">
              <a:latin typeface="Aptos"/>
            </a:endParaRPr>
          </a:p>
        </p:txBody>
      </p:sp>
      <p:sp>
        <p:nvSpPr>
          <p:cNvPr id="5" name="Shape 2"/>
          <p:cNvSpPr/>
          <p:nvPr/>
        </p:nvSpPr>
        <p:spPr>
          <a:xfrm>
            <a:off x="1047194" y="3862475"/>
            <a:ext cx="7479792" cy="384048"/>
          </a:xfrm>
          <a:prstGeom prst="roundRect">
            <a:avLst>
              <a:gd name="adj" fmla="val 11905"/>
            </a:avLst>
          </a:prstGeom>
          <a:solidFill>
            <a:srgbClr val="F3F2F8"/>
          </a:solidFill>
          <a:ln w="12700">
            <a:solidFill>
              <a:srgbClr val="F3F2F8">
                <a:alpha val="0"/>
              </a:srgbClr>
            </a:solidFill>
            <a:prstDash val="solid"/>
          </a:ln>
        </p:spPr>
        <p:txBody>
          <a:bodyPr/>
          <a:lstStyle/>
          <a:p>
            <a:endParaRPr lang="en-US"/>
          </a:p>
        </p:txBody>
      </p:sp>
      <p:sp>
        <p:nvSpPr>
          <p:cNvPr id="6" name="Text 3"/>
          <p:cNvSpPr/>
          <p:nvPr/>
        </p:nvSpPr>
        <p:spPr>
          <a:xfrm>
            <a:off x="1138634" y="3944771"/>
            <a:ext cx="7296912" cy="164592"/>
          </a:xfrm>
          <a:prstGeom prst="rect">
            <a:avLst/>
          </a:prstGeom>
          <a:noFill/>
          <a:ln/>
        </p:spPr>
        <p:txBody>
          <a:bodyPr wrap="square" lIns="0" tIns="0" rIns="0" bIns="0" rtlCol="0" anchor="ctr">
            <a:noAutofit/>
          </a:bodyPr>
          <a:lstStyle/>
          <a:p>
            <a:pPr marL="0" indent="0">
              <a:buNone/>
            </a:pPr>
            <a:r>
              <a:rPr lang="en-US" sz="1400" b="1" dirty="0">
                <a:solidFill>
                  <a:srgbClr val="150037"/>
                </a:solidFill>
                <a:latin typeface="Aptos Display"/>
                <a:ea typeface="Aptos Display" pitchFamily="34" charset="-122"/>
                <a:cs typeface="Aptos Display" pitchFamily="34" charset="-120"/>
              </a:rPr>
              <a:t>The key practical point: update documents and train people, not just the policy footer.</a:t>
            </a:r>
            <a:endParaRPr lang="en-US" sz="1400">
              <a:latin typeface="Aptos Display"/>
            </a:endParaRPr>
          </a:p>
        </p:txBody>
      </p:sp>
      <p:sp>
        <p:nvSpPr>
          <p:cNvPr id="7" name="Text 4"/>
          <p:cNvSpPr/>
          <p:nvPr/>
        </p:nvSpPr>
        <p:spPr>
          <a:xfrm>
            <a:off x="1844040" y="6556248"/>
            <a:ext cx="4389120" cy="109728"/>
          </a:xfrm>
          <a:prstGeom prst="rect">
            <a:avLst/>
          </a:prstGeom>
          <a:noFill/>
          <a:ln/>
        </p:spPr>
        <p:txBody>
          <a:bodyPr wrap="square" lIns="0" tIns="0" rIns="0" bIns="0" rtlCol="0" anchor="ctr"/>
          <a:lstStyle/>
          <a:p>
            <a:pPr marL="0" indent="0">
              <a:buNone/>
            </a:pPr>
            <a:endParaRPr lang="en-US" sz="450" dirty="0">
              <a:solidFill>
                <a:srgbClr val="CFC8EA"/>
              </a:solidFill>
              <a:latin typeface="Aptos"/>
            </a:endParaRPr>
          </a:p>
        </p:txBody>
      </p:sp>
      <p:sp>
        <p:nvSpPr>
          <p:cNvPr id="8" name="TextBox 7">
            <a:extLst>
              <a:ext uri="{FF2B5EF4-FFF2-40B4-BE49-F238E27FC236}">
                <a16:creationId xmlns:a16="http://schemas.microsoft.com/office/drawing/2014/main" id="{AFD878F6-8F0B-D87F-56D7-DE5CE75B47DF}"/>
              </a:ext>
            </a:extLst>
          </p:cNvPr>
          <p:cNvSpPr txBox="1"/>
          <p:nvPr/>
        </p:nvSpPr>
        <p:spPr>
          <a:xfrm>
            <a:off x="133865" y="6394622"/>
            <a:ext cx="6096000" cy="5309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50" b="0" i="0" u="none" strike="noStrike" baseline="0">
                <a:solidFill>
                  <a:srgbClr val="CFC8EA"/>
                </a:solidFill>
                <a:latin typeface="Aptos"/>
              </a:rPr>
              <a:t>Tracy Thompson Associates | AML 2026 + CQS | Property Conference</a:t>
            </a:r>
            <a:r>
              <a:rPr sz="1050" b="0" i="0">
                <a:solidFill>
                  <a:srgbClr val="000000"/>
                </a:solidFill>
                <a:latin typeface="Aptos"/>
                <a:ea typeface="Aptos"/>
                <a:cs typeface="Aptos"/>
              </a:rPr>
              <a:t>​</a:t>
            </a:r>
            <a:endParaRPr lang="en-US"/>
          </a:p>
          <a:p>
            <a:pPr algn="ctr"/>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mnt/data/clean_template_render/slide-4.png"/>
          <p:cNvPicPr>
            <a:picLocks noChangeAspect="1"/>
          </p:cNvPicPr>
          <p:nvPr/>
        </p:nvPicPr>
        <p:blipFill>
          <a:blip r:embed="rId3"/>
          <a:stretch>
            <a:fillRect/>
          </a:stretch>
        </p:blipFill>
        <p:spPr>
          <a:xfrm>
            <a:off x="0" y="0"/>
            <a:ext cx="12192000" cy="6858000"/>
          </a:xfrm>
          <a:prstGeom prst="rect">
            <a:avLst/>
          </a:prstGeom>
        </p:spPr>
      </p:pic>
      <p:sp>
        <p:nvSpPr>
          <p:cNvPr id="3" name="Text 0"/>
          <p:cNvSpPr/>
          <p:nvPr/>
        </p:nvSpPr>
        <p:spPr>
          <a:xfrm>
            <a:off x="885979" y="765831"/>
            <a:ext cx="6309360" cy="283464"/>
          </a:xfrm>
          <a:prstGeom prst="rect">
            <a:avLst/>
          </a:prstGeom>
          <a:noFill/>
          <a:ln/>
        </p:spPr>
        <p:txBody>
          <a:bodyPr wrap="square" lIns="254" tIns="254" rIns="254" bIns="254" rtlCol="0" anchor="ctr">
            <a:noAutofit/>
          </a:bodyPr>
          <a:lstStyle/>
          <a:p>
            <a:pPr marL="0" indent="0">
              <a:buNone/>
            </a:pPr>
            <a:r>
              <a:rPr lang="en-US" sz="2400" b="1" dirty="0">
                <a:solidFill>
                  <a:srgbClr val="FFFFFF"/>
                </a:solidFill>
                <a:latin typeface="Aptos Display"/>
                <a:ea typeface="Aptos Display" pitchFamily="34" charset="-122"/>
                <a:cs typeface="Aptos Display" pitchFamily="34" charset="-120"/>
              </a:rPr>
              <a:t>SRA sector risk signals for conveyancing</a:t>
            </a:r>
            <a:endParaRPr lang="en-US" sz="2400">
              <a:latin typeface="Aptos Display"/>
            </a:endParaRPr>
          </a:p>
        </p:txBody>
      </p:sp>
      <p:sp>
        <p:nvSpPr>
          <p:cNvPr id="4" name="Text 1"/>
          <p:cNvSpPr/>
          <p:nvPr/>
        </p:nvSpPr>
        <p:spPr>
          <a:xfrm>
            <a:off x="882437" y="361394"/>
            <a:ext cx="8661674" cy="4160520"/>
          </a:xfrm>
          <a:prstGeom prst="rect">
            <a:avLst/>
          </a:prstGeom>
          <a:noFill/>
          <a:ln/>
        </p:spPr>
        <p:txBody>
          <a:bodyPr wrap="square" lIns="0" tIns="0" rIns="0" bIns="0" rtlCol="0" anchor="ctr">
            <a:normAutofit/>
          </a:bodyPr>
          <a:lstStyle/>
          <a:p>
            <a:pPr marL="0" indent="0">
              <a:buNone/>
            </a:pPr>
            <a:r>
              <a:rPr lang="en-US" dirty="0">
                <a:solidFill>
                  <a:srgbClr val="FFFFFF"/>
                </a:solidFill>
                <a:latin typeface="Aptos"/>
                <a:ea typeface="Aptos" pitchFamily="34" charset="-122"/>
                <a:cs typeface="Aptos" pitchFamily="34" charset="-120"/>
              </a:rPr>
              <a:t>•  Conveyancing remains a high inherent risk service
•  Client account risk is not separate from AML risk
•  Global instability, capital flight and sanctions circumvention need consideration
•  Newer risks include passporting, high-street crime and company registration misuse
•  AI and technology risks are relevant to verification and fraud controls</a:t>
            </a:r>
            <a:endParaRPr lang="en-US">
              <a:latin typeface="Aptos"/>
            </a:endParaRPr>
          </a:p>
        </p:txBody>
      </p:sp>
      <p:sp>
        <p:nvSpPr>
          <p:cNvPr id="5" name="Shape 2"/>
          <p:cNvSpPr/>
          <p:nvPr/>
        </p:nvSpPr>
        <p:spPr>
          <a:xfrm>
            <a:off x="882437" y="3728610"/>
            <a:ext cx="7479792" cy="384048"/>
          </a:xfrm>
          <a:prstGeom prst="roundRect">
            <a:avLst>
              <a:gd name="adj" fmla="val 11905"/>
            </a:avLst>
          </a:prstGeom>
          <a:solidFill>
            <a:srgbClr val="F3F2F8"/>
          </a:solidFill>
          <a:ln w="12700">
            <a:solidFill>
              <a:srgbClr val="F3F2F8">
                <a:alpha val="0"/>
              </a:srgbClr>
            </a:solidFill>
            <a:prstDash val="solid"/>
          </a:ln>
        </p:spPr>
        <p:txBody>
          <a:bodyPr/>
          <a:lstStyle/>
          <a:p>
            <a:endParaRPr lang="en-US"/>
          </a:p>
        </p:txBody>
      </p:sp>
      <p:sp>
        <p:nvSpPr>
          <p:cNvPr id="6" name="Text 3"/>
          <p:cNvSpPr/>
          <p:nvPr/>
        </p:nvSpPr>
        <p:spPr>
          <a:xfrm>
            <a:off x="973877" y="3841798"/>
            <a:ext cx="7296912" cy="164592"/>
          </a:xfrm>
          <a:prstGeom prst="rect">
            <a:avLst/>
          </a:prstGeom>
          <a:noFill/>
          <a:ln/>
        </p:spPr>
        <p:txBody>
          <a:bodyPr wrap="square" lIns="0" tIns="0" rIns="0" bIns="0" rtlCol="0" anchor="ctr">
            <a:noAutofit/>
          </a:bodyPr>
          <a:lstStyle/>
          <a:p>
            <a:pPr marL="0" indent="0">
              <a:buNone/>
            </a:pPr>
            <a:r>
              <a:rPr lang="en-US" sz="1600" b="1" dirty="0">
                <a:solidFill>
                  <a:srgbClr val="150037"/>
                </a:solidFill>
                <a:latin typeface="Aptos Display"/>
                <a:ea typeface="Aptos Display" pitchFamily="34" charset="-122"/>
                <a:cs typeface="Aptos Display" pitchFamily="34" charset="-120"/>
              </a:rPr>
              <a:t>Your FWRA should read like your firm, not like a generic template.</a:t>
            </a:r>
            <a:endParaRPr lang="en-US" sz="1600">
              <a:latin typeface="Aptos Display"/>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mnt/data/clean_template_render/slide-4.png"/>
          <p:cNvPicPr>
            <a:picLocks noChangeAspect="1"/>
          </p:cNvPicPr>
          <p:nvPr/>
        </p:nvPicPr>
        <p:blipFill>
          <a:blip r:embed="rId3"/>
          <a:stretch>
            <a:fillRect/>
          </a:stretch>
        </p:blipFill>
        <p:spPr>
          <a:xfrm>
            <a:off x="0" y="0"/>
            <a:ext cx="12192000" cy="6858000"/>
          </a:xfrm>
          <a:prstGeom prst="rect">
            <a:avLst/>
          </a:prstGeom>
        </p:spPr>
      </p:pic>
      <p:sp>
        <p:nvSpPr>
          <p:cNvPr id="3" name="Text 0"/>
          <p:cNvSpPr/>
          <p:nvPr/>
        </p:nvSpPr>
        <p:spPr>
          <a:xfrm>
            <a:off x="772709" y="829839"/>
            <a:ext cx="5835683" cy="221680"/>
          </a:xfrm>
          <a:prstGeom prst="rect">
            <a:avLst/>
          </a:prstGeom>
          <a:noFill/>
          <a:ln/>
        </p:spPr>
        <p:txBody>
          <a:bodyPr wrap="square" lIns="254" tIns="254" rIns="254" bIns="254" rtlCol="0" anchor="ctr">
            <a:noAutofit/>
          </a:bodyPr>
          <a:lstStyle/>
          <a:p>
            <a:pPr marL="0" indent="0">
              <a:buNone/>
            </a:pPr>
            <a:r>
              <a:rPr lang="en-US" sz="2400" b="1" dirty="0">
                <a:solidFill>
                  <a:srgbClr val="FFFFFF"/>
                </a:solidFill>
                <a:latin typeface="Aptos Display"/>
                <a:ea typeface="Aptos Display" pitchFamily="34" charset="-122"/>
                <a:cs typeface="Aptos Display" pitchFamily="34" charset="-120"/>
              </a:rPr>
              <a:t>FWRA refresh: what should change after  August 2026?</a:t>
            </a:r>
            <a:endParaRPr lang="en-US" sz="2400">
              <a:latin typeface="Aptos Display"/>
            </a:endParaRPr>
          </a:p>
        </p:txBody>
      </p:sp>
      <p:sp>
        <p:nvSpPr>
          <p:cNvPr id="4" name="Text 1"/>
          <p:cNvSpPr/>
          <p:nvPr/>
        </p:nvSpPr>
        <p:spPr>
          <a:xfrm>
            <a:off x="769167" y="392286"/>
            <a:ext cx="8847025" cy="4160520"/>
          </a:xfrm>
          <a:prstGeom prst="rect">
            <a:avLst/>
          </a:prstGeom>
          <a:noFill/>
          <a:ln/>
        </p:spPr>
        <p:txBody>
          <a:bodyPr wrap="square" lIns="0" tIns="0" rIns="0" bIns="0" rtlCol="0" anchor="ctr">
            <a:normAutofit/>
          </a:bodyPr>
          <a:lstStyle/>
          <a:p>
            <a:pPr marL="0" indent="0">
              <a:buNone/>
            </a:pPr>
            <a:r>
              <a:rPr lang="en-US" dirty="0">
                <a:solidFill>
                  <a:srgbClr val="FFFFFF"/>
                </a:solidFill>
                <a:latin typeface="Aptos"/>
                <a:ea typeface="Aptos" pitchFamily="34" charset="-122"/>
                <a:cs typeface="Aptos" pitchFamily="34" charset="-120"/>
              </a:rPr>
              <a:t>•  Map the SRA risks against the firm’s actual conveyancing profile
•  Record why each risk is high, medium or low for your firm
•  Add evidence: work volumes, client types, geography, third-party funds and lender work
•  Identify controls: who does what, when, and how it is checked
•  Board/senior management approval and version control matter</a:t>
            </a:r>
            <a:endParaRPr lang="en-US">
              <a:latin typeface="Aptos"/>
            </a:endParaRPr>
          </a:p>
        </p:txBody>
      </p:sp>
      <p:sp>
        <p:nvSpPr>
          <p:cNvPr id="5" name="Shape 2"/>
          <p:cNvSpPr/>
          <p:nvPr/>
        </p:nvSpPr>
        <p:spPr>
          <a:xfrm>
            <a:off x="769167" y="3635934"/>
            <a:ext cx="7479792" cy="384048"/>
          </a:xfrm>
          <a:prstGeom prst="roundRect">
            <a:avLst>
              <a:gd name="adj" fmla="val 11905"/>
            </a:avLst>
          </a:prstGeom>
          <a:solidFill>
            <a:srgbClr val="F3F2F8"/>
          </a:solidFill>
          <a:ln w="12700">
            <a:solidFill>
              <a:srgbClr val="F3F2F8">
                <a:alpha val="0"/>
              </a:srgbClr>
            </a:solidFill>
            <a:prstDash val="solid"/>
          </a:ln>
        </p:spPr>
        <p:txBody>
          <a:bodyPr/>
          <a:lstStyle/>
          <a:p>
            <a:endParaRPr lang="en-US"/>
          </a:p>
        </p:txBody>
      </p:sp>
      <p:sp>
        <p:nvSpPr>
          <p:cNvPr id="6" name="Text 3"/>
          <p:cNvSpPr/>
          <p:nvPr/>
        </p:nvSpPr>
        <p:spPr>
          <a:xfrm>
            <a:off x="860607" y="3718230"/>
            <a:ext cx="7296912" cy="164592"/>
          </a:xfrm>
          <a:prstGeom prst="rect">
            <a:avLst/>
          </a:prstGeom>
          <a:noFill/>
          <a:ln/>
        </p:spPr>
        <p:txBody>
          <a:bodyPr wrap="square" lIns="0" tIns="0" rIns="0" bIns="0" rtlCol="0" anchor="ctr">
            <a:noAutofit/>
          </a:bodyPr>
          <a:lstStyle/>
          <a:p>
            <a:pPr marL="0" indent="0">
              <a:buNone/>
            </a:pPr>
            <a:r>
              <a:rPr lang="en-US" sz="1600" b="1" dirty="0">
                <a:solidFill>
                  <a:srgbClr val="150037"/>
                </a:solidFill>
                <a:latin typeface="Aptos Display"/>
                <a:ea typeface="Aptos Display" pitchFamily="34" charset="-122"/>
                <a:cs typeface="Aptos Display" pitchFamily="34" charset="-120"/>
              </a:rPr>
              <a:t>A FWRA is not a policy. It is the reason your policy looks the way it does.</a:t>
            </a:r>
            <a:endParaRPr lang="en-US" sz="1600">
              <a:latin typeface="Aptos Display"/>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mnt/data/clean_template_render/slide-4.png"/>
          <p:cNvPicPr>
            <a:picLocks noChangeAspect="1"/>
          </p:cNvPicPr>
          <p:nvPr/>
        </p:nvPicPr>
        <p:blipFill>
          <a:blip r:embed="rId3"/>
          <a:stretch>
            <a:fillRect/>
          </a:stretch>
        </p:blipFill>
        <p:spPr>
          <a:xfrm>
            <a:off x="0" y="0"/>
            <a:ext cx="12192000" cy="6858000"/>
          </a:xfrm>
          <a:prstGeom prst="rect">
            <a:avLst/>
          </a:prstGeom>
        </p:spPr>
      </p:pic>
      <p:sp>
        <p:nvSpPr>
          <p:cNvPr id="3" name="Text 0"/>
          <p:cNvSpPr/>
          <p:nvPr/>
        </p:nvSpPr>
        <p:spPr>
          <a:xfrm>
            <a:off x="762549" y="745236"/>
            <a:ext cx="6309360" cy="283464"/>
          </a:xfrm>
          <a:prstGeom prst="rect">
            <a:avLst/>
          </a:prstGeom>
          <a:noFill/>
          <a:ln/>
        </p:spPr>
        <p:txBody>
          <a:bodyPr wrap="square" lIns="254" tIns="254" rIns="254" bIns="254" rtlCol="0" anchor="ctr">
            <a:noAutofit/>
          </a:bodyPr>
          <a:lstStyle/>
          <a:p>
            <a:pPr marL="0" indent="0">
              <a:buNone/>
            </a:pPr>
            <a:r>
              <a:rPr lang="en-US" sz="2700" b="1" dirty="0">
                <a:solidFill>
                  <a:srgbClr val="FFFFFF"/>
                </a:solidFill>
                <a:latin typeface="Aptos Display"/>
                <a:ea typeface="Aptos Display" pitchFamily="34" charset="-122"/>
                <a:cs typeface="Aptos Display" pitchFamily="34" charset="-120"/>
              </a:rPr>
              <a:t>PCPs: the “how we do it here” document</a:t>
            </a:r>
            <a:endParaRPr lang="en-US" sz="2700">
              <a:latin typeface="Aptos Display"/>
            </a:endParaRPr>
          </a:p>
        </p:txBody>
      </p:sp>
      <p:sp>
        <p:nvSpPr>
          <p:cNvPr id="4" name="Text 1"/>
          <p:cNvSpPr/>
          <p:nvPr/>
        </p:nvSpPr>
        <p:spPr>
          <a:xfrm>
            <a:off x="758870" y="381989"/>
            <a:ext cx="8476323" cy="4160520"/>
          </a:xfrm>
          <a:prstGeom prst="rect">
            <a:avLst/>
          </a:prstGeom>
          <a:noFill/>
          <a:ln/>
        </p:spPr>
        <p:txBody>
          <a:bodyPr wrap="square" lIns="0" tIns="0" rIns="0" bIns="0" rtlCol="0" anchor="ctr">
            <a:normAutofit/>
          </a:bodyPr>
          <a:lstStyle/>
          <a:p>
            <a:pPr marL="0" indent="0">
              <a:buNone/>
            </a:pPr>
            <a:r>
              <a:rPr lang="en-US" dirty="0">
                <a:solidFill>
                  <a:srgbClr val="FFFFFF"/>
                </a:solidFill>
                <a:latin typeface="Aptos"/>
                <a:ea typeface="Aptos" pitchFamily="34" charset="-122"/>
                <a:cs typeface="Aptos" pitchFamily="34" charset="-120"/>
              </a:rPr>
              <a:t>•  Update for 2026 AML terminology and EDD triggers
•  Make the CMRA process clear and mandatory
•  Tell staff what to do with gifts, third-party funds and unusual funding routes
•  Build in escalation points and MLRO/MLCO approvals
•  Keep the procedure practical enough to be followed under transaction pressure</a:t>
            </a:r>
            <a:endParaRPr lang="en-US">
              <a:latin typeface="Aptos"/>
            </a:endParaRPr>
          </a:p>
        </p:txBody>
      </p:sp>
      <p:sp>
        <p:nvSpPr>
          <p:cNvPr id="5" name="Shape 2"/>
          <p:cNvSpPr/>
          <p:nvPr/>
        </p:nvSpPr>
        <p:spPr>
          <a:xfrm>
            <a:off x="769167" y="3656529"/>
            <a:ext cx="7479792" cy="384048"/>
          </a:xfrm>
          <a:prstGeom prst="roundRect">
            <a:avLst>
              <a:gd name="adj" fmla="val 11905"/>
            </a:avLst>
          </a:prstGeom>
          <a:solidFill>
            <a:srgbClr val="F3F2F8"/>
          </a:solidFill>
          <a:ln w="12700">
            <a:solidFill>
              <a:srgbClr val="F3F2F8">
                <a:alpha val="0"/>
              </a:srgbClr>
            </a:solidFill>
            <a:prstDash val="solid"/>
          </a:ln>
        </p:spPr>
        <p:txBody>
          <a:bodyPr/>
          <a:lstStyle/>
          <a:p>
            <a:endParaRPr lang="en-US"/>
          </a:p>
        </p:txBody>
      </p:sp>
      <p:sp>
        <p:nvSpPr>
          <p:cNvPr id="6" name="Text 3"/>
          <p:cNvSpPr/>
          <p:nvPr/>
        </p:nvSpPr>
        <p:spPr>
          <a:xfrm>
            <a:off x="860607" y="3738825"/>
            <a:ext cx="7296912" cy="164592"/>
          </a:xfrm>
          <a:prstGeom prst="rect">
            <a:avLst/>
          </a:prstGeom>
          <a:noFill/>
          <a:ln/>
        </p:spPr>
        <p:txBody>
          <a:bodyPr wrap="square" lIns="0" tIns="0" rIns="0" bIns="0" rtlCol="0" anchor="ctr">
            <a:noAutofit/>
          </a:bodyPr>
          <a:lstStyle/>
          <a:p>
            <a:pPr marL="0" indent="0">
              <a:buNone/>
            </a:pPr>
            <a:r>
              <a:rPr lang="en-US" sz="1600" b="1" dirty="0">
                <a:solidFill>
                  <a:srgbClr val="150037"/>
                </a:solidFill>
                <a:latin typeface="Aptos Display"/>
                <a:ea typeface="Aptos Display" pitchFamily="34" charset="-122"/>
                <a:cs typeface="Aptos Display" pitchFamily="34" charset="-120"/>
              </a:rPr>
              <a:t>Good PCPs reduce file inconsistency.</a:t>
            </a:r>
            <a:endParaRPr lang="en-US" sz="1600">
              <a:latin typeface="Aptos"/>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mnt/data/clean_template_render/slide-4.png"/>
          <p:cNvPicPr>
            <a:picLocks noChangeAspect="1"/>
          </p:cNvPicPr>
          <p:nvPr/>
        </p:nvPicPr>
        <p:blipFill>
          <a:blip r:embed="rId3"/>
          <a:stretch>
            <a:fillRect/>
          </a:stretch>
        </p:blipFill>
        <p:spPr>
          <a:xfrm>
            <a:off x="0" y="0"/>
            <a:ext cx="12192000" cy="6858000"/>
          </a:xfrm>
          <a:prstGeom prst="rect">
            <a:avLst/>
          </a:prstGeom>
        </p:spPr>
      </p:pic>
      <p:sp>
        <p:nvSpPr>
          <p:cNvPr id="3" name="Text 0"/>
          <p:cNvSpPr/>
          <p:nvPr/>
        </p:nvSpPr>
        <p:spPr>
          <a:xfrm>
            <a:off x="885705" y="778352"/>
            <a:ext cx="6309360" cy="283464"/>
          </a:xfrm>
          <a:prstGeom prst="rect">
            <a:avLst/>
          </a:prstGeom>
          <a:noFill/>
          <a:ln/>
        </p:spPr>
        <p:txBody>
          <a:bodyPr wrap="square" lIns="254" tIns="254" rIns="254" bIns="254" rtlCol="0" anchor="ctr">
            <a:noAutofit/>
          </a:bodyPr>
          <a:lstStyle/>
          <a:p>
            <a:pPr marL="0" indent="0">
              <a:buNone/>
            </a:pPr>
            <a:r>
              <a:rPr lang="en-US" sz="2800" b="1" dirty="0">
                <a:solidFill>
                  <a:srgbClr val="FFFFFF"/>
                </a:solidFill>
                <a:latin typeface="Aptos Display"/>
                <a:ea typeface="Aptos Display" pitchFamily="34" charset="-122"/>
                <a:cs typeface="Aptos Display" pitchFamily="34" charset="-120"/>
              </a:rPr>
              <a:t>What a defensible file looks like</a:t>
            </a:r>
            <a:endParaRPr lang="en-US" sz="2800">
              <a:latin typeface="Aptos Display"/>
            </a:endParaRPr>
          </a:p>
        </p:txBody>
      </p:sp>
      <p:sp>
        <p:nvSpPr>
          <p:cNvPr id="4" name="Text 1"/>
          <p:cNvSpPr/>
          <p:nvPr/>
        </p:nvSpPr>
        <p:spPr>
          <a:xfrm>
            <a:off x="882437" y="392286"/>
            <a:ext cx="7498080" cy="4160520"/>
          </a:xfrm>
          <a:prstGeom prst="rect">
            <a:avLst/>
          </a:prstGeom>
          <a:noFill/>
          <a:ln/>
        </p:spPr>
        <p:txBody>
          <a:bodyPr wrap="square" lIns="0" tIns="0" rIns="0" bIns="0" rtlCol="0" anchor="ctr">
            <a:normAutofit/>
          </a:bodyPr>
          <a:lstStyle/>
          <a:p>
            <a:pPr marL="0" indent="0">
              <a:buNone/>
            </a:pPr>
            <a:r>
              <a:rPr lang="en-US" dirty="0">
                <a:solidFill>
                  <a:srgbClr val="FFFFFF"/>
                </a:solidFill>
                <a:latin typeface="Aptos"/>
                <a:ea typeface="Aptos" pitchFamily="34" charset="-122"/>
                <a:cs typeface="Aptos" pitchFamily="34" charset="-120"/>
              </a:rPr>
              <a:t>•  CDD completed before work meaningfully progresses
•  CMRA is dated, matter-specific and explains the judgement
•  Source of funds and source of wealth are understood and evidenced
•  Sanctions, PEP and adverse media checks are visible where required
•  Discrepancies, red flags and decisions are recorded contemporaneously</a:t>
            </a:r>
            <a:endParaRPr lang="en-US">
              <a:latin typeface="Aptos"/>
            </a:endParaRPr>
          </a:p>
        </p:txBody>
      </p:sp>
      <p:sp>
        <p:nvSpPr>
          <p:cNvPr id="5" name="Shape 2"/>
          <p:cNvSpPr/>
          <p:nvPr/>
        </p:nvSpPr>
        <p:spPr>
          <a:xfrm>
            <a:off x="892734" y="3635934"/>
            <a:ext cx="7479792" cy="384048"/>
          </a:xfrm>
          <a:prstGeom prst="roundRect">
            <a:avLst>
              <a:gd name="adj" fmla="val 11905"/>
            </a:avLst>
          </a:prstGeom>
          <a:solidFill>
            <a:srgbClr val="F3F2F8"/>
          </a:solidFill>
          <a:ln w="12700">
            <a:solidFill>
              <a:srgbClr val="F3F2F8">
                <a:alpha val="0"/>
              </a:srgbClr>
            </a:solidFill>
            <a:prstDash val="solid"/>
          </a:ln>
        </p:spPr>
        <p:txBody>
          <a:bodyPr/>
          <a:lstStyle/>
          <a:p>
            <a:endParaRPr lang="en-US"/>
          </a:p>
        </p:txBody>
      </p:sp>
      <p:sp>
        <p:nvSpPr>
          <p:cNvPr id="6" name="Text 3"/>
          <p:cNvSpPr/>
          <p:nvPr/>
        </p:nvSpPr>
        <p:spPr>
          <a:xfrm>
            <a:off x="984174" y="3718230"/>
            <a:ext cx="7296912" cy="164592"/>
          </a:xfrm>
          <a:prstGeom prst="rect">
            <a:avLst/>
          </a:prstGeom>
          <a:noFill/>
          <a:ln/>
        </p:spPr>
        <p:txBody>
          <a:bodyPr wrap="square" lIns="0" tIns="0" rIns="0" bIns="0" rtlCol="0" anchor="ctr">
            <a:noAutofit/>
          </a:bodyPr>
          <a:lstStyle/>
          <a:p>
            <a:pPr marL="0" indent="0">
              <a:buNone/>
            </a:pPr>
            <a:r>
              <a:rPr lang="en-US" sz="1600" b="1" dirty="0">
                <a:solidFill>
                  <a:srgbClr val="150037"/>
                </a:solidFill>
                <a:latin typeface="Aptos Display"/>
                <a:ea typeface="Aptos Display" pitchFamily="34" charset="-122"/>
                <a:cs typeface="Aptos Display" pitchFamily="34" charset="-120"/>
              </a:rPr>
              <a:t>Not “more paperwork”. Better evidence of the thinking already happening.</a:t>
            </a:r>
            <a:endParaRPr lang="en-US" sz="1600">
              <a:latin typeface="Aptos"/>
            </a:endParaRPr>
          </a:p>
        </p:txBody>
      </p:sp>
      <p:sp>
        <p:nvSpPr>
          <p:cNvPr id="7" name="Text 4"/>
          <p:cNvSpPr/>
          <p:nvPr/>
        </p:nvSpPr>
        <p:spPr>
          <a:xfrm>
            <a:off x="1844040" y="6556248"/>
            <a:ext cx="4389120" cy="109728"/>
          </a:xfrm>
          <a:prstGeom prst="rect">
            <a:avLst/>
          </a:prstGeom>
          <a:noFill/>
          <a:ln/>
        </p:spPr>
        <p:txBody>
          <a:bodyPr wrap="square" lIns="0" tIns="0" rIns="0" bIns="0" rtlCol="0" anchor="ctr"/>
          <a:lstStyle/>
          <a:p>
            <a:pPr marL="0" indent="0">
              <a:buNone/>
            </a:pPr>
            <a:r>
              <a:rPr lang="en-US" sz="480" dirty="0">
                <a:solidFill>
                  <a:srgbClr val="CFC8EA"/>
                </a:solidFill>
                <a:latin typeface="Aptos" pitchFamily="34" charset="0"/>
                <a:ea typeface="Aptos" pitchFamily="34" charset="-122"/>
                <a:cs typeface="Aptos" pitchFamily="34" charset="-120"/>
              </a:rPr>
              <a:t>Tracy Thompson Associates | AML 2026 + CQS | Property Conference</a:t>
            </a:r>
            <a:endParaRPr lang="en-US" sz="480"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mnt/data/clean_template_render/slide-4.png"/>
          <p:cNvPicPr>
            <a:picLocks noChangeAspect="1"/>
          </p:cNvPicPr>
          <p:nvPr/>
        </p:nvPicPr>
        <p:blipFill>
          <a:blip r:embed="rId3"/>
          <a:stretch>
            <a:fillRect/>
          </a:stretch>
        </p:blipFill>
        <p:spPr>
          <a:xfrm>
            <a:off x="0" y="0"/>
            <a:ext cx="12192000" cy="6858000"/>
          </a:xfrm>
          <a:prstGeom prst="rect">
            <a:avLst/>
          </a:prstGeom>
        </p:spPr>
      </p:pic>
      <p:sp>
        <p:nvSpPr>
          <p:cNvPr id="3" name="Text 0"/>
          <p:cNvSpPr/>
          <p:nvPr/>
        </p:nvSpPr>
        <p:spPr>
          <a:xfrm>
            <a:off x="885842" y="781853"/>
            <a:ext cx="6309360" cy="283464"/>
          </a:xfrm>
          <a:prstGeom prst="rect">
            <a:avLst/>
          </a:prstGeom>
          <a:noFill/>
          <a:ln/>
        </p:spPr>
        <p:txBody>
          <a:bodyPr wrap="square" lIns="254" tIns="254" rIns="254" bIns="254" rtlCol="0" anchor="ctr">
            <a:noAutofit/>
          </a:bodyPr>
          <a:lstStyle/>
          <a:p>
            <a:pPr marL="0" indent="0">
              <a:buNone/>
            </a:pPr>
            <a:r>
              <a:rPr lang="en-US" sz="2800" b="1" dirty="0">
                <a:solidFill>
                  <a:srgbClr val="FFFFFF"/>
                </a:solidFill>
                <a:latin typeface="Aptos Display"/>
                <a:ea typeface="Aptos Display" pitchFamily="34" charset="-122"/>
                <a:cs typeface="Aptos Display" pitchFamily="34" charset="-120"/>
              </a:rPr>
              <a:t>CMRA: evidencing judgement</a:t>
            </a:r>
            <a:endParaRPr lang="en-US" sz="2800">
              <a:latin typeface="Aptos Display"/>
            </a:endParaRPr>
          </a:p>
        </p:txBody>
      </p:sp>
      <p:sp>
        <p:nvSpPr>
          <p:cNvPr id="4" name="Text 1"/>
          <p:cNvSpPr/>
          <p:nvPr/>
        </p:nvSpPr>
        <p:spPr>
          <a:xfrm>
            <a:off x="882437" y="423178"/>
            <a:ext cx="8198296" cy="4160520"/>
          </a:xfrm>
          <a:prstGeom prst="rect">
            <a:avLst/>
          </a:prstGeom>
          <a:noFill/>
          <a:ln/>
        </p:spPr>
        <p:txBody>
          <a:bodyPr wrap="square" lIns="0" tIns="0" rIns="0" bIns="0" rtlCol="0" anchor="ctr">
            <a:normAutofit/>
          </a:bodyPr>
          <a:lstStyle/>
          <a:p>
            <a:pPr marL="0" indent="0">
              <a:buNone/>
            </a:pPr>
            <a:r>
              <a:rPr lang="en-US" dirty="0">
                <a:solidFill>
                  <a:srgbClr val="FFFFFF"/>
                </a:solidFill>
                <a:latin typeface="Aptos"/>
                <a:ea typeface="Aptos" pitchFamily="34" charset="-122"/>
                <a:cs typeface="Aptos" pitchFamily="34" charset="-120"/>
              </a:rPr>
              <a:t>•  Start with the risk factors: client, matter, geography, delivery channel and funding
•  Explain why the rating is what it is
•  Do not default every file to “medium” without analysis
•  Record what changed and what you did about it
•  Make escalation and approval visible on the file</a:t>
            </a:r>
            <a:endParaRPr lang="en-US">
              <a:latin typeface="Aptos"/>
            </a:endParaRPr>
          </a:p>
        </p:txBody>
      </p:sp>
      <p:sp>
        <p:nvSpPr>
          <p:cNvPr id="5" name="Shape 2"/>
          <p:cNvSpPr/>
          <p:nvPr/>
        </p:nvSpPr>
        <p:spPr>
          <a:xfrm>
            <a:off x="872140" y="3666826"/>
            <a:ext cx="7479792" cy="384048"/>
          </a:xfrm>
          <a:prstGeom prst="roundRect">
            <a:avLst>
              <a:gd name="adj" fmla="val 11905"/>
            </a:avLst>
          </a:prstGeom>
          <a:solidFill>
            <a:srgbClr val="F3F2F8"/>
          </a:solidFill>
          <a:ln w="12700">
            <a:solidFill>
              <a:srgbClr val="F3F2F8">
                <a:alpha val="0"/>
              </a:srgbClr>
            </a:solidFill>
            <a:prstDash val="solid"/>
          </a:ln>
        </p:spPr>
        <p:txBody>
          <a:bodyPr/>
          <a:lstStyle/>
          <a:p>
            <a:endParaRPr lang="en-US"/>
          </a:p>
        </p:txBody>
      </p:sp>
      <p:sp>
        <p:nvSpPr>
          <p:cNvPr id="6" name="Text 3"/>
          <p:cNvSpPr/>
          <p:nvPr/>
        </p:nvSpPr>
        <p:spPr>
          <a:xfrm>
            <a:off x="963580" y="3749122"/>
            <a:ext cx="7296912" cy="164592"/>
          </a:xfrm>
          <a:prstGeom prst="rect">
            <a:avLst/>
          </a:prstGeom>
          <a:noFill/>
          <a:ln/>
        </p:spPr>
        <p:txBody>
          <a:bodyPr wrap="square" lIns="0" tIns="0" rIns="0" bIns="0" rtlCol="0" anchor="ctr">
            <a:noAutofit/>
          </a:bodyPr>
          <a:lstStyle/>
          <a:p>
            <a:pPr marL="0" indent="0">
              <a:buNone/>
            </a:pPr>
            <a:r>
              <a:rPr lang="en-US" sz="1600" b="1" dirty="0">
                <a:solidFill>
                  <a:srgbClr val="150037"/>
                </a:solidFill>
                <a:latin typeface="Aptos Display"/>
                <a:ea typeface="Aptos Display" pitchFamily="34" charset="-122"/>
                <a:cs typeface="Aptos Display" pitchFamily="34" charset="-120"/>
              </a:rPr>
              <a:t>The best CMRA answers the question: “why do we think its ok to go ahead?”</a:t>
            </a:r>
            <a:endParaRPr lang="en-US" sz="1600">
              <a:latin typeface="Aptos"/>
            </a:endParaRPr>
          </a:p>
        </p:txBody>
      </p:sp>
      <p:sp>
        <p:nvSpPr>
          <p:cNvPr id="7" name="Text 4"/>
          <p:cNvSpPr/>
          <p:nvPr/>
        </p:nvSpPr>
        <p:spPr>
          <a:xfrm>
            <a:off x="1844040" y="6556248"/>
            <a:ext cx="4389120" cy="109728"/>
          </a:xfrm>
          <a:prstGeom prst="rect">
            <a:avLst/>
          </a:prstGeom>
          <a:noFill/>
          <a:ln/>
        </p:spPr>
        <p:txBody>
          <a:bodyPr wrap="square" lIns="0" tIns="0" rIns="0" bIns="0" rtlCol="0" anchor="ctr"/>
          <a:lstStyle/>
          <a:p>
            <a:pPr marL="0" indent="0">
              <a:buNone/>
            </a:pPr>
            <a:r>
              <a:rPr lang="en-US" sz="480" dirty="0">
                <a:solidFill>
                  <a:srgbClr val="CFC8EA"/>
                </a:solidFill>
                <a:latin typeface="Aptos" pitchFamily="34" charset="0"/>
                <a:ea typeface="Aptos" pitchFamily="34" charset="-122"/>
                <a:cs typeface="Aptos" pitchFamily="34" charset="-120"/>
              </a:rPr>
              <a:t>Tracy Thompson Associates | AML 2026 + CQS | Property Conference</a:t>
            </a:r>
            <a:endParaRPr lang="en-US" sz="480"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mnt/data/clean_template_render/slide-4.png"/>
          <p:cNvPicPr>
            <a:picLocks noChangeAspect="1"/>
          </p:cNvPicPr>
          <p:nvPr/>
        </p:nvPicPr>
        <p:blipFill>
          <a:blip r:embed="rId3"/>
          <a:stretch>
            <a:fillRect/>
          </a:stretch>
        </p:blipFill>
        <p:spPr>
          <a:xfrm>
            <a:off x="0" y="81280"/>
            <a:ext cx="12192000" cy="6858000"/>
          </a:xfrm>
          <a:prstGeom prst="rect">
            <a:avLst/>
          </a:prstGeom>
        </p:spPr>
      </p:pic>
      <p:sp>
        <p:nvSpPr>
          <p:cNvPr id="3" name="Text 0"/>
          <p:cNvSpPr/>
          <p:nvPr/>
        </p:nvSpPr>
        <p:spPr>
          <a:xfrm>
            <a:off x="885979" y="840136"/>
            <a:ext cx="6309360" cy="283464"/>
          </a:xfrm>
          <a:prstGeom prst="rect">
            <a:avLst/>
          </a:prstGeom>
          <a:noFill/>
          <a:ln/>
        </p:spPr>
        <p:txBody>
          <a:bodyPr wrap="square" lIns="254" tIns="254" rIns="254" bIns="254" rtlCol="0" anchor="ctr">
            <a:noAutofit/>
          </a:bodyPr>
          <a:lstStyle/>
          <a:p>
            <a:pPr marL="0" indent="0">
              <a:buNone/>
            </a:pPr>
            <a:r>
              <a:rPr lang="en-US" sz="2800" b="1" dirty="0">
                <a:solidFill>
                  <a:srgbClr val="FFFFFF"/>
                </a:solidFill>
                <a:latin typeface="Aptos Display"/>
                <a:ea typeface="Aptos Display" pitchFamily="34" charset="-122"/>
                <a:cs typeface="Aptos Display" pitchFamily="34" charset="-120"/>
              </a:rPr>
              <a:t>Weak CMRA vs defensible CMRA</a:t>
            </a:r>
            <a:endParaRPr lang="en-US" sz="2800">
              <a:latin typeface="Aptos Display"/>
            </a:endParaRPr>
          </a:p>
        </p:txBody>
      </p:sp>
      <p:sp>
        <p:nvSpPr>
          <p:cNvPr id="4" name="Text 1"/>
          <p:cNvSpPr/>
          <p:nvPr/>
        </p:nvSpPr>
        <p:spPr>
          <a:xfrm>
            <a:off x="883590" y="1799225"/>
            <a:ext cx="10422512" cy="4150223"/>
          </a:xfrm>
          <a:prstGeom prst="rect">
            <a:avLst/>
          </a:prstGeom>
          <a:noFill/>
          <a:ln/>
        </p:spPr>
        <p:txBody>
          <a:bodyPr wrap="square" lIns="0" tIns="0" rIns="0" bIns="0" rtlCol="0" anchor="ctr">
            <a:noAutofit/>
          </a:bodyPr>
          <a:lstStyle/>
          <a:p>
            <a:r>
              <a:rPr lang="en-US" dirty="0">
                <a:solidFill>
                  <a:srgbClr val="FFFFFF"/>
                </a:solidFill>
                <a:latin typeface="Aptos"/>
                <a:ea typeface="Aptos" pitchFamily="34" charset="-122"/>
                <a:cs typeface="Aptos" pitchFamily="34" charset="-120"/>
              </a:rPr>
              <a:t>•  Weak: “Standard purchase”. “Conveyancing is medium risk”. “Savings .” 
•  Defensible: “First-time buyer, UK resident, salary savings plus parental gift; donor identified; bank statements reviewed; no adverse media; no third-party funds beyond verified gift.”</a:t>
            </a:r>
          </a:p>
          <a:p>
            <a:r>
              <a:rPr lang="en-US" dirty="0">
                <a:solidFill>
                  <a:srgbClr val="FFFFFF"/>
                </a:solidFill>
                <a:latin typeface="Aptos"/>
                <a:ea typeface="Aptos" pitchFamily="34" charset="-122"/>
                <a:cs typeface="Aptos" pitchFamily="34" charset="-120"/>
              </a:rPr>
              <a:t>
•  Weak: “Longstanding client” “Trading Profits” “Known to (fee earner/partner etc).”
•  Defensible: “UK company, PSCs verified, Companies House reviewed, trading activity aligns with purchase, funding from trading account evidenced.”</a:t>
            </a:r>
          </a:p>
          <a:p>
            <a:endParaRPr lang="en-US" dirty="0">
              <a:solidFill>
                <a:srgbClr val="FFFFFF"/>
              </a:solidFill>
              <a:latin typeface="Aptos" pitchFamily="34" charset="0"/>
              <a:ea typeface="Aptos" pitchFamily="34" charset="-122"/>
              <a:cs typeface="Aptos" pitchFamily="34" charset="-120"/>
            </a:endParaRPr>
          </a:p>
          <a:p>
            <a:endParaRPr lang="en-US" dirty="0">
              <a:solidFill>
                <a:srgbClr val="FFFFFF"/>
              </a:solidFill>
              <a:latin typeface="Aptos" pitchFamily="34" charset="0"/>
              <a:ea typeface="Aptos" pitchFamily="34" charset="-122"/>
              <a:cs typeface="Aptos" pitchFamily="34" charset="-120"/>
            </a:endParaRPr>
          </a:p>
          <a:p>
            <a:r>
              <a:rPr lang="en-US" dirty="0">
                <a:solidFill>
                  <a:srgbClr val="FFFFFF"/>
                </a:solidFill>
                <a:latin typeface="Aptos"/>
                <a:ea typeface="Aptos" pitchFamily="34" charset="-122"/>
                <a:cs typeface="Aptos" pitchFamily="34" charset="-120"/>
              </a:rPr>
              <a:t>Ensure CMRA is:</a:t>
            </a:r>
          </a:p>
          <a:p>
            <a:r>
              <a:rPr lang="en-US" dirty="0">
                <a:solidFill>
                  <a:srgbClr val="FFFFFF"/>
                </a:solidFill>
                <a:latin typeface="Aptos"/>
                <a:ea typeface="Aptos" pitchFamily="34" charset="-122"/>
                <a:cs typeface="Aptos" pitchFamily="34" charset="-120"/>
              </a:rPr>
              <a:t>	completed;</a:t>
            </a:r>
          </a:p>
          <a:p>
            <a:r>
              <a:rPr lang="en-US" dirty="0">
                <a:solidFill>
                  <a:srgbClr val="FFFFFF"/>
                </a:solidFill>
                <a:latin typeface="Aptos"/>
                <a:ea typeface="Aptos" pitchFamily="34" charset="-122"/>
                <a:cs typeface="Aptos" pitchFamily="34" charset="-120"/>
              </a:rPr>
              <a:t>	meaningful;</a:t>
            </a:r>
          </a:p>
          <a:p>
            <a:r>
              <a:rPr lang="en-US" dirty="0">
                <a:solidFill>
                  <a:srgbClr val="FFFFFF"/>
                </a:solidFill>
                <a:latin typeface="Aptos"/>
                <a:ea typeface="Aptos" pitchFamily="34" charset="-122"/>
                <a:cs typeface="Aptos" pitchFamily="34" charset="-120"/>
              </a:rPr>
              <a:t>	signed and dated; and</a:t>
            </a:r>
          </a:p>
          <a:p>
            <a:r>
              <a:rPr lang="en-US" dirty="0">
                <a:solidFill>
                  <a:srgbClr val="FFFFFF"/>
                </a:solidFill>
                <a:latin typeface="Aptos"/>
                <a:ea typeface="Aptos" pitchFamily="34" charset="-122"/>
                <a:cs typeface="Aptos" pitchFamily="34" charset="-120"/>
              </a:rPr>
              <a:t>	revisited.</a:t>
            </a:r>
            <a:endParaRPr lang="en-US">
              <a:solidFill>
                <a:schemeClr val="bg1"/>
              </a:solidFill>
              <a:latin typeface="Aptos"/>
              <a:ea typeface="Aptos" pitchFamily="34" charset="-122"/>
              <a:cs typeface="Aptos" pitchFamily="34" charset="-120"/>
            </a:endParaRPr>
          </a:p>
          <a:p>
            <a:endParaRPr lang="en-US" dirty="0">
              <a:solidFill>
                <a:srgbClr val="FFFFFF"/>
              </a:solidFill>
              <a:latin typeface="Aptos" pitchFamily="34" charset="0"/>
            </a:endParaRPr>
          </a:p>
          <a:p>
            <a:endParaRPr lang="en-US" dirty="0"/>
          </a:p>
        </p:txBody>
      </p:sp>
      <p:sp>
        <p:nvSpPr>
          <p:cNvPr id="5" name="Shape 2"/>
          <p:cNvSpPr/>
          <p:nvPr/>
        </p:nvSpPr>
        <p:spPr>
          <a:xfrm>
            <a:off x="830951" y="5952826"/>
            <a:ext cx="7479792" cy="384048"/>
          </a:xfrm>
          <a:prstGeom prst="roundRect">
            <a:avLst>
              <a:gd name="adj" fmla="val 11905"/>
            </a:avLst>
          </a:prstGeom>
          <a:solidFill>
            <a:srgbClr val="F3F2F8"/>
          </a:solidFill>
          <a:ln w="12700">
            <a:solidFill>
              <a:srgbClr val="F3F2F8">
                <a:alpha val="0"/>
              </a:srgbClr>
            </a:solidFill>
            <a:prstDash val="solid"/>
          </a:ln>
        </p:spPr>
        <p:txBody>
          <a:bodyPr/>
          <a:lstStyle/>
          <a:p>
            <a:endParaRPr lang="en-US"/>
          </a:p>
        </p:txBody>
      </p:sp>
      <p:sp>
        <p:nvSpPr>
          <p:cNvPr id="6" name="Text 3"/>
          <p:cNvSpPr/>
          <p:nvPr/>
        </p:nvSpPr>
        <p:spPr>
          <a:xfrm>
            <a:off x="922391" y="6035122"/>
            <a:ext cx="7296912" cy="164592"/>
          </a:xfrm>
          <a:prstGeom prst="rect">
            <a:avLst/>
          </a:prstGeom>
          <a:noFill/>
          <a:ln/>
        </p:spPr>
        <p:txBody>
          <a:bodyPr wrap="square" lIns="0" tIns="0" rIns="0" bIns="0" rtlCol="0" anchor="ctr">
            <a:noAutofit/>
          </a:bodyPr>
          <a:lstStyle/>
          <a:p>
            <a:pPr marL="0" indent="0">
              <a:buNone/>
            </a:pPr>
            <a:r>
              <a:rPr lang="en-US" sz="1600" b="1" dirty="0">
                <a:solidFill>
                  <a:srgbClr val="150037"/>
                </a:solidFill>
                <a:latin typeface="Aptos Display"/>
                <a:ea typeface="Aptos Display" pitchFamily="34" charset="-122"/>
                <a:cs typeface="Aptos Display" pitchFamily="34" charset="-120"/>
              </a:rPr>
              <a:t>Specific beats generic every time.</a:t>
            </a:r>
            <a:endParaRPr lang="en-US" sz="1600">
              <a:latin typeface="Aptos"/>
            </a:endParaRPr>
          </a:p>
        </p:txBody>
      </p:sp>
      <p:sp>
        <p:nvSpPr>
          <p:cNvPr id="7" name="Text 4"/>
          <p:cNvSpPr/>
          <p:nvPr/>
        </p:nvSpPr>
        <p:spPr>
          <a:xfrm>
            <a:off x="1844040" y="6556248"/>
            <a:ext cx="4389120" cy="109728"/>
          </a:xfrm>
          <a:prstGeom prst="rect">
            <a:avLst/>
          </a:prstGeom>
          <a:noFill/>
          <a:ln/>
        </p:spPr>
        <p:txBody>
          <a:bodyPr wrap="square" lIns="0" tIns="0" rIns="0" bIns="0" rtlCol="0" anchor="ctr"/>
          <a:lstStyle/>
          <a:p>
            <a:pPr marL="0" indent="0">
              <a:buNone/>
            </a:pPr>
            <a:endParaRPr lang="en-US" sz="450" dirty="0">
              <a:solidFill>
                <a:srgbClr val="CFC8EA"/>
              </a:solidFill>
              <a:latin typeface="Aptos"/>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mnt/data/clean_template_render/slide-4.png"/>
          <p:cNvPicPr>
            <a:picLocks noChangeAspect="1"/>
          </p:cNvPicPr>
          <p:nvPr/>
        </p:nvPicPr>
        <p:blipFill>
          <a:blip r:embed="rId3"/>
          <a:stretch>
            <a:fillRect/>
          </a:stretch>
        </p:blipFill>
        <p:spPr>
          <a:xfrm>
            <a:off x="0" y="0"/>
            <a:ext cx="12192000" cy="6858000"/>
          </a:xfrm>
          <a:prstGeom prst="rect">
            <a:avLst/>
          </a:prstGeom>
        </p:spPr>
      </p:pic>
      <p:sp>
        <p:nvSpPr>
          <p:cNvPr id="3" name="Text 0"/>
          <p:cNvSpPr/>
          <p:nvPr/>
        </p:nvSpPr>
        <p:spPr>
          <a:xfrm>
            <a:off x="885842" y="778352"/>
            <a:ext cx="6309360" cy="283464"/>
          </a:xfrm>
          <a:prstGeom prst="rect">
            <a:avLst/>
          </a:prstGeom>
          <a:noFill/>
          <a:ln/>
        </p:spPr>
        <p:txBody>
          <a:bodyPr wrap="square" lIns="254" tIns="254" rIns="254" bIns="254" rtlCol="0" anchor="ctr">
            <a:noAutofit/>
          </a:bodyPr>
          <a:lstStyle/>
          <a:p>
            <a:pPr marL="0" indent="0">
              <a:buNone/>
            </a:pPr>
            <a:r>
              <a:rPr lang="en-US" sz="2800" b="1" dirty="0">
                <a:solidFill>
                  <a:srgbClr val="FFFFFF"/>
                </a:solidFill>
                <a:latin typeface="Aptos Display"/>
                <a:ea typeface="Aptos Display" pitchFamily="34" charset="-122"/>
                <a:cs typeface="Aptos Display" pitchFamily="34" charset="-120"/>
              </a:rPr>
              <a:t>CDD and company clients</a:t>
            </a:r>
            <a:endParaRPr lang="en-US" sz="2800">
              <a:latin typeface="Aptos Display"/>
            </a:endParaRPr>
          </a:p>
        </p:txBody>
      </p:sp>
      <p:sp>
        <p:nvSpPr>
          <p:cNvPr id="4" name="Text 1"/>
          <p:cNvSpPr/>
          <p:nvPr/>
        </p:nvSpPr>
        <p:spPr>
          <a:xfrm>
            <a:off x="882437" y="412880"/>
            <a:ext cx="8929404" cy="4160520"/>
          </a:xfrm>
          <a:prstGeom prst="rect">
            <a:avLst/>
          </a:prstGeom>
          <a:noFill/>
          <a:ln/>
        </p:spPr>
        <p:txBody>
          <a:bodyPr wrap="square" lIns="0" tIns="0" rIns="0" bIns="0" rtlCol="0" anchor="ctr">
            <a:normAutofit/>
          </a:bodyPr>
          <a:lstStyle/>
          <a:p>
            <a:pPr marL="0" indent="0">
              <a:buNone/>
            </a:pPr>
            <a:r>
              <a:rPr lang="en-US" dirty="0">
                <a:solidFill>
                  <a:srgbClr val="FFFFFF"/>
                </a:solidFill>
                <a:latin typeface="Aptos"/>
                <a:ea typeface="Aptos" pitchFamily="34" charset="-122"/>
                <a:cs typeface="Aptos" pitchFamily="34" charset="-120"/>
              </a:rPr>
              <a:t>•  Individuals: verify identity and understand the client’s profile
•  Companies: verify existence, control, PSCs/UBOs and authority to act
•  Companies House information is a starting point, not a complete risk assessment
•  Resolve discrepancies before completion or record why not material
•  Consider adverse media and sanctions exposure as part of onboarding</a:t>
            </a:r>
            <a:endParaRPr lang="en-US">
              <a:latin typeface="Aptos"/>
            </a:endParaRPr>
          </a:p>
        </p:txBody>
      </p:sp>
      <p:sp>
        <p:nvSpPr>
          <p:cNvPr id="5" name="Shape 2"/>
          <p:cNvSpPr/>
          <p:nvPr/>
        </p:nvSpPr>
        <p:spPr>
          <a:xfrm>
            <a:off x="913329" y="3697718"/>
            <a:ext cx="7479792" cy="384048"/>
          </a:xfrm>
          <a:prstGeom prst="roundRect">
            <a:avLst>
              <a:gd name="adj" fmla="val 11905"/>
            </a:avLst>
          </a:prstGeom>
          <a:solidFill>
            <a:srgbClr val="F3F2F8"/>
          </a:solidFill>
          <a:ln w="12700">
            <a:solidFill>
              <a:srgbClr val="F3F2F8">
                <a:alpha val="0"/>
              </a:srgbClr>
            </a:solidFill>
            <a:prstDash val="solid"/>
          </a:ln>
        </p:spPr>
        <p:txBody>
          <a:bodyPr/>
          <a:lstStyle/>
          <a:p>
            <a:endParaRPr lang="en-US"/>
          </a:p>
        </p:txBody>
      </p:sp>
      <p:sp>
        <p:nvSpPr>
          <p:cNvPr id="6" name="Text 3"/>
          <p:cNvSpPr/>
          <p:nvPr/>
        </p:nvSpPr>
        <p:spPr>
          <a:xfrm>
            <a:off x="1004769" y="3780014"/>
            <a:ext cx="7296912" cy="164592"/>
          </a:xfrm>
          <a:prstGeom prst="rect">
            <a:avLst/>
          </a:prstGeom>
          <a:noFill/>
          <a:ln/>
        </p:spPr>
        <p:txBody>
          <a:bodyPr wrap="square" lIns="0" tIns="0" rIns="0" bIns="0" rtlCol="0" anchor="ctr">
            <a:noAutofit/>
          </a:bodyPr>
          <a:lstStyle/>
          <a:p>
            <a:pPr marL="0" indent="0">
              <a:buNone/>
            </a:pPr>
            <a:r>
              <a:rPr lang="en-US" sz="1600" b="1" dirty="0">
                <a:solidFill>
                  <a:srgbClr val="150037"/>
                </a:solidFill>
                <a:latin typeface="Aptos Display"/>
                <a:ea typeface="Aptos Display" pitchFamily="34" charset="-122"/>
                <a:cs typeface="Aptos Display" pitchFamily="34" charset="-120"/>
              </a:rPr>
              <a:t>Do not let “the search passed” become the whole assessment.</a:t>
            </a:r>
            <a:endParaRPr lang="en-US" sz="1600">
              <a:latin typeface="Aptos"/>
            </a:endParaRPr>
          </a:p>
        </p:txBody>
      </p:sp>
      <p:sp>
        <p:nvSpPr>
          <p:cNvPr id="7" name="Text 4"/>
          <p:cNvSpPr/>
          <p:nvPr/>
        </p:nvSpPr>
        <p:spPr>
          <a:xfrm>
            <a:off x="1844040" y="6556248"/>
            <a:ext cx="4389120" cy="109728"/>
          </a:xfrm>
          <a:prstGeom prst="rect">
            <a:avLst/>
          </a:prstGeom>
          <a:noFill/>
          <a:ln/>
        </p:spPr>
        <p:txBody>
          <a:bodyPr wrap="square" lIns="0" tIns="0" rIns="0" bIns="0" rtlCol="0" anchor="ctr"/>
          <a:lstStyle/>
          <a:p>
            <a:pPr marL="0" indent="0">
              <a:buNone/>
            </a:pPr>
            <a:endParaRPr lang="en-US" sz="450" dirty="0">
              <a:solidFill>
                <a:srgbClr val="CFC8EA"/>
              </a:solidFill>
              <a:latin typeface="Aptos"/>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mnt/data/clean_template_render/slide-4.png"/>
          <p:cNvPicPr>
            <a:picLocks noChangeAspect="1"/>
          </p:cNvPicPr>
          <p:nvPr/>
        </p:nvPicPr>
        <p:blipFill>
          <a:blip r:embed="rId3"/>
          <a:stretch>
            <a:fillRect/>
          </a:stretch>
        </p:blipFill>
        <p:spPr>
          <a:xfrm>
            <a:off x="0" y="0"/>
            <a:ext cx="12192000" cy="6858000"/>
          </a:xfrm>
          <a:prstGeom prst="rect">
            <a:avLst/>
          </a:prstGeom>
        </p:spPr>
      </p:pic>
      <p:sp>
        <p:nvSpPr>
          <p:cNvPr id="3" name="Text 0"/>
          <p:cNvSpPr/>
          <p:nvPr/>
        </p:nvSpPr>
        <p:spPr>
          <a:xfrm>
            <a:off x="885705" y="788649"/>
            <a:ext cx="6309360" cy="283464"/>
          </a:xfrm>
          <a:prstGeom prst="rect">
            <a:avLst/>
          </a:prstGeom>
          <a:noFill/>
          <a:ln/>
        </p:spPr>
        <p:txBody>
          <a:bodyPr wrap="square" lIns="254" tIns="254" rIns="254" bIns="254" rtlCol="0" anchor="ctr">
            <a:noAutofit/>
          </a:bodyPr>
          <a:lstStyle/>
          <a:p>
            <a:pPr marL="0" indent="0">
              <a:buNone/>
            </a:pPr>
            <a:r>
              <a:rPr lang="en-US" sz="2800" b="1" dirty="0">
                <a:solidFill>
                  <a:srgbClr val="FFFFFF"/>
                </a:solidFill>
                <a:latin typeface="Aptos Display"/>
                <a:ea typeface="Aptos Display" pitchFamily="34" charset="-122"/>
                <a:cs typeface="Aptos Display" pitchFamily="34" charset="-120"/>
              </a:rPr>
              <a:t>Source of funds and source of wealth</a:t>
            </a:r>
            <a:endParaRPr lang="en-US" sz="2800">
              <a:latin typeface="Aptos Display"/>
            </a:endParaRPr>
          </a:p>
        </p:txBody>
      </p:sp>
      <p:sp>
        <p:nvSpPr>
          <p:cNvPr id="4" name="Text 1"/>
          <p:cNvSpPr/>
          <p:nvPr/>
        </p:nvSpPr>
        <p:spPr>
          <a:xfrm>
            <a:off x="882437" y="279016"/>
            <a:ext cx="8157107" cy="4160520"/>
          </a:xfrm>
          <a:prstGeom prst="rect">
            <a:avLst/>
          </a:prstGeom>
          <a:noFill/>
          <a:ln/>
        </p:spPr>
        <p:txBody>
          <a:bodyPr wrap="square" lIns="0" tIns="0" rIns="0" bIns="0" rtlCol="0" anchor="ctr">
            <a:normAutofit/>
          </a:bodyPr>
          <a:lstStyle/>
          <a:p>
            <a:pPr marL="0" indent="0">
              <a:buNone/>
            </a:pPr>
            <a:r>
              <a:rPr lang="en-US" dirty="0">
                <a:solidFill>
                  <a:srgbClr val="FFFFFF"/>
                </a:solidFill>
                <a:latin typeface="Aptos"/>
                <a:ea typeface="Aptos" pitchFamily="34" charset="-122"/>
                <a:cs typeface="Aptos" pitchFamily="34" charset="-120"/>
              </a:rPr>
              <a:t>•  Source of funds: where this money is coming from for this transaction
•  Source of wealth: how the client came to have the money/assets overall
•  Bank statements should be reviewed, not merely saved
•  Gifts, loans, crypto, overseas funds and business funds need extra narrative
•  If the explanation changes, update the CMRA</a:t>
            </a:r>
            <a:endParaRPr lang="en-US">
              <a:latin typeface="Aptos"/>
            </a:endParaRPr>
          </a:p>
        </p:txBody>
      </p:sp>
      <p:sp>
        <p:nvSpPr>
          <p:cNvPr id="5" name="Shape 2"/>
          <p:cNvSpPr/>
          <p:nvPr/>
        </p:nvSpPr>
        <p:spPr>
          <a:xfrm>
            <a:off x="882437" y="3574151"/>
            <a:ext cx="7479792" cy="384048"/>
          </a:xfrm>
          <a:prstGeom prst="roundRect">
            <a:avLst>
              <a:gd name="adj" fmla="val 11905"/>
            </a:avLst>
          </a:prstGeom>
          <a:solidFill>
            <a:srgbClr val="F3F2F8"/>
          </a:solidFill>
          <a:ln w="12700">
            <a:solidFill>
              <a:srgbClr val="F3F2F8">
                <a:alpha val="0"/>
              </a:srgbClr>
            </a:solidFill>
            <a:prstDash val="solid"/>
          </a:ln>
        </p:spPr>
        <p:txBody>
          <a:bodyPr/>
          <a:lstStyle/>
          <a:p>
            <a:endParaRPr lang="en-US"/>
          </a:p>
        </p:txBody>
      </p:sp>
      <p:sp>
        <p:nvSpPr>
          <p:cNvPr id="6" name="Text 3"/>
          <p:cNvSpPr/>
          <p:nvPr/>
        </p:nvSpPr>
        <p:spPr>
          <a:xfrm>
            <a:off x="973877" y="3656447"/>
            <a:ext cx="7296912" cy="164592"/>
          </a:xfrm>
          <a:prstGeom prst="rect">
            <a:avLst/>
          </a:prstGeom>
          <a:noFill/>
          <a:ln/>
        </p:spPr>
        <p:txBody>
          <a:bodyPr wrap="square" lIns="0" tIns="0" rIns="0" bIns="0" rtlCol="0" anchor="ctr">
            <a:noAutofit/>
          </a:bodyPr>
          <a:lstStyle/>
          <a:p>
            <a:pPr marL="0" indent="0">
              <a:buNone/>
            </a:pPr>
            <a:r>
              <a:rPr lang="en-US" sz="1600" b="1" dirty="0">
                <a:solidFill>
                  <a:srgbClr val="150037"/>
                </a:solidFill>
                <a:latin typeface="Aptos Display"/>
                <a:ea typeface="Aptos Display" pitchFamily="34" charset="-122"/>
                <a:cs typeface="Aptos Display" pitchFamily="34" charset="-120"/>
              </a:rPr>
              <a:t>The file should show the story of the money.</a:t>
            </a:r>
            <a:endParaRPr lang="en-US" sz="1600">
              <a:latin typeface="Aptos Display"/>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mnt/data/clean_template_render/slide-4.png"/>
          <p:cNvPicPr>
            <a:picLocks noChangeAspect="1"/>
          </p:cNvPicPr>
          <p:nvPr/>
        </p:nvPicPr>
        <p:blipFill>
          <a:blip r:embed="rId3"/>
          <a:stretch>
            <a:fillRect/>
          </a:stretch>
        </p:blipFill>
        <p:spPr>
          <a:xfrm>
            <a:off x="0" y="0"/>
            <a:ext cx="12192000" cy="6858000"/>
          </a:xfrm>
          <a:prstGeom prst="rect">
            <a:avLst/>
          </a:prstGeom>
        </p:spPr>
      </p:pic>
      <p:sp>
        <p:nvSpPr>
          <p:cNvPr id="3" name="Text 0"/>
          <p:cNvSpPr/>
          <p:nvPr/>
        </p:nvSpPr>
        <p:spPr>
          <a:xfrm>
            <a:off x="782870" y="792150"/>
            <a:ext cx="6309360" cy="283464"/>
          </a:xfrm>
          <a:prstGeom prst="rect">
            <a:avLst/>
          </a:prstGeom>
          <a:noFill/>
          <a:ln/>
        </p:spPr>
        <p:txBody>
          <a:bodyPr wrap="square" lIns="254" tIns="254" rIns="254" bIns="254" rtlCol="0" anchor="ctr">
            <a:noAutofit/>
          </a:bodyPr>
          <a:lstStyle/>
          <a:p>
            <a:pPr marL="0" indent="0">
              <a:buNone/>
            </a:pPr>
            <a:r>
              <a:rPr lang="en-US" sz="2800" b="1" dirty="0">
                <a:solidFill>
                  <a:srgbClr val="FFFFFF"/>
                </a:solidFill>
                <a:latin typeface="Aptos Display"/>
                <a:ea typeface="Aptos Display" pitchFamily="34" charset="-122"/>
                <a:cs typeface="Aptos Display" pitchFamily="34" charset="-120"/>
              </a:rPr>
              <a:t>Client account and accidental deposits</a:t>
            </a:r>
            <a:endParaRPr lang="en-US" sz="2800">
              <a:latin typeface="Aptos Display"/>
            </a:endParaRPr>
          </a:p>
        </p:txBody>
      </p:sp>
      <p:sp>
        <p:nvSpPr>
          <p:cNvPr id="4" name="Text 1"/>
          <p:cNvSpPr/>
          <p:nvPr/>
        </p:nvSpPr>
        <p:spPr>
          <a:xfrm>
            <a:off x="779464" y="381989"/>
            <a:ext cx="7498080" cy="4160520"/>
          </a:xfrm>
          <a:prstGeom prst="rect">
            <a:avLst/>
          </a:prstGeom>
          <a:noFill/>
          <a:ln/>
        </p:spPr>
        <p:txBody>
          <a:bodyPr wrap="square" lIns="0" tIns="0" rIns="0" bIns="0" rtlCol="0" anchor="ctr">
            <a:normAutofit/>
          </a:bodyPr>
          <a:lstStyle/>
          <a:p>
            <a:pPr marL="0" indent="0">
              <a:buNone/>
            </a:pPr>
            <a:r>
              <a:rPr lang="en-US" dirty="0">
                <a:solidFill>
                  <a:srgbClr val="FFFFFF"/>
                </a:solidFill>
                <a:latin typeface="Aptos"/>
                <a:ea typeface="Aptos" pitchFamily="34" charset="-122"/>
                <a:cs typeface="Aptos" pitchFamily="34" charset="-120"/>
              </a:rPr>
              <a:t>•  Money should only move through client account for a proper legal purpose
•  Third-party payments need a clear rationale and approval
•  Returned funds should usually go back to the source account
•  Accidental deposits need a documented procedure and audit trail
•  Watch for pressure, urgency and requests that do not fit the transaction</a:t>
            </a:r>
            <a:endParaRPr lang="en-US">
              <a:latin typeface="Aptos"/>
            </a:endParaRPr>
          </a:p>
        </p:txBody>
      </p:sp>
      <p:sp>
        <p:nvSpPr>
          <p:cNvPr id="5" name="Shape 2"/>
          <p:cNvSpPr/>
          <p:nvPr/>
        </p:nvSpPr>
        <p:spPr>
          <a:xfrm>
            <a:off x="789762" y="3594745"/>
            <a:ext cx="7479792" cy="384048"/>
          </a:xfrm>
          <a:prstGeom prst="roundRect">
            <a:avLst>
              <a:gd name="adj" fmla="val 11905"/>
            </a:avLst>
          </a:prstGeom>
          <a:solidFill>
            <a:srgbClr val="F3F2F8"/>
          </a:solidFill>
          <a:ln w="12700">
            <a:solidFill>
              <a:srgbClr val="F3F2F8">
                <a:alpha val="0"/>
              </a:srgbClr>
            </a:solidFill>
            <a:prstDash val="solid"/>
          </a:ln>
        </p:spPr>
        <p:txBody>
          <a:bodyPr/>
          <a:lstStyle/>
          <a:p>
            <a:endParaRPr lang="en-US"/>
          </a:p>
        </p:txBody>
      </p:sp>
      <p:sp>
        <p:nvSpPr>
          <p:cNvPr id="6" name="Text 3"/>
          <p:cNvSpPr/>
          <p:nvPr/>
        </p:nvSpPr>
        <p:spPr>
          <a:xfrm>
            <a:off x="881202" y="3677041"/>
            <a:ext cx="7296912" cy="164592"/>
          </a:xfrm>
          <a:prstGeom prst="rect">
            <a:avLst/>
          </a:prstGeom>
          <a:noFill/>
          <a:ln/>
        </p:spPr>
        <p:txBody>
          <a:bodyPr wrap="square" lIns="0" tIns="0" rIns="0" bIns="0" rtlCol="0" anchor="ctr">
            <a:noAutofit/>
          </a:bodyPr>
          <a:lstStyle/>
          <a:p>
            <a:pPr marL="0" indent="0">
              <a:buNone/>
            </a:pPr>
            <a:r>
              <a:rPr lang="en-US" sz="1600" b="1" dirty="0">
                <a:solidFill>
                  <a:srgbClr val="150037"/>
                </a:solidFill>
                <a:latin typeface="Aptos Display"/>
                <a:ea typeface="Aptos Display" pitchFamily="34" charset="-122"/>
                <a:cs typeface="Aptos Display" pitchFamily="34" charset="-120"/>
              </a:rPr>
              <a:t>Client account is a control point — and a risk point.</a:t>
            </a:r>
            <a:endParaRPr lang="en-US" sz="1600">
              <a:latin typeface="Aptos Display"/>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 name="Image 0" descr="/mnt/data/clean_template_render/slide-4.png"/>
          <p:cNvPicPr>
            <a:picLocks noChangeAspect="1"/>
          </p:cNvPicPr>
          <p:nvPr/>
        </p:nvPicPr>
        <p:blipFill>
          <a:blip r:embed="rId3"/>
          <a:stretch>
            <a:fillRect/>
          </a:stretch>
        </p:blipFill>
        <p:spPr>
          <a:xfrm>
            <a:off x="0" y="0"/>
            <a:ext cx="12192000" cy="6858000"/>
          </a:xfrm>
          <a:prstGeom prst="rect">
            <a:avLst/>
          </a:prstGeom>
        </p:spPr>
      </p:pic>
      <p:sp>
        <p:nvSpPr>
          <p:cNvPr id="3" name="Text 0"/>
          <p:cNvSpPr/>
          <p:nvPr/>
        </p:nvSpPr>
        <p:spPr>
          <a:xfrm>
            <a:off x="885979" y="796722"/>
            <a:ext cx="6309360" cy="283464"/>
          </a:xfrm>
          <a:prstGeom prst="rect">
            <a:avLst/>
          </a:prstGeom>
          <a:noFill/>
          <a:ln/>
        </p:spPr>
        <p:txBody>
          <a:bodyPr wrap="square" lIns="254" tIns="254" rIns="254" bIns="254" rtlCol="0" anchor="ctr">
            <a:noAutofit/>
          </a:bodyPr>
          <a:lstStyle/>
          <a:p>
            <a:pPr marL="0" indent="0">
              <a:buNone/>
            </a:pPr>
            <a:r>
              <a:rPr lang="en-US" sz="2800" b="1" dirty="0">
                <a:solidFill>
                  <a:srgbClr val="FFFFFF"/>
                </a:solidFill>
                <a:latin typeface="Aptos Display"/>
                <a:ea typeface="Aptos Display" pitchFamily="34" charset="-122"/>
                <a:cs typeface="Aptos Display" pitchFamily="34" charset="-120"/>
              </a:rPr>
              <a:t>CQS: the file discipline angle</a:t>
            </a:r>
            <a:endParaRPr lang="en-US" sz="2800">
              <a:latin typeface="Aptos Display"/>
            </a:endParaRPr>
          </a:p>
        </p:txBody>
      </p:sp>
      <p:sp>
        <p:nvSpPr>
          <p:cNvPr id="4" name="Text 1"/>
          <p:cNvSpPr/>
          <p:nvPr/>
        </p:nvSpPr>
        <p:spPr>
          <a:xfrm>
            <a:off x="882437" y="361394"/>
            <a:ext cx="7498080" cy="4160520"/>
          </a:xfrm>
          <a:prstGeom prst="rect">
            <a:avLst/>
          </a:prstGeom>
          <a:noFill/>
          <a:ln/>
        </p:spPr>
        <p:txBody>
          <a:bodyPr wrap="square" lIns="0" tIns="0" rIns="0" bIns="0" rtlCol="0" anchor="ctr">
            <a:normAutofit/>
          </a:bodyPr>
          <a:lstStyle/>
          <a:p>
            <a:pPr marL="0" indent="0">
              <a:buNone/>
            </a:pPr>
            <a:r>
              <a:rPr lang="en-US" dirty="0">
                <a:solidFill>
                  <a:srgbClr val="FFFFFF"/>
                </a:solidFill>
                <a:latin typeface="Aptos"/>
                <a:ea typeface="Aptos" pitchFamily="34" charset="-122"/>
                <a:cs typeface="Aptos" pitchFamily="34" charset="-120"/>
              </a:rPr>
              <a:t>•  Follow the Core Practice Management Standards consistently
•  Use standard conveyancing procedures and checklists properly
•  Evidence lender requirements, SDLT, title, undertakings and key risk steps
•  Supervision should be visible, especially for high-risk or unusual files
•  CQS scrutiny is on the increase. Ensure compliance is demonstrable</a:t>
            </a:r>
            <a:endParaRPr lang="en-US">
              <a:latin typeface="Aptos"/>
            </a:endParaRPr>
          </a:p>
        </p:txBody>
      </p:sp>
      <p:sp>
        <p:nvSpPr>
          <p:cNvPr id="5" name="Shape 2"/>
          <p:cNvSpPr/>
          <p:nvPr/>
        </p:nvSpPr>
        <p:spPr>
          <a:xfrm>
            <a:off x="892734" y="3605043"/>
            <a:ext cx="7479792" cy="384048"/>
          </a:xfrm>
          <a:prstGeom prst="roundRect">
            <a:avLst>
              <a:gd name="adj" fmla="val 11905"/>
            </a:avLst>
          </a:prstGeom>
          <a:solidFill>
            <a:srgbClr val="F3F2F8"/>
          </a:solidFill>
          <a:ln w="12700">
            <a:solidFill>
              <a:srgbClr val="F3F2F8">
                <a:alpha val="0"/>
              </a:srgbClr>
            </a:solidFill>
            <a:prstDash val="solid"/>
          </a:ln>
        </p:spPr>
        <p:txBody>
          <a:bodyPr/>
          <a:lstStyle/>
          <a:p>
            <a:endParaRPr lang="en-US"/>
          </a:p>
        </p:txBody>
      </p:sp>
      <p:sp>
        <p:nvSpPr>
          <p:cNvPr id="6" name="Text 3"/>
          <p:cNvSpPr/>
          <p:nvPr/>
        </p:nvSpPr>
        <p:spPr>
          <a:xfrm>
            <a:off x="984174" y="3687339"/>
            <a:ext cx="7296912" cy="164592"/>
          </a:xfrm>
          <a:prstGeom prst="rect">
            <a:avLst/>
          </a:prstGeom>
          <a:noFill/>
          <a:ln/>
        </p:spPr>
        <p:txBody>
          <a:bodyPr wrap="square" lIns="0" tIns="0" rIns="0" bIns="0" rtlCol="0" anchor="ctr">
            <a:noAutofit/>
          </a:bodyPr>
          <a:lstStyle/>
          <a:p>
            <a:pPr marL="0" indent="0">
              <a:buNone/>
            </a:pPr>
            <a:r>
              <a:rPr lang="en-US" sz="1600" b="1" dirty="0">
                <a:solidFill>
                  <a:srgbClr val="150037"/>
                </a:solidFill>
                <a:latin typeface="Aptos Display"/>
                <a:ea typeface="Aptos Display" pitchFamily="34" charset="-122"/>
                <a:cs typeface="Aptos Display" pitchFamily="34" charset="-120"/>
              </a:rPr>
              <a:t>CQS and AML meet at the same place: the file.</a:t>
            </a:r>
            <a:endParaRPr lang="en-US" sz="1600">
              <a:latin typeface="Aptos Display"/>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pic>
        <p:nvPicPr>
          <p:cNvPr id="2" name="Image 0" descr="/mnt/data/clean_template_render/slide-4.png"/>
          <p:cNvPicPr>
            <a:picLocks noChangeAspect="1"/>
          </p:cNvPicPr>
          <p:nvPr/>
        </p:nvPicPr>
        <p:blipFill>
          <a:blip r:embed="rId3"/>
          <a:stretch>
            <a:fillRect/>
          </a:stretch>
        </p:blipFill>
        <p:spPr>
          <a:xfrm>
            <a:off x="0" y="0"/>
            <a:ext cx="12192000" cy="6858000"/>
          </a:xfrm>
          <a:prstGeom prst="rect">
            <a:avLst/>
          </a:prstGeom>
        </p:spPr>
      </p:pic>
      <p:sp>
        <p:nvSpPr>
          <p:cNvPr id="3" name="Text 0"/>
          <p:cNvSpPr/>
          <p:nvPr/>
        </p:nvSpPr>
        <p:spPr>
          <a:xfrm>
            <a:off x="877906" y="776128"/>
            <a:ext cx="6309360" cy="283464"/>
          </a:xfrm>
          <a:prstGeom prst="rect">
            <a:avLst/>
          </a:prstGeom>
          <a:noFill/>
          <a:ln/>
        </p:spPr>
        <p:txBody>
          <a:bodyPr wrap="square" lIns="254" tIns="254" rIns="254" bIns="254" rtlCol="0" anchor="ctr">
            <a:noAutofit/>
          </a:bodyPr>
          <a:lstStyle/>
          <a:p>
            <a:pPr marL="0" indent="0">
              <a:buNone/>
            </a:pPr>
            <a:r>
              <a:rPr lang="en-US" sz="2400" b="1" dirty="0">
                <a:solidFill>
                  <a:srgbClr val="FFFFFF"/>
                </a:solidFill>
                <a:latin typeface="Aptos Display"/>
                <a:ea typeface="Aptos Display" pitchFamily="34" charset="-122"/>
                <a:cs typeface="Aptos Display" pitchFamily="34" charset="-120"/>
              </a:rPr>
              <a:t>Training: what must people actually know?</a:t>
            </a:r>
            <a:endParaRPr lang="en-US" sz="2400">
              <a:latin typeface="Aptos Display"/>
            </a:endParaRPr>
          </a:p>
        </p:txBody>
      </p:sp>
      <p:sp>
        <p:nvSpPr>
          <p:cNvPr id="4" name="Text 1"/>
          <p:cNvSpPr/>
          <p:nvPr/>
        </p:nvSpPr>
        <p:spPr>
          <a:xfrm>
            <a:off x="882437" y="330502"/>
            <a:ext cx="7498080" cy="4160520"/>
          </a:xfrm>
          <a:prstGeom prst="rect">
            <a:avLst/>
          </a:prstGeom>
          <a:noFill/>
          <a:ln/>
        </p:spPr>
        <p:txBody>
          <a:bodyPr wrap="square" lIns="0" tIns="0" rIns="0" bIns="0" rtlCol="0" anchor="ctr">
            <a:normAutofit/>
          </a:bodyPr>
          <a:lstStyle/>
          <a:p>
            <a:pPr marL="0" indent="0">
              <a:buNone/>
            </a:pPr>
            <a:r>
              <a:rPr lang="en-US" dirty="0">
                <a:solidFill>
                  <a:srgbClr val="FFFFFF"/>
                </a:solidFill>
                <a:latin typeface="Aptos"/>
                <a:ea typeface="Aptos" pitchFamily="34" charset="-122"/>
                <a:cs typeface="Aptos" pitchFamily="34" charset="-120"/>
              </a:rPr>
              <a:t>•  The 2026 updates and what changed in the firm’s documents
•  How to complete the CMRA properly
•  Source of funds/source of wealth red flags
•  When to escalate and what approval looks like
•  How supervisors will check compliance on live files</a:t>
            </a:r>
            <a:endParaRPr lang="en-US">
              <a:latin typeface="Aptos"/>
            </a:endParaRPr>
          </a:p>
        </p:txBody>
      </p:sp>
      <p:sp>
        <p:nvSpPr>
          <p:cNvPr id="5" name="Shape 2"/>
          <p:cNvSpPr/>
          <p:nvPr/>
        </p:nvSpPr>
        <p:spPr>
          <a:xfrm>
            <a:off x="872140" y="3553556"/>
            <a:ext cx="7479792" cy="384048"/>
          </a:xfrm>
          <a:prstGeom prst="roundRect">
            <a:avLst>
              <a:gd name="adj" fmla="val 11905"/>
            </a:avLst>
          </a:prstGeom>
          <a:solidFill>
            <a:srgbClr val="F3F2F8"/>
          </a:solidFill>
          <a:ln w="12700">
            <a:solidFill>
              <a:srgbClr val="F3F2F8">
                <a:alpha val="0"/>
              </a:srgbClr>
            </a:solidFill>
            <a:prstDash val="solid"/>
          </a:ln>
        </p:spPr>
        <p:txBody>
          <a:bodyPr/>
          <a:lstStyle/>
          <a:p>
            <a:endParaRPr lang="en-US"/>
          </a:p>
        </p:txBody>
      </p:sp>
      <p:sp>
        <p:nvSpPr>
          <p:cNvPr id="6" name="Text 3"/>
          <p:cNvSpPr/>
          <p:nvPr/>
        </p:nvSpPr>
        <p:spPr>
          <a:xfrm>
            <a:off x="963580" y="3635852"/>
            <a:ext cx="7296912" cy="164592"/>
          </a:xfrm>
          <a:prstGeom prst="rect">
            <a:avLst/>
          </a:prstGeom>
          <a:noFill/>
          <a:ln/>
        </p:spPr>
        <p:txBody>
          <a:bodyPr wrap="square" lIns="0" tIns="0" rIns="0" bIns="0" rtlCol="0" anchor="ctr">
            <a:noAutofit/>
          </a:bodyPr>
          <a:lstStyle/>
          <a:p>
            <a:pPr marL="0" indent="0">
              <a:buNone/>
            </a:pPr>
            <a:r>
              <a:rPr lang="en-US" sz="1600" b="1" dirty="0">
                <a:solidFill>
                  <a:srgbClr val="150037"/>
                </a:solidFill>
                <a:latin typeface="Aptos Display"/>
                <a:ea typeface="Aptos Display" pitchFamily="34" charset="-122"/>
                <a:cs typeface="Aptos Display" pitchFamily="34" charset="-120"/>
              </a:rPr>
              <a:t>Training only helps if it changes file behaviour.</a:t>
            </a:r>
            <a:endParaRPr lang="en-US" sz="1600">
              <a:latin typeface="Aptos Display"/>
            </a:endParaRPr>
          </a:p>
        </p:txBody>
      </p:sp>
      <p:sp>
        <p:nvSpPr>
          <p:cNvPr id="7" name="Text 4"/>
          <p:cNvSpPr/>
          <p:nvPr/>
        </p:nvSpPr>
        <p:spPr>
          <a:xfrm>
            <a:off x="1844040" y="6556248"/>
            <a:ext cx="4389120" cy="109728"/>
          </a:xfrm>
          <a:prstGeom prst="rect">
            <a:avLst/>
          </a:prstGeom>
          <a:noFill/>
          <a:ln/>
        </p:spPr>
        <p:txBody>
          <a:bodyPr wrap="square" lIns="0" tIns="0" rIns="0" bIns="0" rtlCol="0" anchor="ctr"/>
          <a:lstStyle/>
          <a:p>
            <a:pPr marL="0" indent="0">
              <a:buNone/>
            </a:pPr>
            <a:r>
              <a:rPr lang="en-US" sz="480" dirty="0">
                <a:solidFill>
                  <a:srgbClr val="CFC8EA"/>
                </a:solidFill>
                <a:latin typeface="Aptos" pitchFamily="34" charset="0"/>
                <a:ea typeface="Aptos" pitchFamily="34" charset="-122"/>
                <a:cs typeface="Aptos" pitchFamily="34" charset="-120"/>
              </a:rPr>
              <a:t>Tracy Thompson Associates | AML 2026 + CQS | Property Conference</a:t>
            </a:r>
            <a:endParaRPr lang="en-US" sz="480"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pic>
        <p:nvPicPr>
          <p:cNvPr id="2" name="Image 0" descr="/mnt/data/clean_template_render/slide-4.png"/>
          <p:cNvPicPr>
            <a:picLocks noChangeAspect="1"/>
          </p:cNvPicPr>
          <p:nvPr/>
        </p:nvPicPr>
        <p:blipFill>
          <a:blip r:embed="rId3"/>
          <a:stretch>
            <a:fillRect/>
          </a:stretch>
        </p:blipFill>
        <p:spPr>
          <a:xfrm>
            <a:off x="0" y="0"/>
            <a:ext cx="12192000" cy="6858000"/>
          </a:xfrm>
          <a:prstGeom prst="rect">
            <a:avLst/>
          </a:prstGeom>
        </p:spPr>
      </p:pic>
      <p:sp>
        <p:nvSpPr>
          <p:cNvPr id="3" name="Text 0"/>
          <p:cNvSpPr/>
          <p:nvPr/>
        </p:nvSpPr>
        <p:spPr>
          <a:xfrm>
            <a:off x="886254" y="765831"/>
            <a:ext cx="6309360" cy="283464"/>
          </a:xfrm>
          <a:prstGeom prst="rect">
            <a:avLst/>
          </a:prstGeom>
          <a:noFill/>
          <a:ln/>
        </p:spPr>
        <p:txBody>
          <a:bodyPr wrap="square" lIns="254" tIns="254" rIns="254" bIns="254" rtlCol="0" anchor="ctr">
            <a:noAutofit/>
          </a:bodyPr>
          <a:lstStyle/>
          <a:p>
            <a:pPr marL="0" indent="0">
              <a:buNone/>
            </a:pPr>
            <a:r>
              <a:rPr lang="en-US" sz="2800" b="1" dirty="0">
                <a:solidFill>
                  <a:srgbClr val="FFFFFF"/>
                </a:solidFill>
                <a:latin typeface="Aptos Display"/>
                <a:ea typeface="Aptos Display" pitchFamily="34" charset="-122"/>
                <a:cs typeface="Aptos Display" pitchFamily="34" charset="-120"/>
              </a:rPr>
              <a:t>Supervision and quality control</a:t>
            </a:r>
            <a:endParaRPr lang="en-US" sz="2800">
              <a:latin typeface="Aptos Display"/>
            </a:endParaRPr>
          </a:p>
        </p:txBody>
      </p:sp>
      <p:sp>
        <p:nvSpPr>
          <p:cNvPr id="4" name="Text 1"/>
          <p:cNvSpPr/>
          <p:nvPr/>
        </p:nvSpPr>
        <p:spPr>
          <a:xfrm>
            <a:off x="882437" y="289313"/>
            <a:ext cx="7498080" cy="4160520"/>
          </a:xfrm>
          <a:prstGeom prst="rect">
            <a:avLst/>
          </a:prstGeom>
          <a:noFill/>
          <a:ln/>
        </p:spPr>
        <p:txBody>
          <a:bodyPr wrap="square" lIns="0" tIns="0" rIns="0" bIns="0" rtlCol="0" anchor="ctr">
            <a:normAutofit/>
          </a:bodyPr>
          <a:lstStyle/>
          <a:p>
            <a:pPr marL="0" indent="0">
              <a:buNone/>
            </a:pPr>
            <a:r>
              <a:rPr lang="en-US" dirty="0">
                <a:solidFill>
                  <a:srgbClr val="FFFFFF"/>
                </a:solidFill>
                <a:latin typeface="Aptos"/>
                <a:ea typeface="Aptos" pitchFamily="34" charset="-122"/>
                <a:cs typeface="Aptos" pitchFamily="34" charset="-120"/>
              </a:rPr>
              <a:t>•  Live file reviews catch problems before exchange/completion
•  Target high-risk files, new starters and repeated shortfalls
•  Record feedback and remedial action
•  Use complaints, claims and breaches as risk intelligence
•  Report trends to senior management and update controls</a:t>
            </a:r>
            <a:endParaRPr lang="en-US">
              <a:latin typeface="Aptos"/>
            </a:endParaRPr>
          </a:p>
        </p:txBody>
      </p:sp>
      <p:sp>
        <p:nvSpPr>
          <p:cNvPr id="5" name="Shape 2"/>
          <p:cNvSpPr/>
          <p:nvPr/>
        </p:nvSpPr>
        <p:spPr>
          <a:xfrm>
            <a:off x="872140" y="3594745"/>
            <a:ext cx="7479792" cy="384048"/>
          </a:xfrm>
          <a:prstGeom prst="roundRect">
            <a:avLst>
              <a:gd name="adj" fmla="val 11905"/>
            </a:avLst>
          </a:prstGeom>
          <a:solidFill>
            <a:srgbClr val="F3F2F8"/>
          </a:solidFill>
          <a:ln w="12700">
            <a:solidFill>
              <a:srgbClr val="F3F2F8">
                <a:alpha val="0"/>
              </a:srgbClr>
            </a:solidFill>
            <a:prstDash val="solid"/>
          </a:ln>
        </p:spPr>
        <p:txBody>
          <a:bodyPr/>
          <a:lstStyle/>
          <a:p>
            <a:endParaRPr lang="en-US"/>
          </a:p>
        </p:txBody>
      </p:sp>
      <p:sp>
        <p:nvSpPr>
          <p:cNvPr id="6" name="Text 3"/>
          <p:cNvSpPr/>
          <p:nvPr/>
        </p:nvSpPr>
        <p:spPr>
          <a:xfrm>
            <a:off x="963580" y="3677041"/>
            <a:ext cx="7296912" cy="164592"/>
          </a:xfrm>
          <a:prstGeom prst="rect">
            <a:avLst/>
          </a:prstGeom>
          <a:noFill/>
          <a:ln/>
        </p:spPr>
        <p:txBody>
          <a:bodyPr wrap="square" lIns="0" tIns="0" rIns="0" bIns="0" rtlCol="0" anchor="ctr">
            <a:noAutofit/>
          </a:bodyPr>
          <a:lstStyle/>
          <a:p>
            <a:pPr marL="0" indent="0">
              <a:buNone/>
            </a:pPr>
            <a:r>
              <a:rPr lang="en-US" sz="1600" b="1" dirty="0">
                <a:solidFill>
                  <a:srgbClr val="150037"/>
                </a:solidFill>
                <a:latin typeface="Aptos Display"/>
                <a:ea typeface="Aptos Display" pitchFamily="34" charset="-122"/>
                <a:cs typeface="Aptos Display" pitchFamily="34" charset="-120"/>
              </a:rPr>
              <a:t>Inspection readiness is built through routine supervision, not panic before an audit.</a:t>
            </a:r>
            <a:endParaRPr lang="en-US" sz="1600">
              <a:latin typeface="Aptos Display"/>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pic>
        <p:nvPicPr>
          <p:cNvPr id="2" name="Image 0" descr="/mnt/data/clean_template_render/slide-4.png"/>
          <p:cNvPicPr>
            <a:picLocks noChangeAspect="1"/>
          </p:cNvPicPr>
          <p:nvPr/>
        </p:nvPicPr>
        <p:blipFill>
          <a:blip r:embed="rId3"/>
          <a:stretch>
            <a:fillRect/>
          </a:stretch>
        </p:blipFill>
        <p:spPr>
          <a:xfrm>
            <a:off x="0" y="0"/>
            <a:ext cx="12192000" cy="6858000"/>
          </a:xfrm>
          <a:prstGeom prst="rect">
            <a:avLst/>
          </a:prstGeom>
        </p:spPr>
      </p:pic>
      <p:sp>
        <p:nvSpPr>
          <p:cNvPr id="3" name="Text 0"/>
          <p:cNvSpPr/>
          <p:nvPr/>
        </p:nvSpPr>
        <p:spPr>
          <a:xfrm>
            <a:off x="886117" y="773862"/>
            <a:ext cx="6309360" cy="283464"/>
          </a:xfrm>
          <a:prstGeom prst="rect">
            <a:avLst/>
          </a:prstGeom>
          <a:noFill/>
          <a:ln/>
        </p:spPr>
        <p:txBody>
          <a:bodyPr wrap="square" lIns="254" tIns="254" rIns="254" bIns="254" rtlCol="0" anchor="ctr">
            <a:noAutofit/>
          </a:bodyPr>
          <a:lstStyle/>
          <a:p>
            <a:pPr marL="0" indent="0">
              <a:buNone/>
            </a:pPr>
            <a:r>
              <a:rPr lang="en-US" sz="2800" b="1" dirty="0">
                <a:solidFill>
                  <a:srgbClr val="FFFFFF"/>
                </a:solidFill>
                <a:latin typeface="Aptos Display"/>
                <a:ea typeface="Aptos Display" pitchFamily="34" charset="-122"/>
                <a:cs typeface="Aptos Display" pitchFamily="34" charset="-120"/>
              </a:rPr>
              <a:t>Inspector-ready file checklist</a:t>
            </a:r>
            <a:endParaRPr lang="en-US" sz="2800">
              <a:latin typeface="Aptos Display"/>
            </a:endParaRPr>
          </a:p>
        </p:txBody>
      </p:sp>
      <p:sp>
        <p:nvSpPr>
          <p:cNvPr id="4" name="Text 1"/>
          <p:cNvSpPr/>
          <p:nvPr/>
        </p:nvSpPr>
        <p:spPr>
          <a:xfrm>
            <a:off x="882437" y="248124"/>
            <a:ext cx="7498080" cy="4160520"/>
          </a:xfrm>
          <a:prstGeom prst="rect">
            <a:avLst/>
          </a:prstGeom>
          <a:noFill/>
          <a:ln/>
        </p:spPr>
        <p:txBody>
          <a:bodyPr wrap="square" lIns="0" tIns="0" rIns="0" bIns="0" rtlCol="0" anchor="ctr">
            <a:normAutofit/>
          </a:bodyPr>
          <a:lstStyle/>
          <a:p>
            <a:pPr marL="0" indent="0">
              <a:buNone/>
            </a:pPr>
            <a:r>
              <a:rPr lang="en-US" dirty="0">
                <a:solidFill>
                  <a:srgbClr val="FFFFFF"/>
                </a:solidFill>
                <a:latin typeface="Aptos"/>
                <a:ea typeface="Aptos" pitchFamily="34" charset="-122"/>
                <a:cs typeface="Aptos" pitchFamily="34" charset="-120"/>
              </a:rPr>
              <a:t>•  FWRA and PCPs current and available to the team
•  CMRA complete, dated, reasoned and updated
•  CDD, sanctions, PEP, adverse media and company checks retained
•  SOF/SOW analysis recorded with queries answered
•  Escalations, approvals, supervision and training evidenced</a:t>
            </a:r>
            <a:endParaRPr lang="en-US">
              <a:latin typeface="Aptos"/>
            </a:endParaRPr>
          </a:p>
        </p:txBody>
      </p:sp>
      <p:sp>
        <p:nvSpPr>
          <p:cNvPr id="5" name="Shape 2"/>
          <p:cNvSpPr/>
          <p:nvPr/>
        </p:nvSpPr>
        <p:spPr>
          <a:xfrm>
            <a:off x="892734" y="3491772"/>
            <a:ext cx="7479792" cy="384048"/>
          </a:xfrm>
          <a:prstGeom prst="roundRect">
            <a:avLst>
              <a:gd name="adj" fmla="val 11905"/>
            </a:avLst>
          </a:prstGeom>
          <a:solidFill>
            <a:srgbClr val="F3F2F8"/>
          </a:solidFill>
          <a:ln w="12700">
            <a:solidFill>
              <a:srgbClr val="F3F2F8">
                <a:alpha val="0"/>
              </a:srgbClr>
            </a:solidFill>
            <a:prstDash val="solid"/>
          </a:ln>
        </p:spPr>
        <p:txBody>
          <a:bodyPr/>
          <a:lstStyle/>
          <a:p>
            <a:endParaRPr lang="en-US"/>
          </a:p>
        </p:txBody>
      </p:sp>
      <p:sp>
        <p:nvSpPr>
          <p:cNvPr id="6" name="Text 3"/>
          <p:cNvSpPr/>
          <p:nvPr/>
        </p:nvSpPr>
        <p:spPr>
          <a:xfrm>
            <a:off x="984174" y="3574068"/>
            <a:ext cx="7296912" cy="164592"/>
          </a:xfrm>
          <a:prstGeom prst="rect">
            <a:avLst/>
          </a:prstGeom>
          <a:noFill/>
          <a:ln/>
        </p:spPr>
        <p:txBody>
          <a:bodyPr wrap="square" lIns="0" tIns="0" rIns="0" bIns="0" rtlCol="0" anchor="ctr">
            <a:noAutofit/>
          </a:bodyPr>
          <a:lstStyle/>
          <a:p>
            <a:pPr marL="0" indent="0">
              <a:buNone/>
            </a:pPr>
            <a:r>
              <a:rPr lang="en-US" sz="1600" b="1" dirty="0">
                <a:solidFill>
                  <a:srgbClr val="150037"/>
                </a:solidFill>
                <a:latin typeface="Aptos Display"/>
                <a:ea typeface="Aptos Display" pitchFamily="34" charset="-122"/>
                <a:cs typeface="Aptos Display" pitchFamily="34" charset="-120"/>
              </a:rPr>
              <a:t>Ask: “Could I defend this file six months from now?”</a:t>
            </a:r>
            <a:endParaRPr lang="en-US" sz="1600">
              <a:latin typeface="Aptos Display"/>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pic>
        <p:nvPicPr>
          <p:cNvPr id="2" name="Image 0" descr="/mnt/data/clean_template_render/slide-6.png"/>
          <p:cNvPicPr>
            <a:picLocks noChangeAspect="1"/>
          </p:cNvPicPr>
          <p:nvPr/>
        </p:nvPicPr>
        <p:blipFill>
          <a:blip r:embed="rId3"/>
          <a:stretch>
            <a:fillRect/>
          </a:stretch>
        </p:blipFill>
        <p:spPr>
          <a:xfrm>
            <a:off x="0" y="264160"/>
            <a:ext cx="12192000" cy="6858000"/>
          </a:xfrm>
          <a:prstGeom prst="rect">
            <a:avLst/>
          </a:prstGeom>
        </p:spPr>
      </p:pic>
      <p:sp>
        <p:nvSpPr>
          <p:cNvPr id="3" name="Text 0"/>
          <p:cNvSpPr/>
          <p:nvPr/>
        </p:nvSpPr>
        <p:spPr>
          <a:xfrm>
            <a:off x="2182368" y="1993392"/>
            <a:ext cx="2011680" cy="274320"/>
          </a:xfrm>
          <a:prstGeom prst="rect">
            <a:avLst/>
          </a:prstGeom>
          <a:noFill/>
          <a:ln/>
        </p:spPr>
        <p:txBody>
          <a:bodyPr wrap="square" lIns="0" tIns="0" rIns="0" bIns="0" rtlCol="0" anchor="ctr"/>
          <a:lstStyle/>
          <a:p>
            <a:pPr marL="0" indent="0">
              <a:buNone/>
            </a:pPr>
            <a:r>
              <a:rPr lang="en-US" sz="2000" b="1" dirty="0">
                <a:solidFill>
                  <a:srgbClr val="FFFFFF"/>
                </a:solidFill>
                <a:latin typeface="Aptos Display"/>
              </a:rPr>
              <a:t>A final reminder..</a:t>
            </a:r>
            <a:endParaRPr lang="en-US" sz="2000">
              <a:latin typeface="Aptos Display"/>
            </a:endParaRPr>
          </a:p>
        </p:txBody>
      </p:sp>
      <p:sp>
        <p:nvSpPr>
          <p:cNvPr id="4" name="Text 1"/>
          <p:cNvSpPr/>
          <p:nvPr/>
        </p:nvSpPr>
        <p:spPr>
          <a:xfrm>
            <a:off x="2182368" y="2706624"/>
            <a:ext cx="3090672" cy="2724912"/>
          </a:xfrm>
          <a:prstGeom prst="rect">
            <a:avLst/>
          </a:prstGeom>
          <a:noFill/>
          <a:ln/>
        </p:spPr>
        <p:txBody>
          <a:bodyPr wrap="square" lIns="0" tIns="0" rIns="0" bIns="0" rtlCol="0" anchor="ctr">
            <a:noAutofit/>
          </a:bodyPr>
          <a:lstStyle/>
          <a:p>
            <a:pPr marL="0" indent="0">
              <a:buNone/>
            </a:pPr>
            <a:r>
              <a:rPr lang="en-US" sz="1600" b="1" dirty="0">
                <a:solidFill>
                  <a:srgbClr val="FFFFFF"/>
                </a:solidFill>
                <a:latin typeface="Aptos"/>
                <a:ea typeface="Aptos" pitchFamily="34" charset="-122"/>
                <a:cs typeface="Aptos" pitchFamily="34" charset="-120"/>
              </a:rPr>
              <a:t>A defensible conveyancing file is not</a:t>
            </a:r>
            <a:endParaRPr lang="en-US" sz="1600">
              <a:latin typeface="Aptos"/>
            </a:endParaRPr>
          </a:p>
          <a:p>
            <a:pPr marL="0" indent="0">
              <a:buNone/>
            </a:pPr>
            <a:r>
              <a:rPr lang="en-US" sz="1600" b="1" dirty="0">
                <a:solidFill>
                  <a:srgbClr val="FFFFFF"/>
                </a:solidFill>
                <a:latin typeface="Aptos"/>
                <a:ea typeface="Aptos" pitchFamily="34" charset="-122"/>
                <a:cs typeface="Aptos" pitchFamily="34" charset="-120"/>
              </a:rPr>
              <a:t>a perfect file.</a:t>
            </a:r>
            <a:endParaRPr lang="en-US" sz="1600">
              <a:latin typeface="Aptos"/>
            </a:endParaRPr>
          </a:p>
          <a:p>
            <a:pPr marL="0" indent="0">
              <a:buNone/>
            </a:pPr>
            <a:endParaRPr lang="en-US" sz="1600" dirty="0"/>
          </a:p>
          <a:p>
            <a:pPr marL="0" indent="0">
              <a:buNone/>
            </a:pPr>
            <a:r>
              <a:rPr lang="en-US" sz="1600" b="1" dirty="0">
                <a:solidFill>
                  <a:srgbClr val="FFFFFF"/>
                </a:solidFill>
                <a:latin typeface="Aptos"/>
                <a:ea typeface="Aptos" pitchFamily="34" charset="-122"/>
                <a:cs typeface="Aptos" pitchFamily="34" charset="-120"/>
              </a:rPr>
              <a:t>It is a file where the judgement is</a:t>
            </a:r>
            <a:endParaRPr lang="en-US" sz="1600">
              <a:latin typeface="Aptos"/>
            </a:endParaRPr>
          </a:p>
          <a:p>
            <a:pPr marL="0" indent="0">
              <a:buNone/>
            </a:pPr>
            <a:r>
              <a:rPr lang="en-US" sz="1600" b="1" dirty="0">
                <a:solidFill>
                  <a:srgbClr val="FFFFFF"/>
                </a:solidFill>
                <a:latin typeface="Aptos"/>
                <a:ea typeface="Aptos" pitchFamily="34" charset="-122"/>
                <a:cs typeface="Aptos" pitchFamily="34" charset="-120"/>
              </a:rPr>
              <a:t>visible, the risks have been</a:t>
            </a:r>
            <a:endParaRPr lang="en-US" sz="1600">
              <a:latin typeface="Aptos"/>
            </a:endParaRPr>
          </a:p>
          <a:p>
            <a:pPr marL="0" indent="0">
              <a:buNone/>
            </a:pPr>
            <a:r>
              <a:rPr lang="en-US" sz="1600" b="1" dirty="0">
                <a:solidFill>
                  <a:srgbClr val="FFFFFF"/>
                </a:solidFill>
                <a:latin typeface="Aptos"/>
                <a:ea typeface="Aptos" pitchFamily="34" charset="-122"/>
                <a:cs typeface="Aptos" pitchFamily="34" charset="-120"/>
              </a:rPr>
              <a:t>considered, and the controls have</a:t>
            </a:r>
            <a:endParaRPr lang="en-US" sz="1600">
              <a:latin typeface="Aptos"/>
            </a:endParaRPr>
          </a:p>
          <a:p>
            <a:pPr marL="0" indent="0">
              <a:buNone/>
            </a:pPr>
            <a:r>
              <a:rPr lang="en-US" sz="1600" b="1" dirty="0">
                <a:solidFill>
                  <a:srgbClr val="FFFFFF"/>
                </a:solidFill>
                <a:latin typeface="Aptos"/>
                <a:ea typeface="Aptos" pitchFamily="34" charset="-122"/>
                <a:cs typeface="Aptos" pitchFamily="34" charset="-120"/>
              </a:rPr>
              <a:t>actually been applied.</a:t>
            </a:r>
            <a:endParaRPr lang="en-US" sz="1600">
              <a:latin typeface="Aptos"/>
            </a:endParaRPr>
          </a:p>
          <a:p>
            <a:pPr marL="0" indent="0">
              <a:buNone/>
            </a:pPr>
            <a:endParaRPr lang="en-US" sz="1600" dirty="0"/>
          </a:p>
          <a:p>
            <a:pPr marL="0" indent="0">
              <a:buNone/>
            </a:pPr>
            <a:r>
              <a:rPr lang="en-US" sz="1600" b="1" dirty="0">
                <a:solidFill>
                  <a:srgbClr val="FFFFFF"/>
                </a:solidFill>
                <a:latin typeface="Aptos"/>
                <a:ea typeface="Aptos" pitchFamily="34" charset="-122"/>
                <a:cs typeface="Aptos" pitchFamily="34" charset="-120"/>
              </a:rPr>
              <a:t>That is what inspectors, auditors,</a:t>
            </a:r>
            <a:endParaRPr lang="en-US" sz="1600">
              <a:latin typeface="Aptos"/>
            </a:endParaRPr>
          </a:p>
          <a:p>
            <a:pPr marL="0" indent="0">
              <a:buNone/>
            </a:pPr>
            <a:r>
              <a:rPr lang="en-US" sz="1600" b="1" dirty="0">
                <a:solidFill>
                  <a:srgbClr val="FFFFFF"/>
                </a:solidFill>
                <a:latin typeface="Aptos"/>
                <a:ea typeface="Aptos" pitchFamily="34" charset="-122"/>
                <a:cs typeface="Aptos" pitchFamily="34" charset="-120"/>
              </a:rPr>
              <a:t>lenders and insurers are looking for.</a:t>
            </a:r>
            <a:endParaRPr lang="en-US" sz="1600">
              <a:latin typeface="Aptos"/>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21">
    <p:bg>
      <p:bgPr>
        <a:blipFill>
          <a:blip r:embed="rId3"/>
          <a:stretch>
            <a:fillRect/>
          </a:stretch>
        </a:blipFill>
        <a:effectLst/>
      </p:bgPr>
    </p:bg>
    <p:spTree>
      <p:nvGrpSpPr>
        <p:cNvPr id="1" name=""/>
        <p:cNvGrpSpPr/>
        <p:nvPr/>
      </p:nvGrpSpPr>
      <p:grpSpPr>
        <a:xfrm>
          <a:off x="0" y="0"/>
          <a:ext cx="0" cy="0"/>
          <a:chOff x="0" y="0"/>
          <a:chExt cx="0" cy="0"/>
        </a:xfrm>
      </p:grpSpPr>
      <p:sp>
        <p:nvSpPr>
          <p:cNvPr id="4" name="Text 2"/>
          <p:cNvSpPr txBox="1"/>
          <p:nvPr/>
        </p:nvSpPr>
        <p:spPr>
          <a:xfrm>
            <a:off x="685800" y="1234440"/>
            <a:ext cx="6858000" cy="237744"/>
          </a:xfrm>
          <a:prstGeom prst="rect">
            <a:avLst/>
          </a:prstGeom>
          <a:noFill/>
          <a:ln/>
        </p:spPr>
        <p:txBody>
          <a:bodyPr wrap="square" lIns="0" tIns="0" rIns="0" bIns="0" rtlCol="0" anchor="ctr"/>
          <a:lstStyle/>
          <a:p>
            <a:pPr marL="0" indent="0">
              <a:buNone/>
            </a:pPr>
            <a:r>
              <a:rPr lang="en-US" sz="1050" b="1" kern="0" spc="220" dirty="0">
                <a:solidFill>
                  <a:srgbClr val="00E988"/>
                </a:solidFill>
                <a:latin typeface="Calibri" pitchFamily="34" charset="0"/>
                <a:ea typeface="Calibri" pitchFamily="34" charset="-122"/>
                <a:cs typeface="Calibri" pitchFamily="34" charset="-120"/>
              </a:rPr>
              <a:t>THANK YOU</a:t>
            </a:r>
            <a:endParaRPr lang="en-US" sz="1050" dirty="0"/>
          </a:p>
        </p:txBody>
      </p:sp>
      <p:sp>
        <p:nvSpPr>
          <p:cNvPr id="5" name="Text 3"/>
          <p:cNvSpPr txBox="1"/>
          <p:nvPr/>
        </p:nvSpPr>
        <p:spPr>
          <a:xfrm>
            <a:off x="685800" y="1600200"/>
            <a:ext cx="8229600" cy="822960"/>
          </a:xfrm>
          <a:prstGeom prst="rect">
            <a:avLst/>
          </a:prstGeom>
          <a:noFill/>
          <a:ln/>
        </p:spPr>
        <p:txBody>
          <a:bodyPr wrap="square" lIns="0" tIns="0" rIns="0" bIns="0" rtlCol="0" anchor="ctr"/>
          <a:lstStyle/>
          <a:p>
            <a:pPr marL="0" indent="0">
              <a:buNone/>
            </a:pPr>
            <a:r>
              <a:rPr lang="en-US" sz="4200" b="1" dirty="0">
                <a:solidFill>
                  <a:srgbClr val="FFFFFF"/>
                </a:solidFill>
                <a:latin typeface="Cambria" pitchFamily="34" charset="0"/>
                <a:ea typeface="Cambria" pitchFamily="34" charset="-122"/>
                <a:cs typeface="Cambria" pitchFamily="34" charset="-120"/>
              </a:rPr>
              <a:t>Thank you, Tracy</a:t>
            </a:r>
            <a:endParaRPr lang="en-US" sz="4200" dirty="0"/>
          </a:p>
        </p:txBody>
      </p:sp>
      <p:sp>
        <p:nvSpPr>
          <p:cNvPr id="6" name="Text 4"/>
          <p:cNvSpPr txBox="1"/>
          <p:nvPr/>
        </p:nvSpPr>
        <p:spPr>
          <a:xfrm>
            <a:off x="685800" y="2542032"/>
            <a:ext cx="7680960" cy="777240"/>
          </a:xfrm>
          <a:prstGeom prst="rect">
            <a:avLst/>
          </a:prstGeom>
          <a:noFill/>
          <a:ln/>
        </p:spPr>
        <p:txBody>
          <a:bodyPr wrap="square" lIns="0" tIns="0" rIns="0" bIns="0" rtlCol="0" anchor="ctr"/>
          <a:lstStyle/>
          <a:p>
            <a:pPr marL="0" indent="0">
              <a:lnSpc>
                <a:spcPts val="2200"/>
              </a:lnSpc>
              <a:buNone/>
            </a:pPr>
            <a:r>
              <a:rPr lang="en-US" sz="1500" i="1" dirty="0">
                <a:solidFill>
                  <a:srgbClr val="CFC8EA"/>
                </a:solidFill>
                <a:latin typeface="Calibri" pitchFamily="34" charset="0"/>
                <a:ea typeface="Calibri" pitchFamily="34" charset="-122"/>
                <a:cs typeface="Calibri" pitchFamily="34" charset="-120"/>
              </a:rPr>
              <a:t>Exactly the session to end on — the discipline that protects the firm when somebody comes looking.</a:t>
            </a:r>
            <a:endParaRPr lang="en-US" sz="1500" dirty="0"/>
          </a:p>
        </p:txBody>
      </p:sp>
      <p:sp>
        <p:nvSpPr>
          <p:cNvPr id="7" name="Text 5"/>
          <p:cNvSpPr txBox="1"/>
          <p:nvPr/>
        </p:nvSpPr>
        <p:spPr>
          <a:xfrm>
            <a:off x="685800" y="3429000"/>
            <a:ext cx="7680960" cy="640080"/>
          </a:xfrm>
          <a:prstGeom prst="rect">
            <a:avLst/>
          </a:prstGeom>
          <a:noFill/>
          <a:ln/>
        </p:spPr>
        <p:txBody>
          <a:bodyPr wrap="square" lIns="0" tIns="0" rIns="0" bIns="0" rtlCol="0" anchor="ctr"/>
          <a:lstStyle/>
          <a:p>
            <a:pPr marL="0" indent="0">
              <a:lnSpc>
                <a:spcPts val="1800"/>
              </a:lnSpc>
              <a:buNone/>
            </a:pPr>
            <a:r>
              <a:rPr lang="en-US" sz="1250" dirty="0">
                <a:solidFill>
                  <a:srgbClr val="CFC8EA"/>
                </a:solidFill>
                <a:latin typeface="Calibri" pitchFamily="34" charset="0"/>
                <a:ea typeface="Calibri" pitchFamily="34" charset="-122"/>
                <a:cs typeface="Calibri" pitchFamily="34" charset="-120"/>
              </a:rPr>
              <a:t>If we didn't get to your question, Tracy is happy to be approached before you leave — as is every speaker who has joined us today.</a:t>
            </a:r>
            <a:endParaRPr lang="en-US" sz="1250" dirty="0"/>
          </a:p>
        </p:txBody>
      </p:sp>
      <p:sp>
        <p:nvSpPr>
          <p:cNvPr id="8" name="Shape 6"/>
          <p:cNvSpPr/>
          <p:nvPr/>
        </p:nvSpPr>
        <p:spPr>
          <a:xfrm>
            <a:off x="685800" y="4480560"/>
            <a:ext cx="10817352" cy="1371600"/>
          </a:xfrm>
          <a:prstGeom prst="roundRect">
            <a:avLst>
              <a:gd name="adj" fmla="val 2667"/>
            </a:avLst>
          </a:prstGeom>
          <a:solidFill>
            <a:srgbClr val="0D0230"/>
          </a:solidFill>
          <a:ln w="12700">
            <a:solidFill>
              <a:srgbClr val="0D0230"/>
            </a:solidFill>
            <a:prstDash val="solid"/>
          </a:ln>
        </p:spPr>
        <p:txBody>
          <a:bodyPr/>
          <a:lstStyle/>
          <a:p>
            <a:endParaRPr lang="en-GB"/>
          </a:p>
        </p:txBody>
      </p:sp>
      <p:sp>
        <p:nvSpPr>
          <p:cNvPr id="9" name="Text 7"/>
          <p:cNvSpPr txBox="1"/>
          <p:nvPr/>
        </p:nvSpPr>
        <p:spPr>
          <a:xfrm>
            <a:off x="1097280" y="4754880"/>
            <a:ext cx="5486400" cy="237744"/>
          </a:xfrm>
          <a:prstGeom prst="rect">
            <a:avLst/>
          </a:prstGeom>
          <a:noFill/>
          <a:ln/>
        </p:spPr>
        <p:txBody>
          <a:bodyPr wrap="square" lIns="0" tIns="0" rIns="0" bIns="0" rtlCol="0" anchor="ctr"/>
          <a:lstStyle/>
          <a:p>
            <a:pPr marL="0" indent="0">
              <a:buNone/>
            </a:pPr>
            <a:r>
              <a:rPr lang="en-US" sz="1000" b="1" kern="0" spc="200" dirty="0">
                <a:solidFill>
                  <a:srgbClr val="00E988"/>
                </a:solidFill>
                <a:latin typeface="Calibri" pitchFamily="34" charset="0"/>
                <a:ea typeface="Calibri" pitchFamily="34" charset="-122"/>
                <a:cs typeface="Calibri" pitchFamily="34" charset="-120"/>
              </a:rPr>
              <a:t>COMING UP NEXT</a:t>
            </a:r>
            <a:endParaRPr lang="en-US" sz="1000" dirty="0"/>
          </a:p>
        </p:txBody>
      </p:sp>
      <p:sp>
        <p:nvSpPr>
          <p:cNvPr id="10" name="Text 8"/>
          <p:cNvSpPr txBox="1"/>
          <p:nvPr/>
        </p:nvSpPr>
        <p:spPr>
          <a:xfrm>
            <a:off x="1097280" y="5074920"/>
            <a:ext cx="6675120" cy="411480"/>
          </a:xfrm>
          <a:prstGeom prst="rect">
            <a:avLst/>
          </a:prstGeom>
          <a:noFill/>
          <a:ln/>
        </p:spPr>
        <p:txBody>
          <a:bodyPr wrap="square" lIns="0" tIns="0" rIns="0" bIns="0" rtlCol="0" anchor="ctr"/>
          <a:lstStyle/>
          <a:p>
            <a:pPr marL="0" indent="0">
              <a:buNone/>
            </a:pPr>
            <a:r>
              <a:rPr lang="en-US" sz="2400" b="1" dirty="0">
                <a:solidFill>
                  <a:srgbClr val="FFFFFF"/>
                </a:solidFill>
                <a:latin typeface="Cambria" pitchFamily="34" charset="0"/>
                <a:ea typeface="Cambria" pitchFamily="34" charset="-122"/>
                <a:cs typeface="Cambria" pitchFamily="34" charset="-120"/>
              </a:rPr>
              <a:t>Summary &amp; thanks</a:t>
            </a:r>
            <a:endParaRPr lang="en-US" sz="2400" dirty="0"/>
          </a:p>
        </p:txBody>
      </p:sp>
      <p:sp>
        <p:nvSpPr>
          <p:cNvPr id="11" name="Shape 9"/>
          <p:cNvSpPr/>
          <p:nvPr/>
        </p:nvSpPr>
        <p:spPr>
          <a:xfrm>
            <a:off x="9601200" y="5074920"/>
            <a:ext cx="1874520" cy="384048"/>
          </a:xfrm>
          <a:prstGeom prst="roundRect">
            <a:avLst>
              <a:gd name="adj" fmla="val 50000"/>
            </a:avLst>
          </a:prstGeom>
          <a:solidFill>
            <a:srgbClr val="4B22C7"/>
          </a:solidFill>
          <a:ln w="15875">
            <a:solidFill>
              <a:srgbClr val="00E988"/>
            </a:solidFill>
            <a:prstDash val="solid"/>
          </a:ln>
        </p:spPr>
        <p:txBody>
          <a:bodyPr/>
          <a:lstStyle/>
          <a:p>
            <a:endParaRPr lang="en-GB"/>
          </a:p>
        </p:txBody>
      </p:sp>
      <p:sp>
        <p:nvSpPr>
          <p:cNvPr id="12" name="Text 10"/>
          <p:cNvSpPr txBox="1"/>
          <p:nvPr/>
        </p:nvSpPr>
        <p:spPr>
          <a:xfrm>
            <a:off x="9601200" y="5074920"/>
            <a:ext cx="1874520" cy="384048"/>
          </a:xfrm>
          <a:prstGeom prst="rect">
            <a:avLst/>
          </a:prstGeom>
          <a:noFill/>
          <a:ln/>
        </p:spPr>
        <p:txBody>
          <a:bodyPr wrap="square" lIns="0" tIns="0" rIns="0" bIns="0" rtlCol="0" anchor="ctr"/>
          <a:lstStyle/>
          <a:p>
            <a:pPr marL="0" indent="0" algn="ctr">
              <a:buNone/>
            </a:pPr>
            <a:r>
              <a:rPr lang="en-US" sz="1300" b="1" kern="0" spc="60" dirty="0">
                <a:solidFill>
                  <a:srgbClr val="00E988"/>
                </a:solidFill>
                <a:latin typeface="Calibri" pitchFamily="34" charset="0"/>
                <a:ea typeface="Calibri" pitchFamily="34" charset="-122"/>
                <a:cs typeface="Calibri" pitchFamily="34" charset="-120"/>
              </a:rPr>
              <a:t>3.05 – 3.10</a:t>
            </a:r>
            <a:endParaRPr lang="en-US" sz="1300"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22">
    <p:bg>
      <p:bgPr>
        <a:blipFill>
          <a:blip r:embed="rId3"/>
          <a:stretch>
            <a:fillRect/>
          </a:stretch>
        </a:blipFill>
        <a:effectLst/>
      </p:bgPr>
    </p:bg>
    <p:spTree>
      <p:nvGrpSpPr>
        <p:cNvPr id="1" name=""/>
        <p:cNvGrpSpPr/>
        <p:nvPr/>
      </p:nvGrpSpPr>
      <p:grpSpPr>
        <a:xfrm>
          <a:off x="0" y="0"/>
          <a:ext cx="0" cy="0"/>
          <a:chOff x="0" y="0"/>
          <a:chExt cx="0" cy="0"/>
        </a:xfrm>
      </p:grpSpPr>
      <p:sp>
        <p:nvSpPr>
          <p:cNvPr id="4" name="Text 2"/>
          <p:cNvSpPr txBox="1"/>
          <p:nvPr/>
        </p:nvSpPr>
        <p:spPr>
          <a:xfrm>
            <a:off x="685800" y="960120"/>
            <a:ext cx="6858000" cy="237744"/>
          </a:xfrm>
          <a:prstGeom prst="rect">
            <a:avLst/>
          </a:prstGeom>
          <a:noFill/>
          <a:ln/>
        </p:spPr>
        <p:txBody>
          <a:bodyPr wrap="square" lIns="0" tIns="0" rIns="0" bIns="0" rtlCol="0" anchor="ctr"/>
          <a:lstStyle/>
          <a:p>
            <a:pPr marL="0" indent="0">
              <a:buNone/>
            </a:pPr>
            <a:r>
              <a:rPr lang="en-US" sz="1050" b="1" kern="0" spc="220" dirty="0">
                <a:solidFill>
                  <a:srgbClr val="00E988"/>
                </a:solidFill>
                <a:latin typeface="Calibri" pitchFamily="34" charset="0"/>
                <a:ea typeface="Calibri" pitchFamily="34" charset="-122"/>
                <a:cs typeface="Calibri" pitchFamily="34" charset="-120"/>
              </a:rPr>
              <a:t>3.05 – 3.10  ·  SUMMARY &amp; THANKS</a:t>
            </a:r>
            <a:endParaRPr lang="en-US" sz="1050" dirty="0"/>
          </a:p>
        </p:txBody>
      </p:sp>
      <p:sp>
        <p:nvSpPr>
          <p:cNvPr id="5" name="Text 3"/>
          <p:cNvSpPr txBox="1"/>
          <p:nvPr/>
        </p:nvSpPr>
        <p:spPr>
          <a:xfrm>
            <a:off x="685800" y="1298448"/>
            <a:ext cx="8778240" cy="777240"/>
          </a:xfrm>
          <a:prstGeom prst="rect">
            <a:avLst/>
          </a:prstGeom>
          <a:noFill/>
          <a:ln/>
        </p:spPr>
        <p:txBody>
          <a:bodyPr wrap="square" lIns="0" tIns="0" rIns="0" bIns="0" rtlCol="0" anchor="ctr"/>
          <a:lstStyle/>
          <a:p>
            <a:pPr marL="0" indent="0">
              <a:buNone/>
            </a:pPr>
            <a:r>
              <a:rPr lang="en-US" sz="4000" b="1" dirty="0">
                <a:solidFill>
                  <a:srgbClr val="FFFFFF"/>
                </a:solidFill>
                <a:latin typeface="Cambria" pitchFamily="34" charset="0"/>
                <a:ea typeface="Cambria" pitchFamily="34" charset="-122"/>
                <a:cs typeface="Cambria" pitchFamily="34" charset="-120"/>
              </a:rPr>
              <a:t>Thank you for joining us</a:t>
            </a:r>
            <a:endParaRPr lang="en-US" sz="4000" dirty="0"/>
          </a:p>
        </p:txBody>
      </p:sp>
      <p:sp>
        <p:nvSpPr>
          <p:cNvPr id="6" name="Text 4"/>
          <p:cNvSpPr txBox="1"/>
          <p:nvPr/>
        </p:nvSpPr>
        <p:spPr>
          <a:xfrm>
            <a:off x="685800" y="2194560"/>
            <a:ext cx="8046720" cy="777240"/>
          </a:xfrm>
          <a:prstGeom prst="rect">
            <a:avLst/>
          </a:prstGeom>
          <a:noFill/>
          <a:ln/>
        </p:spPr>
        <p:txBody>
          <a:bodyPr wrap="square" lIns="0" tIns="0" rIns="0" bIns="0" rtlCol="0" anchor="ctr"/>
          <a:lstStyle/>
          <a:p>
            <a:pPr marL="0" indent="0">
              <a:lnSpc>
                <a:spcPts val="2100"/>
              </a:lnSpc>
              <a:buNone/>
            </a:pPr>
            <a:r>
              <a:rPr lang="en-US" sz="1450" dirty="0">
                <a:solidFill>
                  <a:srgbClr val="CFC8EA"/>
                </a:solidFill>
                <a:latin typeface="Calibri" pitchFamily="34" charset="0"/>
                <a:ea typeface="Calibri" pitchFamily="34" charset="-122"/>
                <a:cs typeface="Calibri" pitchFamily="34" charset="-120"/>
              </a:rPr>
              <a:t>Our thanks to Stephen Ward, Richard Snape, Natalie Moore, Dr Roger Holdom and Tracy Thompson — and to all of you for giving us your day.</a:t>
            </a:r>
            <a:endParaRPr lang="en-US" sz="1450" dirty="0"/>
          </a:p>
        </p:txBody>
      </p:sp>
      <p:sp>
        <p:nvSpPr>
          <p:cNvPr id="7" name="Shape 5"/>
          <p:cNvSpPr/>
          <p:nvPr/>
        </p:nvSpPr>
        <p:spPr>
          <a:xfrm>
            <a:off x="685800" y="3246120"/>
            <a:ext cx="5294376" cy="2194560"/>
          </a:xfrm>
          <a:prstGeom prst="roundRect">
            <a:avLst>
              <a:gd name="adj" fmla="val 1667"/>
            </a:avLst>
          </a:prstGeom>
          <a:solidFill>
            <a:srgbClr val="0D0230"/>
          </a:solidFill>
          <a:ln w="12700">
            <a:solidFill>
              <a:srgbClr val="0D0230"/>
            </a:solidFill>
            <a:prstDash val="solid"/>
          </a:ln>
        </p:spPr>
        <p:txBody>
          <a:bodyPr/>
          <a:lstStyle/>
          <a:p>
            <a:endParaRPr lang="en-GB"/>
          </a:p>
        </p:txBody>
      </p:sp>
      <p:pic>
        <p:nvPicPr>
          <p:cNvPr id="8" name="Image 0" descr="preencoded.png"/>
          <p:cNvPicPr>
            <a:picLocks noChangeAspect="1"/>
          </p:cNvPicPr>
          <p:nvPr/>
        </p:nvPicPr>
        <p:blipFill>
          <a:blip r:embed="rId4"/>
          <a:stretch>
            <a:fillRect/>
          </a:stretch>
        </p:blipFill>
        <p:spPr>
          <a:xfrm>
            <a:off x="1051560" y="3566160"/>
            <a:ext cx="329184" cy="329184"/>
          </a:xfrm>
          <a:prstGeom prst="rect">
            <a:avLst/>
          </a:prstGeom>
        </p:spPr>
      </p:pic>
      <p:sp>
        <p:nvSpPr>
          <p:cNvPr id="9" name="Text 6"/>
          <p:cNvSpPr txBox="1"/>
          <p:nvPr/>
        </p:nvSpPr>
        <p:spPr>
          <a:xfrm>
            <a:off x="1051560" y="4041648"/>
            <a:ext cx="4572000" cy="365760"/>
          </a:xfrm>
          <a:prstGeom prst="rect">
            <a:avLst/>
          </a:prstGeom>
          <a:noFill/>
          <a:ln/>
        </p:spPr>
        <p:txBody>
          <a:bodyPr wrap="square" lIns="0" tIns="0" rIns="0" bIns="0" rtlCol="0" anchor="ctr"/>
          <a:lstStyle/>
          <a:p>
            <a:pPr marL="0" indent="0">
              <a:buNone/>
            </a:pPr>
            <a:r>
              <a:rPr lang="en-US" sz="1800" b="1" dirty="0">
                <a:solidFill>
                  <a:srgbClr val="FFFFFF"/>
                </a:solidFill>
                <a:latin typeface="Cambria" pitchFamily="34" charset="0"/>
                <a:ea typeface="Cambria" pitchFamily="34" charset="-122"/>
                <a:cs typeface="Cambria" pitchFamily="34" charset="-120"/>
              </a:rPr>
              <a:t>Thinking about an apprentice?</a:t>
            </a:r>
            <a:endParaRPr lang="en-US" sz="1800" dirty="0"/>
          </a:p>
        </p:txBody>
      </p:sp>
      <p:sp>
        <p:nvSpPr>
          <p:cNvPr id="10" name="Text 7"/>
          <p:cNvSpPr txBox="1"/>
          <p:nvPr/>
        </p:nvSpPr>
        <p:spPr>
          <a:xfrm>
            <a:off x="1051560" y="4462272"/>
            <a:ext cx="4572000" cy="868680"/>
          </a:xfrm>
          <a:prstGeom prst="rect">
            <a:avLst/>
          </a:prstGeom>
          <a:noFill/>
          <a:ln/>
        </p:spPr>
        <p:txBody>
          <a:bodyPr wrap="square" lIns="0" tIns="0" rIns="0" bIns="0" rtlCol="0" anchor="ctr"/>
          <a:lstStyle/>
          <a:p>
            <a:pPr marL="0" indent="0">
              <a:lnSpc>
                <a:spcPts val="1500"/>
              </a:lnSpc>
              <a:buNone/>
            </a:pPr>
            <a:r>
              <a:rPr lang="en-US" sz="1200" dirty="0">
                <a:solidFill>
                  <a:srgbClr val="CFC8EA"/>
                </a:solidFill>
                <a:latin typeface="Calibri" pitchFamily="34" charset="0"/>
                <a:ea typeface="Calibri" pitchFamily="34" charset="-122"/>
                <a:cs typeface="Calibri" pitchFamily="34" charset="-120"/>
              </a:rPr>
              <a:t>Level 6 Licensed Conveyancer — our first cohort starts December 2026. Register your interest at datalaw.org/apprenticeships, or come and find me on your way out.</a:t>
            </a:r>
            <a:endParaRPr lang="en-US" sz="1200" dirty="0"/>
          </a:p>
        </p:txBody>
      </p:sp>
      <p:sp>
        <p:nvSpPr>
          <p:cNvPr id="11" name="Shape 8"/>
          <p:cNvSpPr/>
          <p:nvPr/>
        </p:nvSpPr>
        <p:spPr>
          <a:xfrm>
            <a:off x="6208776" y="3246120"/>
            <a:ext cx="5294376" cy="2194560"/>
          </a:xfrm>
          <a:prstGeom prst="roundRect">
            <a:avLst>
              <a:gd name="adj" fmla="val 1667"/>
            </a:avLst>
          </a:prstGeom>
          <a:solidFill>
            <a:srgbClr val="0D0230"/>
          </a:solidFill>
          <a:ln w="12700">
            <a:solidFill>
              <a:srgbClr val="0D0230"/>
            </a:solidFill>
            <a:prstDash val="solid"/>
          </a:ln>
        </p:spPr>
        <p:txBody>
          <a:bodyPr/>
          <a:lstStyle/>
          <a:p>
            <a:endParaRPr lang="en-GB"/>
          </a:p>
        </p:txBody>
      </p:sp>
      <p:pic>
        <p:nvPicPr>
          <p:cNvPr id="12" name="Image 1" descr="preencoded.png"/>
          <p:cNvPicPr>
            <a:picLocks noChangeAspect="1"/>
          </p:cNvPicPr>
          <p:nvPr/>
        </p:nvPicPr>
        <p:blipFill>
          <a:blip r:embed="rId5"/>
          <a:stretch>
            <a:fillRect/>
          </a:stretch>
        </p:blipFill>
        <p:spPr>
          <a:xfrm>
            <a:off x="6574536" y="3566160"/>
            <a:ext cx="329184" cy="329184"/>
          </a:xfrm>
          <a:prstGeom prst="rect">
            <a:avLst/>
          </a:prstGeom>
        </p:spPr>
      </p:pic>
      <p:sp>
        <p:nvSpPr>
          <p:cNvPr id="13" name="Text 9"/>
          <p:cNvSpPr txBox="1"/>
          <p:nvPr/>
        </p:nvSpPr>
        <p:spPr>
          <a:xfrm>
            <a:off x="6574536" y="4041648"/>
            <a:ext cx="4572000" cy="365760"/>
          </a:xfrm>
          <a:prstGeom prst="rect">
            <a:avLst/>
          </a:prstGeom>
          <a:noFill/>
          <a:ln/>
        </p:spPr>
        <p:txBody>
          <a:bodyPr wrap="square" lIns="0" tIns="0" rIns="0" bIns="0" rtlCol="0" anchor="ctr"/>
          <a:lstStyle/>
          <a:p>
            <a:pPr marL="0" indent="0">
              <a:buNone/>
            </a:pPr>
            <a:r>
              <a:rPr lang="en-US" sz="1800" b="1" dirty="0">
                <a:solidFill>
                  <a:srgbClr val="FFFFFF"/>
                </a:solidFill>
                <a:latin typeface="Cambria" pitchFamily="34" charset="0"/>
                <a:ea typeface="Cambria" pitchFamily="34" charset="-122"/>
                <a:cs typeface="Cambria" pitchFamily="34" charset="-120"/>
              </a:rPr>
              <a:t>The room is ours until 5pm</a:t>
            </a:r>
            <a:endParaRPr lang="en-US" sz="1800" dirty="0"/>
          </a:p>
        </p:txBody>
      </p:sp>
      <p:sp>
        <p:nvSpPr>
          <p:cNvPr id="14" name="Text 10"/>
          <p:cNvSpPr txBox="1"/>
          <p:nvPr/>
        </p:nvSpPr>
        <p:spPr>
          <a:xfrm>
            <a:off x="6574536" y="4462272"/>
            <a:ext cx="4572000" cy="868680"/>
          </a:xfrm>
          <a:prstGeom prst="rect">
            <a:avLst/>
          </a:prstGeom>
          <a:noFill/>
          <a:ln/>
        </p:spPr>
        <p:txBody>
          <a:bodyPr wrap="square" lIns="0" tIns="0" rIns="0" bIns="0" rtlCol="0" anchor="ctr"/>
          <a:lstStyle/>
          <a:p>
            <a:pPr marL="0" indent="0">
              <a:lnSpc>
                <a:spcPts val="1500"/>
              </a:lnSpc>
              <a:buNone/>
            </a:pPr>
            <a:r>
              <a:rPr lang="en-US" sz="1200" dirty="0">
                <a:solidFill>
                  <a:srgbClr val="CFC8EA"/>
                </a:solidFill>
                <a:latin typeface="Calibri" pitchFamily="34" charset="0"/>
                <a:ea typeface="Calibri" pitchFamily="34" charset="-122"/>
                <a:cs typeface="Calibri" pitchFamily="34" charset="-120"/>
              </a:rPr>
              <a:t>There is no rush to leave. Our speakers and the Datalaw team are staying on, so please carry on the conversations you started today.</a:t>
            </a:r>
            <a:endParaRPr lang="en-US" sz="1200" dirty="0"/>
          </a:p>
        </p:txBody>
      </p:sp>
      <p:sp>
        <p:nvSpPr>
          <p:cNvPr id="15" name="Text 11"/>
          <p:cNvSpPr txBox="1"/>
          <p:nvPr/>
        </p:nvSpPr>
        <p:spPr>
          <a:xfrm>
            <a:off x="685800" y="5897880"/>
            <a:ext cx="8778240" cy="292608"/>
          </a:xfrm>
          <a:prstGeom prst="rect">
            <a:avLst/>
          </a:prstGeom>
          <a:noFill/>
          <a:ln/>
        </p:spPr>
        <p:txBody>
          <a:bodyPr wrap="square" lIns="0" tIns="0" rIns="0" bIns="0" rtlCol="0" anchor="ctr"/>
          <a:lstStyle/>
          <a:p>
            <a:pPr marL="0" indent="0">
              <a:buNone/>
            </a:pPr>
            <a:r>
              <a:rPr lang="en-US" sz="1100" i="1" dirty="0">
                <a:solidFill>
                  <a:srgbClr val="CFC8EA"/>
                </a:solidFill>
                <a:latin typeface="Calibri" pitchFamily="34" charset="0"/>
                <a:ea typeface="Calibri" pitchFamily="34" charset="-122"/>
                <a:cs typeface="Calibri" pitchFamily="34" charset="-120"/>
              </a:rPr>
              <a:t>Datalaw  ·  Conveyancing &amp; Residential Property Conference 2026  ·  Liverpool</a:t>
            </a:r>
            <a:endParaRPr lang="en-US" sz="11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2_Custom Design">
  <a:themeElements>
    <a:clrScheme name="Custom 4">
      <a:dk1>
        <a:srgbClr val="000000"/>
      </a:dk1>
      <a:lt1>
        <a:srgbClr val="FFFFFF"/>
      </a:lt1>
      <a:dk2>
        <a:srgbClr val="44546A"/>
      </a:dk2>
      <a:lt2>
        <a:srgbClr val="E7E6E6"/>
      </a:lt2>
      <a:accent1>
        <a:srgbClr val="92D500"/>
      </a:accent1>
      <a:accent2>
        <a:srgbClr val="FEC400"/>
      </a:accent2>
      <a:accent3>
        <a:srgbClr val="CCABCF"/>
      </a:accent3>
      <a:accent4>
        <a:srgbClr val="DFDF00"/>
      </a:accent4>
      <a:accent5>
        <a:srgbClr val="87D1E6"/>
      </a:accent5>
      <a:accent6>
        <a:srgbClr val="49308A"/>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16F0C515-2CBF-E84D-A7C9-9A8902D1D007}" vid="{B118BE9F-6BC9-8240-9679-3DFB6470D46D}"/>
    </a:ext>
  </a:extLst>
</a:theme>
</file>

<file path=ppt/theme/theme6.xml><?xml version="1.0" encoding="utf-8"?>
<a:theme xmlns:a="http://schemas.openxmlformats.org/drawingml/2006/main" name="1_Office Theme">
  <a:themeElements>
    <a:clrScheme name="Custom 2">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8AB833"/>
      </a:accent5>
      <a:accent6>
        <a:srgbClr val="C0CF3A"/>
      </a:accent6>
      <a:hlink>
        <a:srgbClr val="6B9F25"/>
      </a:hlink>
      <a:folHlink>
        <a:srgbClr val="BA6906"/>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8.xml><?xml version="1.0" encoding="utf-8"?>
<a:theme xmlns:a="http://schemas.openxmlformats.org/drawingml/2006/main" name="9_Custom Design">
  <a:themeElements>
    <a:clrScheme name="Custom 4">
      <a:dk1>
        <a:srgbClr val="000000"/>
      </a:dk1>
      <a:lt1>
        <a:srgbClr val="FFFFFF"/>
      </a:lt1>
      <a:dk2>
        <a:srgbClr val="44546A"/>
      </a:dk2>
      <a:lt2>
        <a:srgbClr val="E7E6E6"/>
      </a:lt2>
      <a:accent1>
        <a:srgbClr val="92D500"/>
      </a:accent1>
      <a:accent2>
        <a:srgbClr val="FEC400"/>
      </a:accent2>
      <a:accent3>
        <a:srgbClr val="CCABCF"/>
      </a:accent3>
      <a:accent4>
        <a:srgbClr val="DFDF00"/>
      </a:accent4>
      <a:accent5>
        <a:srgbClr val="87D1E6"/>
      </a:accent5>
      <a:accent6>
        <a:srgbClr val="49308A"/>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16F0C515-2CBF-E84D-A7C9-9A8902D1D007}" vid="{EBBA5113-9625-F743-970D-E23AF4F83D03}"/>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33</TotalTime>
  <Words>10439</Words>
  <Application>Microsoft Office PowerPoint</Application>
  <PresentationFormat>Widescreen</PresentationFormat>
  <Paragraphs>761</Paragraphs>
  <Slides>71</Slides>
  <Notes>61</Notes>
  <HiddenSlides>0</HiddenSlides>
  <MMClips>0</MMClips>
  <ScaleCrop>false</ScaleCrop>
  <HeadingPairs>
    <vt:vector size="6" baseType="variant">
      <vt:variant>
        <vt:lpstr>Fonts Used</vt:lpstr>
      </vt:variant>
      <vt:variant>
        <vt:i4>12</vt:i4>
      </vt:variant>
      <vt:variant>
        <vt:lpstr>Theme</vt:lpstr>
      </vt:variant>
      <vt:variant>
        <vt:i4>9</vt:i4>
      </vt:variant>
      <vt:variant>
        <vt:lpstr>Slide Titles</vt:lpstr>
      </vt:variant>
      <vt:variant>
        <vt:i4>71</vt:i4>
      </vt:variant>
    </vt:vector>
  </HeadingPairs>
  <TitlesOfParts>
    <vt:vector size="92" baseType="lpstr">
      <vt:lpstr>Open Sans</vt:lpstr>
      <vt:lpstr>Aptos</vt:lpstr>
      <vt:lpstr>Open Sans Bold</vt:lpstr>
      <vt:lpstr>Aptos Bold</vt:lpstr>
      <vt:lpstr>Canva Sans</vt:lpstr>
      <vt:lpstr>GT Walsheim Pro</vt:lpstr>
      <vt:lpstr>Aptos Display</vt:lpstr>
      <vt:lpstr>Lato</vt:lpstr>
      <vt:lpstr>Arial</vt:lpstr>
      <vt:lpstr>Cambria</vt:lpstr>
      <vt:lpstr>Open Sauce Bold</vt:lpstr>
      <vt:lpstr>Calibri</vt:lpstr>
      <vt:lpstr>Office Theme</vt:lpstr>
      <vt:lpstr>Office Theme</vt:lpstr>
      <vt:lpstr>Office Theme</vt:lpstr>
      <vt:lpstr>1_Office Theme</vt:lpstr>
      <vt:lpstr>2_Custom Design</vt:lpstr>
      <vt:lpstr>1_Office Theme</vt:lpstr>
      <vt:lpstr>Office Theme</vt:lpstr>
      <vt:lpstr>9_Custom Design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Listening to customers……..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Conveyancing &amp; Residential Property Conference 2026</dc:title>
  <dc:subject>PptxGenJS Presentation</dc:subject>
  <dc:creator>Phil Cass, Datalaw</dc:creator>
  <cp:lastModifiedBy>Phil Cass</cp:lastModifiedBy>
  <cp:revision>141</cp:revision>
  <dcterms:created xsi:type="dcterms:W3CDTF">2026-09-12T07:45:08Z</dcterms:created>
  <dcterms:modified xsi:type="dcterms:W3CDTF">2026-09-15T16:03:47Z</dcterms:modified>
</cp:coreProperties>
</file>