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custom.xml" ContentType="application/vnd.openxmlformats-officedocument.custom-properties+xml"/>
  <Override PartName="/ppt/slides/slide31.xml" ContentType="application/vnd.openxmlformats-officedocument.presentationml.slide+xml"/>
  <Override PartName="/ppt/slideLayouts/slideLayout12.xml" ContentType="application/vnd.openxmlformats-officedocument.presentationml.slideLayout+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Slides/notesSlide1.xml" ContentType="application/vnd.openxmlformats-officedocument.presentationml.notesSlide+xml"/>
  <Override PartName="/ppt/slideLayouts/slideLayout23.xml" ContentType="application/vnd.openxmlformats-officedocument.presentationml.slideLayout+xml"/>
  <Override PartName="/ppt/slideMasters/slideMaster3.xml" ContentType="application/vnd.openxmlformats-officedocument.presentationml.slideMaster+xml"/>
  <Override PartName="/ppt/theme/theme3.xml" ContentType="application/vnd.openxmlformats-officedocument.theme+xml"/>
  <Override PartName="/ppt/slides/slide39.xml" ContentType="application/vnd.openxmlformats-officedocument.presentationml.slide+xml"/>
  <Override PartName="/ppt/notesSlides/notesSlide2.xml" ContentType="application/vnd.openxmlformats-officedocument.presentationml.notesSlide+xml"/>
  <Override PartName="/ppt/slides/slide40.xml" ContentType="application/vnd.openxmlformats-officedocument.presentationml.slide+xml"/>
  <Override PartName="/ppt/notesSlides/notesSlide3.xml" ContentType="application/vnd.openxmlformats-officedocument.presentationml.notesSlide+xml"/>
  <Override PartName="/ppt/slides/slide41.xml" ContentType="application/vnd.openxmlformats-officedocument.presentationml.slide+xml"/>
  <Override PartName="/ppt/notesSlides/notesSlide4.xml" ContentType="application/vnd.openxmlformats-officedocument.presentationml.notesSlide+xml"/>
  <Override PartName="/ppt/slides/slide42.xml" ContentType="application/vnd.openxmlformats-officedocument.presentationml.slide+xml"/>
  <Override PartName="/ppt/notesSlides/notesSlide5.xml" ContentType="application/vnd.openxmlformats-officedocument.presentationml.notesSlide+xml"/>
  <Override PartName="/ppt/slides/slide43.xml" ContentType="application/vnd.openxmlformats-officedocument.presentationml.slide+xml"/>
  <Override PartName="/ppt/notesSlides/notesSlide6.xml" ContentType="application/vnd.openxmlformats-officedocument.presentationml.notesSlide+xml"/>
  <Override PartName="/ppt/slides/slide44.xml" ContentType="application/vnd.openxmlformats-officedocument.presentationml.slide+xml"/>
  <Override PartName="/ppt/notesSlides/notesSlide7.xml" ContentType="application/vnd.openxmlformats-officedocument.presentationml.notesSlide+xml"/>
  <Override PartName="/ppt/slides/slide45.xml" ContentType="application/vnd.openxmlformats-officedocument.presentationml.slide+xml"/>
  <Override PartName="/ppt/slideLayouts/slideLayout24.xml" ContentType="application/vnd.openxmlformats-officedocument.presentationml.slideLayout+xml"/>
  <Override PartName="/ppt/slideMasters/slideMaster4.xml" ContentType="application/vnd.openxmlformats-officedocument.presentationml.slideMaster+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Layouts/slideLayout35.xml" ContentType="application/vnd.openxmlformats-officedocument.presentationml.slideLayout+xml"/>
  <Override PartName="/ppt/slideMasters/slideMaster5.xml" ContentType="application/vnd.openxmlformats-officedocument.presentationml.slideMaster+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0" r:id="rId47"/>
    <p:sldMasterId id="2147483651" r:id="rId48"/>
    <p:sldMasterId id="2147483652" r:id="rId49"/>
    <p:sldMasterId id="2147483653" r:id="rId50"/>
  </p:sldMasterIdLst>
  <p:sldIdLst>
    <p:sldId id="2147483654" r:id="rId51"/>
    <p:sldId id="2147483655" r:id="rId52"/>
    <p:sldId id="2147483656" r:id="rId53"/>
    <p:sldId id="2147483657" r:id="rId54"/>
    <p:sldId id="2147483658" r:id="rId55"/>
    <p:sldId id="2147483659" r:id="rId56"/>
    <p:sldId id="2147483660" r:id="rId57"/>
    <p:sldId id="2147483661" r:id="rId58"/>
    <p:sldId id="2147483662" r:id="rId6"/>
    <p:sldId id="2147483663" r:id="rId7"/>
    <p:sldId id="2147483664" r:id="rId8"/>
    <p:sldId id="2147483665" r:id="rId9"/>
    <p:sldId id="2147483666" r:id="rId10"/>
    <p:sldId id="2147483667" r:id="rId11"/>
    <p:sldId id="2147483668" r:id="rId12"/>
    <p:sldId id="2147483669" r:id="rId13"/>
    <p:sldId id="2147483670" r:id="rId14"/>
    <p:sldId id="2147483671" r:id="rId15"/>
    <p:sldId id="2147483672" r:id="rId16"/>
    <p:sldId id="2147483673" r:id="rId17"/>
    <p:sldId id="2147483674" r:id="rId18"/>
    <p:sldId id="2147483675" r:id="rId19"/>
    <p:sldId id="2147483676" r:id="rId20"/>
    <p:sldId id="2147483677" r:id="rId21"/>
    <p:sldId id="2147483678" r:id="rId22"/>
    <p:sldId id="2147483679" r:id="rId23"/>
    <p:sldId id="2147483680" r:id="rId24"/>
    <p:sldId id="2147483681" r:id="rId25"/>
    <p:sldId id="2147483682" r:id="rId26"/>
    <p:sldId id="2147483683" r:id="rId27"/>
    <p:sldId id="2147483684" r:id="rId28"/>
    <p:sldId id="2147483685" r:id="rId29"/>
    <p:sldId id="2147483686" r:id="rId30"/>
    <p:sldId id="2147483687" r:id="rId31"/>
    <p:sldId id="2147483688" r:id="rId32"/>
    <p:sldId id="2147483689" r:id="rId33"/>
    <p:sldId id="2147483690" r:id="rId59"/>
    <p:sldId id="2147483691" r:id="rId60"/>
    <p:sldId id="2147483692" r:id="rId61"/>
    <p:sldId id="2147483693" r:id="rId62"/>
    <p:sldId id="2147483694" r:id="rId63"/>
    <p:sldId id="2147483695" r:id="rId64"/>
    <p:sldId id="2147483696" r:id="rId65"/>
    <p:sldId id="2147483697" r:id="rId66"/>
    <p:sldId id="2147483698" r:id="rId67"/>
    <p:sldId id="2147483699" r:id="rId68"/>
    <p:sldId id="2147483700" r:id="rId69"/>
    <p:sldId id="2147483701" r:id="rId70"/>
    <p:sldId id="2147483702" r:id="rId71"/>
    <p:sldId id="2147483703" r:id="rId72"/>
    <p:sldId id="2147483704" r:id="rId73"/>
    <p:sldId id="2147483705" r:id="rId74"/>
    <p:sldId id="2147483706" r:id="rId75"/>
    <p:sldId id="2147483707" r:id="rId76"/>
    <p:sldId id="2147483708" r:id="rId77"/>
    <p:sldId id="2147483709" r:id="rId78"/>
    <p:sldId id="2147483710" r:id="rId79"/>
    <p:sldId id="2147483711" r:id="rId80"/>
    <p:sldId id="2147483712" r:id="rId81"/>
    <p:sldId id="2147483713" r:id="rId82"/>
    <p:sldId id="2147483714" r:id="rId83"/>
    <p:sldId id="2147483715" r:id="rId84"/>
    <p:sldId id="2147483716" r:id="rId85"/>
    <p:sldId id="2147483717" r:id="rId86"/>
    <p:sldId id="2147483718" r:id="rId87"/>
    <p:sldId id="2147483719" r:id="rId88"/>
    <p:sldId id="2147483720" r:id="rId89"/>
    <p:sldId id="2147483721" r:id="rId90"/>
    <p:sldId id="2147483722" r:id="rId91"/>
    <p:sldId id="2147483723" r:id="rId92"/>
    <p:sldId id="2147483724" r:id="rId93"/>
    <p:sldId id="2147483725" r:id="rId94"/>
    <p:sldId id="2147483726" r:id="rId95"/>
    <p:sldId id="2147483727" r:id="rId96"/>
    <p:sldId id="2147483728" r:id="rId97"/>
    <p:sldId id="2147483729" r:id="rId98"/>
    <p:sldId id="2147483730" r:id="rId99"/>
    <p:sldId id="2147483731" r:id="rId100"/>
    <p:sldId id="2147483732" r:id="rId101"/>
    <p:sldId id="2147483733" r:id="rId102"/>
    <p:sldId id="2147483734" r:id="rId103"/>
    <p:sldId id="2147483735" r:id="rId104"/>
    <p:sldId id="2147483736" r:id="rId105"/>
    <p:sldId id="2147483737" r:id="rId106"/>
    <p:sldId id="2147483738" r:id="rId107"/>
    <p:sldId id="2147483739" r:id="rId108"/>
    <p:sldId id="2147483740" r:id="rId109"/>
    <p:sldId id="2147483741" r:id="rId110"/>
    <p:sldId id="2147483742" r:id="rId111"/>
    <p:sldId id="2147483743" r:id="rId112"/>
    <p:sldId id="2147483744" r:id="rId113"/>
    <p:sldId id="2147483745" r:id="rId114"/>
    <p:sldId id="2147483746" r:id="rId115"/>
    <p:sldId id="2147483747" r:id="rId116"/>
    <p:sldId id="2147483748" r:id="rId117"/>
    <p:sldId id="2147483749" r:id="rId118"/>
    <p:sldId id="2147483750" r:id="rId119"/>
    <p:sldId id="2147483751" r:id="rId120"/>
    <p:sldId id="2147483752" r:id="rId121"/>
    <p:sldId id="2147483753" r:id="rId122"/>
    <p:sldId id="2147483754" r:id="rId123"/>
    <p:sldId id="2147483755" r:id="rId34"/>
  </p:sldIdLst>
  <p:sldSz cx="18288000" cy="10287000"/>
  <p:notesSz cx="6858000" cy="9144000"/>
  <p:embeddedFontLst>
    <p:embeddedFont>
      <p:font typeface="Aptos Bold" panose="020B0004020202020204" pitchFamily="34" charset="0"/>
      <p:regular r:id="rId35"/>
      <p:bold r:id="rId36"/>
    </p:embeddedFont>
    <p:embeddedFont>
      <p:font typeface="Book Antiqua" panose="02040602050305030304" pitchFamily="18"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6444A1-6368-C14F-9D00-507361757524}" v="36" dt="2026-09-23T22:53:24.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19" autoAdjust="0"/>
    <p:restoredTop sz="91429" autoAdjust="0"/>
  </p:normalViewPr>
  <p:slideViewPr>
    <p:cSldViewPr>
      <p:cViewPr varScale="1">
        <p:scale>
          <a:sx n="30" d="100"/>
          <a:sy n="30" d="100"/>
        </p:scale>
        <p:origin x="1840"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 Id="rId47" Type="http://schemas.openxmlformats.org/officeDocument/2006/relationships/slideMaster" Target="slideMasters/slideMaster2.xml"/><Relationship Id="rId48" Type="http://schemas.openxmlformats.org/officeDocument/2006/relationships/slideMaster" Target="slideMasters/slideMaster3.xml"/><Relationship Id="rId49" Type="http://schemas.openxmlformats.org/officeDocument/2006/relationships/slideMaster" Target="slideMasters/slideMaster4.xml"/><Relationship Id="rId50" Type="http://schemas.openxmlformats.org/officeDocument/2006/relationships/slideMaster" Target="slideMasters/slideMaster5.xml"/><Relationship Id="rId51" Type="http://schemas.openxmlformats.org/officeDocument/2006/relationships/slide" Target="slides/slide31.xml"/><Relationship Id="rId52" Type="http://schemas.openxmlformats.org/officeDocument/2006/relationships/slide" Target="slides/slide38.xml"/><Relationship Id="rId53" Type="http://schemas.openxmlformats.org/officeDocument/2006/relationships/slide" Target="slides/slide39.xml"/><Relationship Id="rId54" Type="http://schemas.openxmlformats.org/officeDocument/2006/relationships/slide" Target="slides/slide40.xml"/><Relationship Id="rId55" Type="http://schemas.openxmlformats.org/officeDocument/2006/relationships/slide" Target="slides/slide41.xml"/><Relationship Id="rId56" Type="http://schemas.openxmlformats.org/officeDocument/2006/relationships/slide" Target="slides/slide42.xml"/><Relationship Id="rId57" Type="http://schemas.openxmlformats.org/officeDocument/2006/relationships/slide" Target="slides/slide43.xml"/><Relationship Id="rId58" Type="http://schemas.openxmlformats.org/officeDocument/2006/relationships/slide" Target="slides/slide32.xml"/><Relationship Id="rId59" Type="http://schemas.openxmlformats.org/officeDocument/2006/relationships/slide" Target="slides/slide33.xml"/><Relationship Id="rId60" Type="http://schemas.openxmlformats.org/officeDocument/2006/relationships/slide" Target="slides/slide46.xml"/><Relationship Id="rId61" Type="http://schemas.openxmlformats.org/officeDocument/2006/relationships/slide" Target="slides/slide47.xml"/><Relationship Id="rId62" Type="http://schemas.openxmlformats.org/officeDocument/2006/relationships/slide" Target="slides/slide48.xml"/><Relationship Id="rId63" Type="http://schemas.openxmlformats.org/officeDocument/2006/relationships/slide" Target="slides/slide49.xml"/><Relationship Id="rId64" Type="http://schemas.openxmlformats.org/officeDocument/2006/relationships/slide" Target="slides/slide50.xml"/><Relationship Id="rId65" Type="http://schemas.openxmlformats.org/officeDocument/2006/relationships/slide" Target="slides/slide51.xml"/><Relationship Id="rId66" Type="http://schemas.openxmlformats.org/officeDocument/2006/relationships/slide" Target="slides/slide52.xml"/><Relationship Id="rId67" Type="http://schemas.openxmlformats.org/officeDocument/2006/relationships/slide" Target="slides/slide53.xml"/><Relationship Id="rId68" Type="http://schemas.openxmlformats.org/officeDocument/2006/relationships/slide" Target="slides/slide54.xml"/><Relationship Id="rId69" Type="http://schemas.openxmlformats.org/officeDocument/2006/relationships/slide" Target="slides/slide55.xml"/><Relationship Id="rId70" Type="http://schemas.openxmlformats.org/officeDocument/2006/relationships/slide" Target="slides/slide56.xml"/><Relationship Id="rId71" Type="http://schemas.openxmlformats.org/officeDocument/2006/relationships/slide" Target="slides/slide57.xml"/><Relationship Id="rId72" Type="http://schemas.openxmlformats.org/officeDocument/2006/relationships/slide" Target="slides/slide58.xml"/><Relationship Id="rId73" Type="http://schemas.openxmlformats.org/officeDocument/2006/relationships/slide" Target="slides/slide59.xml"/><Relationship Id="rId74" Type="http://schemas.openxmlformats.org/officeDocument/2006/relationships/slide" Target="slides/slide60.xml"/><Relationship Id="rId75" Type="http://schemas.openxmlformats.org/officeDocument/2006/relationships/slide" Target="slides/slide61.xml"/><Relationship Id="rId76" Type="http://schemas.openxmlformats.org/officeDocument/2006/relationships/slide" Target="slides/slide35.xml"/><Relationship Id="rId77" Type="http://schemas.openxmlformats.org/officeDocument/2006/relationships/slide" Target="slides/slide65.xml"/><Relationship Id="rId78" Type="http://schemas.openxmlformats.org/officeDocument/2006/relationships/slide" Target="slides/slide66.xml"/><Relationship Id="rId79" Type="http://schemas.openxmlformats.org/officeDocument/2006/relationships/slide" Target="slides/slide67.xml"/><Relationship Id="rId80" Type="http://schemas.openxmlformats.org/officeDocument/2006/relationships/slide" Target="slides/slide68.xml"/><Relationship Id="rId81" Type="http://schemas.openxmlformats.org/officeDocument/2006/relationships/slide" Target="slides/slide69.xml"/><Relationship Id="rId82" Type="http://schemas.openxmlformats.org/officeDocument/2006/relationships/slide" Target="slides/slide70.xml"/><Relationship Id="rId83" Type="http://schemas.openxmlformats.org/officeDocument/2006/relationships/slide" Target="slides/slide44.xml"/><Relationship Id="rId84" Type="http://schemas.openxmlformats.org/officeDocument/2006/relationships/slide" Target="slides/slide36.xml"/><Relationship Id="rId85" Type="http://schemas.openxmlformats.org/officeDocument/2006/relationships/slide" Target="slides/slide37.xml"/><Relationship Id="rId86" Type="http://schemas.openxmlformats.org/officeDocument/2006/relationships/slide" Target="slides/slide72.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arine Bundell" userId="4b7552d4-b402-4437-aa16-3af5373fc0b7" providerId="ADAL" clId="{18EC39F4-E622-567C-A1C2-05FCD29C7004}"/>
    <pc:docChg chg="undo redo custSel addSld delSld modSld sldOrd">
      <pc:chgData name="Katharine Bundell" userId="4b7552d4-b402-4437-aa16-3af5373fc0b7" providerId="ADAL" clId="{18EC39F4-E622-567C-A1C2-05FCD29C7004}" dt="2026-09-24T05:29:49.618" v="2703" actId="20577"/>
      <pc:docMkLst>
        <pc:docMk/>
      </pc:docMkLst>
      <pc:sldChg chg="modSp mod">
        <pc:chgData name="Katharine Bundell" userId="4b7552d4-b402-4437-aa16-3af5373fc0b7" providerId="ADAL" clId="{18EC39F4-E622-567C-A1C2-05FCD29C7004}" dt="2026-09-24T05:23:39.911" v="1717" actId="20577"/>
        <pc:sldMkLst>
          <pc:docMk/>
          <pc:sldMk cId="0" sldId="258"/>
        </pc:sldMkLst>
        <pc:spChg chg="mod">
          <ac:chgData name="Katharine Bundell" userId="4b7552d4-b402-4437-aa16-3af5373fc0b7" providerId="ADAL" clId="{18EC39F4-E622-567C-A1C2-05FCD29C7004}" dt="2026-09-24T05:23:39.911" v="1717" actId="20577"/>
          <ac:spMkLst>
            <pc:docMk/>
            <pc:sldMk cId="0" sldId="258"/>
            <ac:spMk id="6" creationId="{00000000-0000-0000-0000-000000000000}"/>
          </ac:spMkLst>
        </pc:spChg>
      </pc:sldChg>
      <pc:sldChg chg="delSp modSp del mod ord">
        <pc:chgData name="Katharine Bundell" userId="4b7552d4-b402-4437-aa16-3af5373fc0b7" providerId="ADAL" clId="{18EC39F4-E622-567C-A1C2-05FCD29C7004}" dt="2026-09-24T05:13:55.388" v="1278" actId="2696"/>
        <pc:sldMkLst>
          <pc:docMk/>
          <pc:sldMk cId="0" sldId="259"/>
        </pc:sldMkLst>
        <pc:spChg chg="mod">
          <ac:chgData name="Katharine Bundell" userId="4b7552d4-b402-4437-aa16-3af5373fc0b7" providerId="ADAL" clId="{18EC39F4-E622-567C-A1C2-05FCD29C7004}" dt="2026-09-23T22:18:04.694" v="34" actId="14100"/>
          <ac:spMkLst>
            <pc:docMk/>
            <pc:sldMk cId="0" sldId="259"/>
            <ac:spMk id="6" creationId="{00000000-0000-0000-0000-000000000000}"/>
          </ac:spMkLst>
        </pc:spChg>
        <pc:spChg chg="del mod">
          <ac:chgData name="Katharine Bundell" userId="4b7552d4-b402-4437-aa16-3af5373fc0b7" providerId="ADAL" clId="{18EC39F4-E622-567C-A1C2-05FCD29C7004}" dt="2026-09-23T22:18:11.012" v="37"/>
          <ac:spMkLst>
            <pc:docMk/>
            <pc:sldMk cId="0" sldId="259"/>
            <ac:spMk id="8" creationId="{00000000-0000-0000-0000-000000000000}"/>
          </ac:spMkLst>
        </pc:spChg>
      </pc:sldChg>
      <pc:sldChg chg="modSp mod">
        <pc:chgData name="Katharine Bundell" userId="4b7552d4-b402-4437-aa16-3af5373fc0b7" providerId="ADAL" clId="{18EC39F4-E622-567C-A1C2-05FCD29C7004}" dt="2026-09-23T22:21:43.757" v="72" actId="20577"/>
        <pc:sldMkLst>
          <pc:docMk/>
          <pc:sldMk cId="0" sldId="260"/>
        </pc:sldMkLst>
        <pc:spChg chg="mod">
          <ac:chgData name="Katharine Bundell" userId="4b7552d4-b402-4437-aa16-3af5373fc0b7" providerId="ADAL" clId="{18EC39F4-E622-567C-A1C2-05FCD29C7004}" dt="2026-09-23T22:15:53.712" v="1" actId="1037"/>
          <ac:spMkLst>
            <pc:docMk/>
            <pc:sldMk cId="0" sldId="260"/>
            <ac:spMk id="4" creationId="{00000000-0000-0000-0000-000000000000}"/>
          </ac:spMkLst>
        </pc:spChg>
        <pc:spChg chg="mod">
          <ac:chgData name="Katharine Bundell" userId="4b7552d4-b402-4437-aa16-3af5373fc0b7" providerId="ADAL" clId="{18EC39F4-E622-567C-A1C2-05FCD29C7004}" dt="2026-09-23T22:16:13.444" v="4" actId="14100"/>
          <ac:spMkLst>
            <pc:docMk/>
            <pc:sldMk cId="0" sldId="260"/>
            <ac:spMk id="6" creationId="{00000000-0000-0000-0000-000000000000}"/>
          </ac:spMkLst>
        </pc:spChg>
        <pc:spChg chg="mod">
          <ac:chgData name="Katharine Bundell" userId="4b7552d4-b402-4437-aa16-3af5373fc0b7" providerId="ADAL" clId="{18EC39F4-E622-567C-A1C2-05FCD29C7004}" dt="2026-09-23T22:21:43.757" v="72" actId="20577"/>
          <ac:spMkLst>
            <pc:docMk/>
            <pc:sldMk cId="0" sldId="260"/>
            <ac:spMk id="8" creationId="{00000000-0000-0000-0000-000000000000}"/>
          </ac:spMkLst>
        </pc:spChg>
      </pc:sldChg>
      <pc:sldChg chg="new del">
        <pc:chgData name="Katharine Bundell" userId="4b7552d4-b402-4437-aa16-3af5373fc0b7" providerId="ADAL" clId="{18EC39F4-E622-567C-A1C2-05FCD29C7004}" dt="2026-09-23T22:17:26.801" v="20" actId="2696"/>
        <pc:sldMkLst>
          <pc:docMk/>
          <pc:sldMk cId="1923670093" sldId="263"/>
        </pc:sldMkLst>
      </pc:sldChg>
      <pc:sldChg chg="new del">
        <pc:chgData name="Katharine Bundell" userId="4b7552d4-b402-4437-aa16-3af5373fc0b7" providerId="ADAL" clId="{18EC39F4-E622-567C-A1C2-05FCD29C7004}" dt="2026-09-23T22:17:33.296" v="23" actId="2696"/>
        <pc:sldMkLst>
          <pc:docMk/>
          <pc:sldMk cId="2075008247" sldId="263"/>
        </pc:sldMkLst>
      </pc:sldChg>
      <pc:sldChg chg="new del">
        <pc:chgData name="Katharine Bundell" userId="4b7552d4-b402-4437-aa16-3af5373fc0b7" providerId="ADAL" clId="{18EC39F4-E622-567C-A1C2-05FCD29C7004}" dt="2026-09-23T22:40:14.851" v="487" actId="2696"/>
        <pc:sldMkLst>
          <pc:docMk/>
          <pc:sldMk cId="3226279434" sldId="263"/>
        </pc:sldMkLst>
      </pc:sldChg>
      <pc:sldChg chg="new add del">
        <pc:chgData name="Katharine Bundell" userId="4b7552d4-b402-4437-aa16-3af5373fc0b7" providerId="ADAL" clId="{18EC39F4-E622-567C-A1C2-05FCD29C7004}" dt="2026-09-23T22:17:54.882" v="31" actId="2696"/>
        <pc:sldMkLst>
          <pc:docMk/>
          <pc:sldMk cId="3315985934" sldId="263"/>
        </pc:sldMkLst>
      </pc:sldChg>
      <pc:sldChg chg="new del">
        <pc:chgData name="Katharine Bundell" userId="4b7552d4-b402-4437-aa16-3af5373fc0b7" providerId="ADAL" clId="{18EC39F4-E622-567C-A1C2-05FCD29C7004}" dt="2026-09-23T22:17:26.802" v="21" actId="2696"/>
        <pc:sldMkLst>
          <pc:docMk/>
          <pc:sldMk cId="1960855388" sldId="264"/>
        </pc:sldMkLst>
      </pc:sldChg>
      <pc:sldChg chg="modSp add del mod setBg">
        <pc:chgData name="Katharine Bundell" userId="4b7552d4-b402-4437-aa16-3af5373fc0b7" providerId="ADAL" clId="{18EC39F4-E622-567C-A1C2-05FCD29C7004}" dt="2026-09-23T22:17:53.664" v="30" actId="2696"/>
        <pc:sldMkLst>
          <pc:docMk/>
          <pc:sldMk cId="2155937910" sldId="264"/>
        </pc:sldMkLst>
        <pc:spChg chg="mod">
          <ac:chgData name="Katharine Bundell" userId="4b7552d4-b402-4437-aa16-3af5373fc0b7" providerId="ADAL" clId="{18EC39F4-E622-567C-A1C2-05FCD29C7004}" dt="2026-09-23T22:17:49.980" v="28" actId="1076"/>
          <ac:spMkLst>
            <pc:docMk/>
            <pc:sldMk cId="2155937910" sldId="264"/>
            <ac:spMk id="2" creationId="{88A95131-757B-FF7C-49DA-DC000E99898B}"/>
          </ac:spMkLst>
        </pc:spChg>
      </pc:sldChg>
      <pc:sldChg chg="addSp delSp modSp add del mod">
        <pc:chgData name="Katharine Bundell" userId="4b7552d4-b402-4437-aa16-3af5373fc0b7" providerId="ADAL" clId="{18EC39F4-E622-567C-A1C2-05FCD29C7004}" dt="2026-09-23T22:40:07.828" v="485" actId="2696"/>
        <pc:sldMkLst>
          <pc:docMk/>
          <pc:sldMk cId="2171340223" sldId="264"/>
        </pc:sldMkLst>
        <pc:spChg chg="mod">
          <ac:chgData name="Katharine Bundell" userId="4b7552d4-b402-4437-aa16-3af5373fc0b7" providerId="ADAL" clId="{18EC39F4-E622-567C-A1C2-05FCD29C7004}" dt="2026-09-23T22:36:32.890" v="386"/>
          <ac:spMkLst>
            <pc:docMk/>
            <pc:sldMk cId="2171340223" sldId="264"/>
            <ac:spMk id="2" creationId="{647178A0-3B36-5698-A80D-98DC51E6C2C9}"/>
          </ac:spMkLst>
        </pc:spChg>
        <pc:spChg chg="mod">
          <ac:chgData name="Katharine Bundell" userId="4b7552d4-b402-4437-aa16-3af5373fc0b7" providerId="ADAL" clId="{18EC39F4-E622-567C-A1C2-05FCD29C7004}" dt="2026-09-23T22:33:34.025" v="360" actId="20577"/>
          <ac:spMkLst>
            <pc:docMk/>
            <pc:sldMk cId="2171340223" sldId="264"/>
            <ac:spMk id="6" creationId="{522E4E16-9C5F-4E2D-3546-A8EE1DC60DA1}"/>
          </ac:spMkLst>
        </pc:spChg>
        <pc:picChg chg="add del mod">
          <ac:chgData name="Katharine Bundell" userId="4b7552d4-b402-4437-aa16-3af5373fc0b7" providerId="ADAL" clId="{18EC39F4-E622-567C-A1C2-05FCD29C7004}" dt="2026-09-23T22:35:02.578" v="379" actId="478"/>
          <ac:picMkLst>
            <pc:docMk/>
            <pc:sldMk cId="2171340223" sldId="264"/>
            <ac:picMk id="8" creationId="{9884DC72-8B5B-4945-65EF-6D917E68C968}"/>
          </ac:picMkLst>
        </pc:picChg>
      </pc:sldChg>
      <pc:sldChg chg="delSp modSp add mod">
        <pc:chgData name="Katharine Bundell" userId="4b7552d4-b402-4437-aa16-3af5373fc0b7" providerId="ADAL" clId="{18EC39F4-E622-567C-A1C2-05FCD29C7004}" dt="2026-09-23T22:22:41.149" v="87" actId="14100"/>
        <pc:sldMkLst>
          <pc:docMk/>
          <pc:sldMk cId="2593049507" sldId="265"/>
        </pc:sldMkLst>
        <pc:spChg chg="mod">
          <ac:chgData name="Katharine Bundell" userId="4b7552d4-b402-4437-aa16-3af5373fc0b7" providerId="ADAL" clId="{18EC39F4-E622-567C-A1C2-05FCD29C7004}" dt="2026-09-23T22:22:41.149" v="87" actId="14100"/>
          <ac:spMkLst>
            <pc:docMk/>
            <pc:sldMk cId="2593049507" sldId="265"/>
            <ac:spMk id="2" creationId="{EECF43A8-1220-73E4-AD09-3F2C81201F35}"/>
          </ac:spMkLst>
        </pc:spChg>
        <pc:spChg chg="del mod topLvl">
          <ac:chgData name="Katharine Bundell" userId="4b7552d4-b402-4437-aa16-3af5373fc0b7" providerId="ADAL" clId="{18EC39F4-E622-567C-A1C2-05FCD29C7004}" dt="2026-09-23T22:22:16.726" v="79" actId="478"/>
          <ac:spMkLst>
            <pc:docMk/>
            <pc:sldMk cId="2593049507" sldId="265"/>
            <ac:spMk id="4" creationId="{9ED0B915-10D7-0107-38AF-1D57DD52F7A9}"/>
          </ac:spMkLst>
        </pc:spChg>
        <pc:spChg chg="topLvl">
          <ac:chgData name="Katharine Bundell" userId="4b7552d4-b402-4437-aa16-3af5373fc0b7" providerId="ADAL" clId="{18EC39F4-E622-567C-A1C2-05FCD29C7004}" dt="2026-09-23T22:22:16.726" v="79" actId="478"/>
          <ac:spMkLst>
            <pc:docMk/>
            <pc:sldMk cId="2593049507" sldId="265"/>
            <ac:spMk id="5" creationId="{E8E88A9B-DBE1-54A6-AD15-E09648A5621A}"/>
          </ac:spMkLst>
        </pc:spChg>
        <pc:spChg chg="del mod">
          <ac:chgData name="Katharine Bundell" userId="4b7552d4-b402-4437-aa16-3af5373fc0b7" providerId="ADAL" clId="{18EC39F4-E622-567C-A1C2-05FCD29C7004}" dt="2026-09-23T22:20:11.509" v="56" actId="478"/>
          <ac:spMkLst>
            <pc:docMk/>
            <pc:sldMk cId="2593049507" sldId="265"/>
            <ac:spMk id="6" creationId="{69E9A19F-96AB-9E8A-080E-5C4A6AE15FFE}"/>
          </ac:spMkLst>
        </pc:spChg>
        <pc:grpChg chg="del">
          <ac:chgData name="Katharine Bundell" userId="4b7552d4-b402-4437-aa16-3af5373fc0b7" providerId="ADAL" clId="{18EC39F4-E622-567C-A1C2-05FCD29C7004}" dt="2026-09-23T22:22:16.726" v="79" actId="478"/>
          <ac:grpSpMkLst>
            <pc:docMk/>
            <pc:sldMk cId="2593049507" sldId="265"/>
            <ac:grpSpMk id="3" creationId="{907A7720-B09F-6731-DA65-A1E20D9E1E1A}"/>
          </ac:grpSpMkLst>
        </pc:grpChg>
      </pc:sldChg>
      <pc:sldChg chg="add del">
        <pc:chgData name="Katharine Bundell" userId="4b7552d4-b402-4437-aa16-3af5373fc0b7" providerId="ADAL" clId="{18EC39F4-E622-567C-A1C2-05FCD29C7004}" dt="2026-09-23T22:40:13.106" v="486" actId="2696"/>
        <pc:sldMkLst>
          <pc:docMk/>
          <pc:sldMk cId="1850164288" sldId="266"/>
        </pc:sldMkLst>
      </pc:sldChg>
      <pc:sldChg chg="delSp modSp add mod">
        <pc:chgData name="Katharine Bundell" userId="4b7552d4-b402-4437-aa16-3af5373fc0b7" providerId="ADAL" clId="{18EC39F4-E622-567C-A1C2-05FCD29C7004}" dt="2026-09-23T22:22:57.728" v="90" actId="14100"/>
        <pc:sldMkLst>
          <pc:docMk/>
          <pc:sldMk cId="3619568167" sldId="267"/>
        </pc:sldMkLst>
        <pc:spChg chg="mod">
          <ac:chgData name="Katharine Bundell" userId="4b7552d4-b402-4437-aa16-3af5373fc0b7" providerId="ADAL" clId="{18EC39F4-E622-567C-A1C2-05FCD29C7004}" dt="2026-09-23T22:22:57.728" v="90" actId="14100"/>
          <ac:spMkLst>
            <pc:docMk/>
            <pc:sldMk cId="3619568167" sldId="267"/>
            <ac:spMk id="2" creationId="{2A88549C-36AE-650C-90B1-E33D009B72BA}"/>
          </ac:spMkLst>
        </pc:spChg>
        <pc:spChg chg="del mod topLvl">
          <ac:chgData name="Katharine Bundell" userId="4b7552d4-b402-4437-aa16-3af5373fc0b7" providerId="ADAL" clId="{18EC39F4-E622-567C-A1C2-05FCD29C7004}" dt="2026-09-23T22:22:22.318" v="81" actId="478"/>
          <ac:spMkLst>
            <pc:docMk/>
            <pc:sldMk cId="3619568167" sldId="267"/>
            <ac:spMk id="4" creationId="{F10352AC-9E84-5081-4ADA-111C4CE857BF}"/>
          </ac:spMkLst>
        </pc:spChg>
        <pc:spChg chg="del mod topLvl">
          <ac:chgData name="Katharine Bundell" userId="4b7552d4-b402-4437-aa16-3af5373fc0b7" providerId="ADAL" clId="{18EC39F4-E622-567C-A1C2-05FCD29C7004}" dt="2026-09-23T22:22:29.044" v="84" actId="478"/>
          <ac:spMkLst>
            <pc:docMk/>
            <pc:sldMk cId="3619568167" sldId="267"/>
            <ac:spMk id="5" creationId="{47F07F86-6A20-4069-6F1B-F1AF9EFD6818}"/>
          </ac:spMkLst>
        </pc:spChg>
        <pc:grpChg chg="del">
          <ac:chgData name="Katharine Bundell" userId="4b7552d4-b402-4437-aa16-3af5373fc0b7" providerId="ADAL" clId="{18EC39F4-E622-567C-A1C2-05FCD29C7004}" dt="2026-09-23T22:22:22.318" v="81" actId="478"/>
          <ac:grpSpMkLst>
            <pc:docMk/>
            <pc:sldMk cId="3619568167" sldId="267"/>
            <ac:grpSpMk id="3" creationId="{DDB7BB11-6541-9090-64A6-9E96EDA66005}"/>
          </ac:grpSpMkLst>
        </pc:grpChg>
      </pc:sldChg>
      <pc:sldChg chg="delSp modSp add mod">
        <pc:chgData name="Katharine Bundell" userId="4b7552d4-b402-4437-aa16-3af5373fc0b7" providerId="ADAL" clId="{18EC39F4-E622-567C-A1C2-05FCD29C7004}" dt="2026-09-24T05:14:51.719" v="1279" actId="115"/>
        <pc:sldMkLst>
          <pc:docMk/>
          <pc:sldMk cId="970683827" sldId="268"/>
        </pc:sldMkLst>
        <pc:spChg chg="mod">
          <ac:chgData name="Katharine Bundell" userId="4b7552d4-b402-4437-aa16-3af5373fc0b7" providerId="ADAL" clId="{18EC39F4-E622-567C-A1C2-05FCD29C7004}" dt="2026-09-24T05:14:51.719" v="1279" actId="115"/>
          <ac:spMkLst>
            <pc:docMk/>
            <pc:sldMk cId="970683827" sldId="268"/>
            <ac:spMk id="2" creationId="{D354EA89-A744-0F17-8803-F5A9899C64D7}"/>
          </ac:spMkLst>
        </pc:spChg>
        <pc:grpChg chg="del mod">
          <ac:chgData name="Katharine Bundell" userId="4b7552d4-b402-4437-aa16-3af5373fc0b7" providerId="ADAL" clId="{18EC39F4-E622-567C-A1C2-05FCD29C7004}" dt="2026-09-23T22:23:04.016" v="92" actId="478"/>
          <ac:grpSpMkLst>
            <pc:docMk/>
            <pc:sldMk cId="970683827" sldId="268"/>
            <ac:grpSpMk id="3" creationId="{CEE1266B-6483-34C5-F38E-843ED53BDB62}"/>
          </ac:grpSpMkLst>
        </pc:grpChg>
      </pc:sldChg>
      <pc:sldChg chg="modSp add mod">
        <pc:chgData name="Katharine Bundell" userId="4b7552d4-b402-4437-aa16-3af5373fc0b7" providerId="ADAL" clId="{18EC39F4-E622-567C-A1C2-05FCD29C7004}" dt="2026-09-23T22:25:14.421" v="130" actId="20577"/>
        <pc:sldMkLst>
          <pc:docMk/>
          <pc:sldMk cId="222144242" sldId="269"/>
        </pc:sldMkLst>
        <pc:spChg chg="mod">
          <ac:chgData name="Katharine Bundell" userId="4b7552d4-b402-4437-aa16-3af5373fc0b7" providerId="ADAL" clId="{18EC39F4-E622-567C-A1C2-05FCD29C7004}" dt="2026-09-23T22:25:14.421" v="130" actId="20577"/>
          <ac:spMkLst>
            <pc:docMk/>
            <pc:sldMk cId="222144242" sldId="269"/>
            <ac:spMk id="2" creationId="{6BA0DB88-BDAE-B8E4-6CCE-846460D5FA8A}"/>
          </ac:spMkLst>
        </pc:spChg>
      </pc:sldChg>
      <pc:sldChg chg="modSp add mod">
        <pc:chgData name="Katharine Bundell" userId="4b7552d4-b402-4437-aa16-3af5373fc0b7" providerId="ADAL" clId="{18EC39F4-E622-567C-A1C2-05FCD29C7004}" dt="2026-09-23T22:25:50.598" v="137" actId="20577"/>
        <pc:sldMkLst>
          <pc:docMk/>
          <pc:sldMk cId="2352769975" sldId="270"/>
        </pc:sldMkLst>
        <pc:spChg chg="mod">
          <ac:chgData name="Katharine Bundell" userId="4b7552d4-b402-4437-aa16-3af5373fc0b7" providerId="ADAL" clId="{18EC39F4-E622-567C-A1C2-05FCD29C7004}" dt="2026-09-23T22:25:50.598" v="137" actId="20577"/>
          <ac:spMkLst>
            <pc:docMk/>
            <pc:sldMk cId="2352769975" sldId="270"/>
            <ac:spMk id="2" creationId="{D0139F74-E247-CF04-B00F-9E6CDD0B05C8}"/>
          </ac:spMkLst>
        </pc:spChg>
      </pc:sldChg>
      <pc:sldChg chg="new del">
        <pc:chgData name="Katharine Bundell" userId="4b7552d4-b402-4437-aa16-3af5373fc0b7" providerId="ADAL" clId="{18EC39F4-E622-567C-A1C2-05FCD29C7004}" dt="2026-09-23T22:32:32.375" v="347" actId="2696"/>
        <pc:sldMkLst>
          <pc:docMk/>
          <pc:sldMk cId="170082985" sldId="271"/>
        </pc:sldMkLst>
      </pc:sldChg>
      <pc:sldChg chg="modSp add mod ord">
        <pc:chgData name="Katharine Bundell" userId="4b7552d4-b402-4437-aa16-3af5373fc0b7" providerId="ADAL" clId="{18EC39F4-E622-567C-A1C2-05FCD29C7004}" dt="2026-09-24T05:24:55.689" v="1764" actId="20577"/>
        <pc:sldMkLst>
          <pc:docMk/>
          <pc:sldMk cId="1342663490" sldId="272"/>
        </pc:sldMkLst>
        <pc:spChg chg="mod">
          <ac:chgData name="Katharine Bundell" userId="4b7552d4-b402-4437-aa16-3af5373fc0b7" providerId="ADAL" clId="{18EC39F4-E622-567C-A1C2-05FCD29C7004}" dt="2026-09-24T05:24:55.689" v="1764" actId="20577"/>
          <ac:spMkLst>
            <pc:docMk/>
            <pc:sldMk cId="1342663490" sldId="272"/>
            <ac:spMk id="2" creationId="{AF68D57C-6C58-C402-E939-3567DB9B868B}"/>
          </ac:spMkLst>
        </pc:spChg>
      </pc:sldChg>
      <pc:sldChg chg="delSp modSp add mod ord">
        <pc:chgData name="Katharine Bundell" userId="4b7552d4-b402-4437-aa16-3af5373fc0b7" providerId="ADAL" clId="{18EC39F4-E622-567C-A1C2-05FCD29C7004}" dt="2026-09-24T05:23:58.464" v="1718" actId="20578"/>
        <pc:sldMkLst>
          <pc:docMk/>
          <pc:sldMk cId="1922569940" sldId="273"/>
        </pc:sldMkLst>
        <pc:spChg chg="mod">
          <ac:chgData name="Katharine Bundell" userId="4b7552d4-b402-4437-aa16-3af5373fc0b7" providerId="ADAL" clId="{18EC39F4-E622-567C-A1C2-05FCD29C7004}" dt="2026-09-23T22:31:57.258" v="343" actId="20577"/>
          <ac:spMkLst>
            <pc:docMk/>
            <pc:sldMk cId="1922569940" sldId="273"/>
            <ac:spMk id="2" creationId="{3F144597-9487-DEE7-34F7-9D4BCA8E3361}"/>
          </ac:spMkLst>
        </pc:spChg>
        <pc:spChg chg="mod">
          <ac:chgData name="Katharine Bundell" userId="4b7552d4-b402-4437-aa16-3af5373fc0b7" providerId="ADAL" clId="{18EC39F4-E622-567C-A1C2-05FCD29C7004}" dt="2026-09-23T22:29:41.755" v="286" actId="1076"/>
          <ac:spMkLst>
            <pc:docMk/>
            <pc:sldMk cId="1922569940" sldId="273"/>
            <ac:spMk id="4" creationId="{78A36979-AA83-EDD1-5EED-515BC7F21336}"/>
          </ac:spMkLst>
        </pc:spChg>
        <pc:spChg chg="mod">
          <ac:chgData name="Katharine Bundell" userId="4b7552d4-b402-4437-aa16-3af5373fc0b7" providerId="ADAL" clId="{18EC39F4-E622-567C-A1C2-05FCD29C7004}" dt="2026-09-23T22:30:12.418" v="324" actId="20577"/>
          <ac:spMkLst>
            <pc:docMk/>
            <pc:sldMk cId="1922569940" sldId="273"/>
            <ac:spMk id="6" creationId="{5F17C40C-72A9-E85C-ACA0-2182C58BFB23}"/>
          </ac:spMkLst>
        </pc:spChg>
        <pc:spChg chg="del mod">
          <ac:chgData name="Katharine Bundell" userId="4b7552d4-b402-4437-aa16-3af5373fc0b7" providerId="ADAL" clId="{18EC39F4-E622-567C-A1C2-05FCD29C7004}" dt="2026-09-23T22:32:14.124" v="345"/>
          <ac:spMkLst>
            <pc:docMk/>
            <pc:sldMk cId="1922569940" sldId="273"/>
            <ac:spMk id="8" creationId="{AF184458-7BB2-89C3-9290-D713ADF2334B}"/>
          </ac:spMkLst>
        </pc:spChg>
      </pc:sldChg>
      <pc:sldChg chg="modSp add mod">
        <pc:chgData name="Katharine Bundell" userId="4b7552d4-b402-4437-aa16-3af5373fc0b7" providerId="ADAL" clId="{18EC39F4-E622-567C-A1C2-05FCD29C7004}" dt="2026-09-23T22:37:52.822" v="436" actId="14100"/>
        <pc:sldMkLst>
          <pc:docMk/>
          <pc:sldMk cId="3145520904" sldId="274"/>
        </pc:sldMkLst>
        <pc:spChg chg="mod">
          <ac:chgData name="Katharine Bundell" userId="4b7552d4-b402-4437-aa16-3af5373fc0b7" providerId="ADAL" clId="{18EC39F4-E622-567C-A1C2-05FCD29C7004}" dt="2026-09-23T22:37:03.750" v="390" actId="20577"/>
          <ac:spMkLst>
            <pc:docMk/>
            <pc:sldMk cId="3145520904" sldId="274"/>
            <ac:spMk id="2" creationId="{1553768F-443C-9AD1-E779-5F9B5676DA21}"/>
          </ac:spMkLst>
        </pc:spChg>
        <pc:spChg chg="mod">
          <ac:chgData name="Katharine Bundell" userId="4b7552d4-b402-4437-aa16-3af5373fc0b7" providerId="ADAL" clId="{18EC39F4-E622-567C-A1C2-05FCD29C7004}" dt="2026-09-23T22:37:11.769" v="391" actId="1076"/>
          <ac:spMkLst>
            <pc:docMk/>
            <pc:sldMk cId="3145520904" sldId="274"/>
            <ac:spMk id="4" creationId="{BE952938-B804-44F8-3F43-9CA7D2F6A6A4}"/>
          </ac:spMkLst>
        </pc:spChg>
        <pc:spChg chg="mod">
          <ac:chgData name="Katharine Bundell" userId="4b7552d4-b402-4437-aa16-3af5373fc0b7" providerId="ADAL" clId="{18EC39F4-E622-567C-A1C2-05FCD29C7004}" dt="2026-09-23T22:37:52.822" v="436" actId="14100"/>
          <ac:spMkLst>
            <pc:docMk/>
            <pc:sldMk cId="3145520904" sldId="274"/>
            <ac:spMk id="6" creationId="{BBE5C4A2-9B29-46AF-FD48-21D1FB2B5F6C}"/>
          </ac:spMkLst>
        </pc:spChg>
      </pc:sldChg>
      <pc:sldChg chg="modSp add mod ord">
        <pc:chgData name="Katharine Bundell" userId="4b7552d4-b402-4437-aa16-3af5373fc0b7" providerId="ADAL" clId="{18EC39F4-E622-567C-A1C2-05FCD29C7004}" dt="2026-09-23T22:39:00.917" v="480" actId="20577"/>
        <pc:sldMkLst>
          <pc:docMk/>
          <pc:sldMk cId="777802157" sldId="275"/>
        </pc:sldMkLst>
        <pc:spChg chg="mod">
          <ac:chgData name="Katharine Bundell" userId="4b7552d4-b402-4437-aa16-3af5373fc0b7" providerId="ADAL" clId="{18EC39F4-E622-567C-A1C2-05FCD29C7004}" dt="2026-09-23T22:38:45.853" v="441" actId="20577"/>
          <ac:spMkLst>
            <pc:docMk/>
            <pc:sldMk cId="777802157" sldId="275"/>
            <ac:spMk id="2" creationId="{08DF513F-31A1-01AC-CB80-61328FD9C987}"/>
          </ac:spMkLst>
        </pc:spChg>
        <pc:spChg chg="mod">
          <ac:chgData name="Katharine Bundell" userId="4b7552d4-b402-4437-aa16-3af5373fc0b7" providerId="ADAL" clId="{18EC39F4-E622-567C-A1C2-05FCD29C7004}" dt="2026-09-23T22:39:00.917" v="480" actId="20577"/>
          <ac:spMkLst>
            <pc:docMk/>
            <pc:sldMk cId="777802157" sldId="275"/>
            <ac:spMk id="6" creationId="{52CDEB88-F222-B085-413B-2DFDA85F0A82}"/>
          </ac:spMkLst>
        </pc:spChg>
      </pc:sldChg>
      <pc:sldChg chg="modSp add mod">
        <pc:chgData name="Katharine Bundell" userId="4b7552d4-b402-4437-aa16-3af5373fc0b7" providerId="ADAL" clId="{18EC39F4-E622-567C-A1C2-05FCD29C7004}" dt="2026-09-23T22:40:01.832" v="484" actId="20577"/>
        <pc:sldMkLst>
          <pc:docMk/>
          <pc:sldMk cId="3950211907" sldId="276"/>
        </pc:sldMkLst>
        <pc:spChg chg="mod">
          <ac:chgData name="Katharine Bundell" userId="4b7552d4-b402-4437-aa16-3af5373fc0b7" providerId="ADAL" clId="{18EC39F4-E622-567C-A1C2-05FCD29C7004}" dt="2026-09-23T22:40:01.832" v="484" actId="20577"/>
          <ac:spMkLst>
            <pc:docMk/>
            <pc:sldMk cId="3950211907" sldId="276"/>
            <ac:spMk id="2" creationId="{C9090748-6FED-1BF5-95AA-E23B34E9563B}"/>
          </ac:spMkLst>
        </pc:spChg>
      </pc:sldChg>
      <pc:sldChg chg="modSp add mod">
        <pc:chgData name="Katharine Bundell" userId="4b7552d4-b402-4437-aa16-3af5373fc0b7" providerId="ADAL" clId="{18EC39F4-E622-567C-A1C2-05FCD29C7004}" dt="2026-09-23T22:41:00.371" v="497" actId="207"/>
        <pc:sldMkLst>
          <pc:docMk/>
          <pc:sldMk cId="438836639" sldId="277"/>
        </pc:sldMkLst>
        <pc:spChg chg="mod">
          <ac:chgData name="Katharine Bundell" userId="4b7552d4-b402-4437-aa16-3af5373fc0b7" providerId="ADAL" clId="{18EC39F4-E622-567C-A1C2-05FCD29C7004}" dt="2026-09-23T22:41:00.371" v="497" actId="207"/>
          <ac:spMkLst>
            <pc:docMk/>
            <pc:sldMk cId="438836639" sldId="277"/>
            <ac:spMk id="2" creationId="{056665FA-EA08-EF5F-65D2-C76E71777B24}"/>
          </ac:spMkLst>
        </pc:spChg>
      </pc:sldChg>
      <pc:sldChg chg="modSp add mod">
        <pc:chgData name="Katharine Bundell" userId="4b7552d4-b402-4437-aa16-3af5373fc0b7" providerId="ADAL" clId="{18EC39F4-E622-567C-A1C2-05FCD29C7004}" dt="2026-09-23T22:42:05.274" v="508" actId="255"/>
        <pc:sldMkLst>
          <pc:docMk/>
          <pc:sldMk cId="2140860188" sldId="278"/>
        </pc:sldMkLst>
        <pc:spChg chg="mod">
          <ac:chgData name="Katharine Bundell" userId="4b7552d4-b402-4437-aa16-3af5373fc0b7" providerId="ADAL" clId="{18EC39F4-E622-567C-A1C2-05FCD29C7004}" dt="2026-09-23T22:42:05.274" v="508" actId="255"/>
          <ac:spMkLst>
            <pc:docMk/>
            <pc:sldMk cId="2140860188" sldId="278"/>
            <ac:spMk id="2" creationId="{752241C3-9DBA-BA03-22A9-5A3437D3CD70}"/>
          </ac:spMkLst>
        </pc:spChg>
      </pc:sldChg>
      <pc:sldChg chg="delSp modSp add mod">
        <pc:chgData name="Katharine Bundell" userId="4b7552d4-b402-4437-aa16-3af5373fc0b7" providerId="ADAL" clId="{18EC39F4-E622-567C-A1C2-05FCD29C7004}" dt="2026-09-23T22:43:08.339" v="521" actId="20577"/>
        <pc:sldMkLst>
          <pc:docMk/>
          <pc:sldMk cId="3855616056" sldId="279"/>
        </pc:sldMkLst>
        <pc:spChg chg="mod">
          <ac:chgData name="Katharine Bundell" userId="4b7552d4-b402-4437-aa16-3af5373fc0b7" providerId="ADAL" clId="{18EC39F4-E622-567C-A1C2-05FCD29C7004}" dt="2026-09-23T22:43:08.339" v="521" actId="20577"/>
          <ac:spMkLst>
            <pc:docMk/>
            <pc:sldMk cId="3855616056" sldId="279"/>
            <ac:spMk id="2" creationId="{C7FB4268-D3DF-AFC8-85FC-D29868DF455B}"/>
          </ac:spMkLst>
        </pc:spChg>
        <pc:grpChg chg="del mod">
          <ac:chgData name="Katharine Bundell" userId="4b7552d4-b402-4437-aa16-3af5373fc0b7" providerId="ADAL" clId="{18EC39F4-E622-567C-A1C2-05FCD29C7004}" dt="2026-09-23T22:43:04.627" v="520" actId="478"/>
          <ac:grpSpMkLst>
            <pc:docMk/>
            <pc:sldMk cId="3855616056" sldId="279"/>
            <ac:grpSpMk id="3" creationId="{1B885C23-9767-1014-BE49-C8B342763E7C}"/>
          </ac:grpSpMkLst>
        </pc:grpChg>
      </pc:sldChg>
      <pc:sldChg chg="addSp delSp modSp add mod ord">
        <pc:chgData name="Katharine Bundell" userId="4b7552d4-b402-4437-aa16-3af5373fc0b7" providerId="ADAL" clId="{18EC39F4-E622-567C-A1C2-05FCD29C7004}" dt="2026-09-24T05:17:41.881" v="1461" actId="20577"/>
        <pc:sldMkLst>
          <pc:docMk/>
          <pc:sldMk cId="2377352271" sldId="280"/>
        </pc:sldMkLst>
        <pc:spChg chg="add del mod">
          <ac:chgData name="Katharine Bundell" userId="4b7552d4-b402-4437-aa16-3af5373fc0b7" providerId="ADAL" clId="{18EC39F4-E622-567C-A1C2-05FCD29C7004}" dt="2026-09-24T05:17:41.881" v="1461" actId="20577"/>
          <ac:spMkLst>
            <pc:docMk/>
            <pc:sldMk cId="2377352271" sldId="280"/>
            <ac:spMk id="2" creationId="{478AD537-2849-BDC1-7551-8B504BBD7F09}"/>
          </ac:spMkLst>
        </pc:spChg>
        <pc:spChg chg="mod">
          <ac:chgData name="Katharine Bundell" userId="4b7552d4-b402-4437-aa16-3af5373fc0b7" providerId="ADAL" clId="{18EC39F4-E622-567C-A1C2-05FCD29C7004}" dt="2026-09-23T22:44:09.304" v="558" actId="20577"/>
          <ac:spMkLst>
            <pc:docMk/>
            <pc:sldMk cId="2377352271" sldId="280"/>
            <ac:spMk id="6" creationId="{408FC4F9-9575-F691-1642-A4455A39AF7F}"/>
          </ac:spMkLst>
        </pc:spChg>
      </pc:sldChg>
      <pc:sldChg chg="delSp modSp add mod">
        <pc:chgData name="Katharine Bundell" userId="4b7552d4-b402-4437-aa16-3af5373fc0b7" providerId="ADAL" clId="{18EC39F4-E622-567C-A1C2-05FCD29C7004}" dt="2026-09-23T22:44:52.601" v="578" actId="478"/>
        <pc:sldMkLst>
          <pc:docMk/>
          <pc:sldMk cId="1185546155" sldId="281"/>
        </pc:sldMkLst>
        <pc:spChg chg="del mod">
          <ac:chgData name="Katharine Bundell" userId="4b7552d4-b402-4437-aa16-3af5373fc0b7" providerId="ADAL" clId="{18EC39F4-E622-567C-A1C2-05FCD29C7004}" dt="2026-09-23T22:44:52.601" v="578" actId="478"/>
          <ac:spMkLst>
            <pc:docMk/>
            <pc:sldMk cId="1185546155" sldId="281"/>
            <ac:spMk id="2" creationId="{A70E7A9C-3B21-4B96-EA6A-CE7A3D6333A4}"/>
          </ac:spMkLst>
        </pc:spChg>
        <pc:spChg chg="mod">
          <ac:chgData name="Katharine Bundell" userId="4b7552d4-b402-4437-aa16-3af5373fc0b7" providerId="ADAL" clId="{18EC39F4-E622-567C-A1C2-05FCD29C7004}" dt="2026-09-23T22:44:47.368" v="575" actId="20577"/>
          <ac:spMkLst>
            <pc:docMk/>
            <pc:sldMk cId="1185546155" sldId="281"/>
            <ac:spMk id="6" creationId="{6C45193A-C0FC-39C1-B642-74FF133E019C}"/>
          </ac:spMkLst>
        </pc:spChg>
      </pc:sldChg>
      <pc:sldChg chg="new del">
        <pc:chgData name="Katharine Bundell" userId="4b7552d4-b402-4437-aa16-3af5373fc0b7" providerId="ADAL" clId="{18EC39F4-E622-567C-A1C2-05FCD29C7004}" dt="2026-09-23T22:44:36.778" v="565" actId="2696"/>
        <pc:sldMkLst>
          <pc:docMk/>
          <pc:sldMk cId="3418149538" sldId="281"/>
        </pc:sldMkLst>
      </pc:sldChg>
      <pc:sldChg chg="modSp add mod">
        <pc:chgData name="Katharine Bundell" userId="4b7552d4-b402-4437-aa16-3af5373fc0b7" providerId="ADAL" clId="{18EC39F4-E622-567C-A1C2-05FCD29C7004}" dt="2026-09-23T22:47:44.229" v="636" actId="20577"/>
        <pc:sldMkLst>
          <pc:docMk/>
          <pc:sldMk cId="2252174916" sldId="282"/>
        </pc:sldMkLst>
        <pc:spChg chg="mod">
          <ac:chgData name="Katharine Bundell" userId="4b7552d4-b402-4437-aa16-3af5373fc0b7" providerId="ADAL" clId="{18EC39F4-E622-567C-A1C2-05FCD29C7004}" dt="2026-09-23T22:46:57.957" v="583" actId="207"/>
          <ac:spMkLst>
            <pc:docMk/>
            <pc:sldMk cId="2252174916" sldId="282"/>
            <ac:spMk id="2" creationId="{7FEDD5AE-38AD-DF10-234F-53FEF9539EDE}"/>
          </ac:spMkLst>
        </pc:spChg>
        <pc:spChg chg="mod">
          <ac:chgData name="Katharine Bundell" userId="4b7552d4-b402-4437-aa16-3af5373fc0b7" providerId="ADAL" clId="{18EC39F4-E622-567C-A1C2-05FCD29C7004}" dt="2026-09-23T22:47:44.229" v="636" actId="20577"/>
          <ac:spMkLst>
            <pc:docMk/>
            <pc:sldMk cId="2252174916" sldId="282"/>
            <ac:spMk id="6" creationId="{A60BE6E0-02F0-F3F6-5B2A-AC020707273A}"/>
          </ac:spMkLst>
        </pc:spChg>
      </pc:sldChg>
      <pc:sldChg chg="modSp add del mod">
        <pc:chgData name="Katharine Bundell" userId="4b7552d4-b402-4437-aa16-3af5373fc0b7" providerId="ADAL" clId="{18EC39F4-E622-567C-A1C2-05FCD29C7004}" dt="2026-09-23T22:48:33.157" v="643" actId="2696"/>
        <pc:sldMkLst>
          <pc:docMk/>
          <pc:sldMk cId="4195850937" sldId="283"/>
        </pc:sldMkLst>
        <pc:spChg chg="mod">
          <ac:chgData name="Katharine Bundell" userId="4b7552d4-b402-4437-aa16-3af5373fc0b7" providerId="ADAL" clId="{18EC39F4-E622-567C-A1C2-05FCD29C7004}" dt="2026-09-23T22:48:25.715" v="641" actId="20577"/>
          <ac:spMkLst>
            <pc:docMk/>
            <pc:sldMk cId="4195850937" sldId="283"/>
            <ac:spMk id="2" creationId="{8F0BED87-04AD-E706-243E-F86E5AD7A2E3}"/>
          </ac:spMkLst>
        </pc:spChg>
      </pc:sldChg>
      <pc:sldChg chg="modSp add mod">
        <pc:chgData name="Katharine Bundell" userId="4b7552d4-b402-4437-aa16-3af5373fc0b7" providerId="ADAL" clId="{18EC39F4-E622-567C-A1C2-05FCD29C7004}" dt="2026-09-23T22:49:38.084" v="669" actId="20577"/>
        <pc:sldMkLst>
          <pc:docMk/>
          <pc:sldMk cId="3683252550" sldId="284"/>
        </pc:sldMkLst>
        <pc:spChg chg="mod">
          <ac:chgData name="Katharine Bundell" userId="4b7552d4-b402-4437-aa16-3af5373fc0b7" providerId="ADAL" clId="{18EC39F4-E622-567C-A1C2-05FCD29C7004}" dt="2026-09-23T22:49:20.586" v="647" actId="20577"/>
          <ac:spMkLst>
            <pc:docMk/>
            <pc:sldMk cId="3683252550" sldId="284"/>
            <ac:spMk id="2" creationId="{69E924BD-E61A-DF8F-E24F-064DB0154056}"/>
          </ac:spMkLst>
        </pc:spChg>
        <pc:spChg chg="mod">
          <ac:chgData name="Katharine Bundell" userId="4b7552d4-b402-4437-aa16-3af5373fc0b7" providerId="ADAL" clId="{18EC39F4-E622-567C-A1C2-05FCD29C7004}" dt="2026-09-23T22:49:38.084" v="669" actId="20577"/>
          <ac:spMkLst>
            <pc:docMk/>
            <pc:sldMk cId="3683252550" sldId="284"/>
            <ac:spMk id="6" creationId="{69424DC8-AEA0-D126-DD85-25E12A04FA93}"/>
          </ac:spMkLst>
        </pc:spChg>
      </pc:sldChg>
      <pc:sldChg chg="modSp add mod">
        <pc:chgData name="Katharine Bundell" userId="4b7552d4-b402-4437-aa16-3af5373fc0b7" providerId="ADAL" clId="{18EC39F4-E622-567C-A1C2-05FCD29C7004}" dt="2026-09-23T22:50:13.362" v="673" actId="20577"/>
        <pc:sldMkLst>
          <pc:docMk/>
          <pc:sldMk cId="2366102116" sldId="285"/>
        </pc:sldMkLst>
        <pc:spChg chg="mod">
          <ac:chgData name="Katharine Bundell" userId="4b7552d4-b402-4437-aa16-3af5373fc0b7" providerId="ADAL" clId="{18EC39F4-E622-567C-A1C2-05FCD29C7004}" dt="2026-09-23T22:50:13.362" v="673" actId="20577"/>
          <ac:spMkLst>
            <pc:docMk/>
            <pc:sldMk cId="2366102116" sldId="285"/>
            <ac:spMk id="2" creationId="{BB68D858-4DB6-FC50-CB11-0495F58E1221}"/>
          </ac:spMkLst>
        </pc:spChg>
      </pc:sldChg>
      <pc:sldChg chg="modSp add mod">
        <pc:chgData name="Katharine Bundell" userId="4b7552d4-b402-4437-aa16-3af5373fc0b7" providerId="ADAL" clId="{18EC39F4-E622-567C-A1C2-05FCD29C7004}" dt="2026-09-23T22:50:38.058" v="677" actId="207"/>
        <pc:sldMkLst>
          <pc:docMk/>
          <pc:sldMk cId="1771971099" sldId="286"/>
        </pc:sldMkLst>
        <pc:spChg chg="mod">
          <ac:chgData name="Katharine Bundell" userId="4b7552d4-b402-4437-aa16-3af5373fc0b7" providerId="ADAL" clId="{18EC39F4-E622-567C-A1C2-05FCD29C7004}" dt="2026-09-23T22:50:38.058" v="677" actId="207"/>
          <ac:spMkLst>
            <pc:docMk/>
            <pc:sldMk cId="1771971099" sldId="286"/>
            <ac:spMk id="2" creationId="{52E5EEC5-E6A5-6A5D-3E8A-C3E5AF96E1D4}"/>
          </ac:spMkLst>
        </pc:spChg>
      </pc:sldChg>
      <pc:sldChg chg="modSp add mod">
        <pc:chgData name="Katharine Bundell" userId="4b7552d4-b402-4437-aa16-3af5373fc0b7" providerId="ADAL" clId="{18EC39F4-E622-567C-A1C2-05FCD29C7004}" dt="2026-09-23T22:52:02.936" v="725" actId="14100"/>
        <pc:sldMkLst>
          <pc:docMk/>
          <pc:sldMk cId="2975520117" sldId="287"/>
        </pc:sldMkLst>
        <pc:spChg chg="mod">
          <ac:chgData name="Katharine Bundell" userId="4b7552d4-b402-4437-aa16-3af5373fc0b7" providerId="ADAL" clId="{18EC39F4-E622-567C-A1C2-05FCD29C7004}" dt="2026-09-23T22:51:53.453" v="709" actId="14100"/>
          <ac:spMkLst>
            <pc:docMk/>
            <pc:sldMk cId="2975520117" sldId="287"/>
            <ac:spMk id="2" creationId="{CEDCCE6C-4206-0999-77E0-747C85D3BFF5}"/>
          </ac:spMkLst>
        </pc:spChg>
        <pc:spChg chg="mod">
          <ac:chgData name="Katharine Bundell" userId="4b7552d4-b402-4437-aa16-3af5373fc0b7" providerId="ADAL" clId="{18EC39F4-E622-567C-A1C2-05FCD29C7004}" dt="2026-09-23T22:52:02.936" v="725" actId="14100"/>
          <ac:spMkLst>
            <pc:docMk/>
            <pc:sldMk cId="2975520117" sldId="287"/>
            <ac:spMk id="6" creationId="{C1456DB7-2450-E702-FC7B-890065ED6FA4}"/>
          </ac:spMkLst>
        </pc:spChg>
      </pc:sldChg>
      <pc:sldChg chg="modSp add mod">
        <pc:chgData name="Katharine Bundell" userId="4b7552d4-b402-4437-aa16-3af5373fc0b7" providerId="ADAL" clId="{18EC39F4-E622-567C-A1C2-05FCD29C7004}" dt="2026-09-23T22:52:56.169" v="730" actId="14100"/>
        <pc:sldMkLst>
          <pc:docMk/>
          <pc:sldMk cId="1431590792" sldId="288"/>
        </pc:sldMkLst>
        <pc:spChg chg="mod">
          <ac:chgData name="Katharine Bundell" userId="4b7552d4-b402-4437-aa16-3af5373fc0b7" providerId="ADAL" clId="{18EC39F4-E622-567C-A1C2-05FCD29C7004}" dt="2026-09-23T22:52:56.169" v="730" actId="14100"/>
          <ac:spMkLst>
            <pc:docMk/>
            <pc:sldMk cId="1431590792" sldId="288"/>
            <ac:spMk id="2" creationId="{CE2EC744-A475-CA2A-E856-3CE9718E7A13}"/>
          </ac:spMkLst>
        </pc:spChg>
      </pc:sldChg>
      <pc:sldChg chg="modSp add mod">
        <pc:chgData name="Katharine Bundell" userId="4b7552d4-b402-4437-aa16-3af5373fc0b7" providerId="ADAL" clId="{18EC39F4-E622-567C-A1C2-05FCD29C7004}" dt="2026-09-23T22:53:32.657" v="734" actId="207"/>
        <pc:sldMkLst>
          <pc:docMk/>
          <pc:sldMk cId="3480064300" sldId="289"/>
        </pc:sldMkLst>
        <pc:spChg chg="mod">
          <ac:chgData name="Katharine Bundell" userId="4b7552d4-b402-4437-aa16-3af5373fc0b7" providerId="ADAL" clId="{18EC39F4-E622-567C-A1C2-05FCD29C7004}" dt="2026-09-23T22:53:32.657" v="734" actId="207"/>
          <ac:spMkLst>
            <pc:docMk/>
            <pc:sldMk cId="3480064300" sldId="289"/>
            <ac:spMk id="2" creationId="{8E7344B8-3D64-2ECC-40C4-A567CA425643}"/>
          </ac:spMkLst>
        </pc:spChg>
      </pc:sldChg>
      <pc:sldChg chg="modSp add mod">
        <pc:chgData name="Katharine Bundell" userId="4b7552d4-b402-4437-aa16-3af5373fc0b7" providerId="ADAL" clId="{18EC39F4-E622-567C-A1C2-05FCD29C7004}" dt="2026-09-24T05:29:49.618" v="2703" actId="20577"/>
        <pc:sldMkLst>
          <pc:docMk/>
          <pc:sldMk cId="82021607" sldId="290"/>
        </pc:sldMkLst>
        <pc:spChg chg="mod">
          <ac:chgData name="Katharine Bundell" userId="4b7552d4-b402-4437-aa16-3af5373fc0b7" providerId="ADAL" clId="{18EC39F4-E622-567C-A1C2-05FCD29C7004}" dt="2026-09-24T05:29:49.618" v="2703" actId="20577"/>
          <ac:spMkLst>
            <pc:docMk/>
            <pc:sldMk cId="82021607" sldId="290"/>
            <ac:spMk id="2" creationId="{04578F03-77B2-2BE3-FD5B-1D7EBFDD1C02}"/>
          </ac:spMkLst>
        </pc:spChg>
        <pc:spChg chg="mod">
          <ac:chgData name="Katharine Bundell" userId="4b7552d4-b402-4437-aa16-3af5373fc0b7" providerId="ADAL" clId="{18EC39F4-E622-567C-A1C2-05FCD29C7004}" dt="2026-09-24T05:25:52.332" v="1811" actId="20577"/>
          <ac:spMkLst>
            <pc:docMk/>
            <pc:sldMk cId="82021607" sldId="290"/>
            <ac:spMk id="6" creationId="{A69F5900-2A86-2AD0-4665-B62C4BDF7DD2}"/>
          </ac:spMkLst>
        </pc:spChg>
      </pc:sldChg>
      <pc:sldChg chg="new del">
        <pc:chgData name="Katharine Bundell" userId="4b7552d4-b402-4437-aa16-3af5373fc0b7" providerId="ADAL" clId="{18EC39F4-E622-567C-A1C2-05FCD29C7004}" dt="2026-09-24T05:25:34.206" v="1766" actId="2696"/>
        <pc:sldMkLst>
          <pc:docMk/>
          <pc:sldMk cId="1519566629" sldId="290"/>
        </pc:sldMkLst>
      </pc:sldChg>
    </pc:docChg>
  </pc:docChgLst>
</pc:chgInfo>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INTRODUCING MYSELF
Very briefly, so you know who I am.
I'm Phil Cass, Head of Apprenticeship Business Development at Datalaw. My job, in plain terms, is to work with law firms on how apprenticeships can bring people into the profession and develop the people already in your teams, including how firms use the apprenticeship levy, and levy transfer for smaller firms who don't pay it.
I'll be talking to you twice today: now, about the Chartered Legal Executive apprenticeship, and just before lunch, about our Family Law CPD Bundle.
One ask: please do come and grab me in the breaks. If you want to qualify one of your paralegals or trainees as a family lawyer, or you're paying for training that apprenticeship funding could be covering, that is exactly the conversation I'd like to have. I'm here all day with the Datalaw team.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HOUSEKEEPING 
Just the practical bits, and then we're straight into it.
FIRE ALARM. There is no planned fire alarm test and no planned drill today. So if you hear the alarm, please treat it as the real thing. Follow the venue staff, leave by the nearest fire exit, they're marked, and there's one at the back of the room, don't use the lifts, and we'll assemble at the point the hotel directs us to. Please don't stop to collect belongings.
BREAKS. We have a full comfort break from 11.00 to 11.30, with refreshments provided. Lunch is from 1.00 to 1.45, and it's a Gino's buffet.. There's time built in for networking either side of it. Both times, please do get back in the room promptly, because our afternoon is tight.
FINISH TIME. We close with a summary and thanks at 3.05 and we'll be finished at around ten past three. If you want to carry on the conversation afterwards.
QUESTIONS. We'll take questions at the end of each session where time allows. If we don't get to yours, or if you'd rather ask it one to one, every one of our speakers has said they're happy to be approached during the breaks. Please do, access is half the value of being in the room.
Please put your phones on silent, and if you do need to take a call, just slip out quietly, nobody minds.
That's the admin done. Let's get started.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ABOUT DATALAW 
A very quick word on who we are, because it explains why we put a day like this on in the first place.
Datalaw started life in 1998 as a CPD company, here in Liverpool. The whole reason we were set up was to get high-quality, SRA-accredited legal training to solicitors online, at a time when that meant sitting in a room in a hotel for a day. We are still a Liverpool business, and we are still doing exactly that.
Today we have one of the largest legal CPD libraries in the country with 000`s of hours of live and recorded training, across every major practice area, delivered by practitioners and trainers of the calibre you'll hear from this morning. Over 27,000 solicitors have trained with us.
And then, about 8 years ago, we moved into apprenticeships. We deliver Data and legal apprenticeships from Level 3 Paralegal all the way up to Conveyancing Technician, Licensed Conveyancer, Chartered Legal Executive and the Solicitor apprenticeship.
But here's the point I'd make, and it's the reason I'm comfortable standing here: CPD is not something we did before apprenticeships. CPD is the core of the proposition. Every apprenticeship we run sits on top of that same training engine. Our apprentices don't get a watered-down curriculum built for apprentices they learn from the same people who lecture to the profession. That's the difference, and you'll see it in the room today.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CHARTERED LEGAL EXECUTIVE APPRENTICESHIP (MORNING)
Most family teams have the same problem: finding and keeping qualified fee earners. The CILEX apprenticeship lets you grow your own.
Qualification: learners gain the Level 6 Diploma in Law and Practice and qualify as Chartered Legal Executives, specialist lawyers with practice rights, in your firm's own area of practice, including family law.
Duration: around three years, fitted around the day job, with a dedicated personal tutor and live Zoom workshops. It works for new recruits and for people already in your team.
Progression: once qualified, they can add the SQE to dual qualify as a solicitor.
Funding: levy payers can use their levy, up to £27,000 per apprentice. If you don't pay the levy, the government pays 100% for under-25s and 95% for those aged 25 and over, so a 5% contribution.
Close: come and find me at the break, and I'll be back before lunch with our family law CPD bundle.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SCHOOL LEAVER, FULLY FUNDED
This is the worked example that ties the funding to the CILEX route.
A 16-year-old joins a non-levy firm in October 2026 and starts the Level 3 Paralegal: 14 months, up to £11,000 of training, and they qualify as a paralegal able to fee-earn at grade D.
Next, the Level 5 Advanced Paralegal on the non-graduate pathway: 24 months, up to £18,000, covering drafting, research, advocacy and client care.
Then the Level 6 Chartered Legal Executive, funded too, giving a qualified lawyer with practice rights in family law.
That's £29,000 of training funded before level 6 even starts. Because every stage starts before 25, a non-levy firm pays nothing for the training at any step. On top of that: £1,000 for hiring a 16 to 18 year old, up to £2,000 if they joined in the last three months, and no employer National Insurance on their wage.
It's illustrative, and eligibility conditions apply to each element.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ON THE TABLE — GRANTS AND SAVINGS
Fast slide, about a minute. Six pots, and the point to make is that they stack: these aren't alternatives to each other.
£0: from August 2026, training is fully funded for any apprentice aged 16 to 24 at a non-levy firm.
£1,000: paid to any employer hiring a 16 to 18 year old, in two instalments.
£2,000: from October 2026, for non-levy firms recruiting a new 16 to 24 apprentice, paid after the first 90 days.
£3,000: the Youth Jobs Grant, for hiring an 18 to 24 year old who has been on Universal Credit for six months or more.
NI relief: no employer National Insurance on apprentices under 25 earning up to £50,270.
50%: a large employer can transfer up to half its levy to a smaller firm, which covers 100% of training at any age, the answer to the over-25 problem.
Check each figure against the current rules before presenting; eligibility conditions apply to every element and they have moved more than once this year. If you can't confirm the NI position, say "check this one with your accountant".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FAMILY LAW CPD BUNDLE 2026 (BEFORE LUNCH)
Keep this short, people want their lunch.
The Family Law CPD Bundle 2026 brings together ten expert-led courses for £699, giving a practical overview of modern family law practice.
It covers the core areas: divorce and dissolution, children law, case management and family court procedure, so your team can manage cases effectively from start to finish, whether they are advising clients, preparing for hearings or dealing with complex family dynamics.
Pitch it as the simple way to cover a family team's CPD for the year in one purchase.
Close with the lunch invitation: come and see us about the bundle, and about the CILEX apprenticeship from this morning.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
<Relationships xmlns="http://schemas.openxmlformats.org/package/2006/relationships"><Relationship Id="rId1" Target="../slideMasters/slideMaster2.xml" Type="http://schemas.openxmlformats.org/officeDocument/2006/relationships/slideMaster"/></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97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arget="../slideLayouts/slideLayout13.xml" Type="http://schemas.openxmlformats.org/officeDocument/2006/relationships/slideLayout"/><Relationship Id="rId10" Target="../slideLayouts/slideLayout14.xml" Type="http://schemas.openxmlformats.org/officeDocument/2006/relationships/slideLayout"/><Relationship Id="rId11" Target="../slideLayouts/slideLayout15.xml" Type="http://schemas.openxmlformats.org/officeDocument/2006/relationships/slideLayout"/><Relationship Id="rId12" Target="../theme/theme2.xml" Type="http://schemas.openxmlformats.org/officeDocument/2006/relationships/theme"/><Relationship Id="rId2" Target="../slideLayouts/slideLayout16.xml" Type="http://schemas.openxmlformats.org/officeDocument/2006/relationships/slideLayout"/><Relationship Id="rId3" Target="../slideLayouts/slideLayout17.xml" Type="http://schemas.openxmlformats.org/officeDocument/2006/relationships/slideLayout"/><Relationship Id="rId4" Target="../slideLayouts/slideLayout18.xml" Type="http://schemas.openxmlformats.org/officeDocument/2006/relationships/slideLayout"/><Relationship Id="rId5" Target="../slideLayouts/slideLayout19.xml" Type="http://schemas.openxmlformats.org/officeDocument/2006/relationships/slideLayout"/><Relationship Id="rId6" Target="../slideLayouts/slideLayout20.xml" Type="http://schemas.openxmlformats.org/officeDocument/2006/relationships/slideLayout"/><Relationship Id="rId7" Target="../slideLayouts/slideLayout12.xml" Type="http://schemas.openxmlformats.org/officeDocument/2006/relationships/slideLayout"/><Relationship Id="rId8" Target="../slideLayouts/slideLayout21.xml" Type="http://schemas.openxmlformats.org/officeDocument/2006/relationships/slideLayout"/><Relationship Id="rId9" Target="../slideLayouts/slideLayout22.xml" Type="http://schemas.openxmlformats.org/officeDocument/2006/relationships/slideLayout"/></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6.xml"/><Relationship Id="rId7" Type="http://schemas.openxmlformats.org/officeDocument/2006/relationships/slideLayout" Target="../slideLayouts/slideLayout24.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8.xml"/><Relationship Id="rId6" Type="http://schemas.openxmlformats.org/officeDocument/2006/relationships/slideLayout" Target="../slideLayouts/slideLayout29.xml"/><Relationship Id="rId11" Type="http://schemas.openxmlformats.org/officeDocument/2006/relationships/slideLayout" Target="../slideLayouts/slideLayout30.xml"/><Relationship Id="rId5" Type="http://schemas.openxmlformats.org/officeDocument/2006/relationships/slideLayout" Target="../slideLayouts/slideLayout31.xml"/><Relationship Id="rId10"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7.xml"/><Relationship Id="rId7" Type="http://schemas.openxmlformats.org/officeDocument/2006/relationships/slideLayout" Target="../slideLayouts/slideLayout35.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9.xml"/><Relationship Id="rId6" Type="http://schemas.openxmlformats.org/officeDocument/2006/relationships/slideLayout" Target="../slideLayouts/slideLayout40.xml"/><Relationship Id="rId11" Type="http://schemas.openxmlformats.org/officeDocument/2006/relationships/slideLayout" Target="../slideLayouts/slideLayout41.xml"/><Relationship Id="rId5" Type="http://schemas.openxmlformats.org/officeDocument/2006/relationships/slideLayout" Target="../slideLayouts/slideLayout42.xml"/><Relationship Id="rId10"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255309"/>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defTabSz="914400" rtl="0" eaLnBrk="1" latinLnBrk="0" hangingPunct="1">
        <a:spcBef>
          <a:spcPct val="0"/>
        </a:spcBef>
        <a:buNone/>
        <a:defRPr sz="6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914400" rtl="0" eaLnBrk="1" latinLnBrk="0" hangingPunct="1">
        <a:defRPr sz="2700" kern="1200">
          <a:solidFill>
            <a:schemeClr val="tx1"/>
          </a:solidFill>
          <a:latin typeface="+mn-lt"/>
          <a:ea typeface="+mn-ea"/>
          <a:cs typeface="+mn-cs"/>
        </a:defRPr>
      </a:lvl1pPr>
      <a:lvl2pPr marL="457200" algn="l" defTabSz="914400" rtl="0" eaLnBrk="1" latinLnBrk="0" hangingPunct="1">
        <a:defRPr sz="2700" kern="1200">
          <a:solidFill>
            <a:schemeClr val="tx1"/>
          </a:solidFill>
          <a:latin typeface="+mn-lt"/>
          <a:ea typeface="+mn-ea"/>
          <a:cs typeface="+mn-cs"/>
        </a:defRPr>
      </a:lvl2pPr>
      <a:lvl3pPr marL="914400" algn="l" defTabSz="914400" rtl="0" eaLnBrk="1" latinLnBrk="0" hangingPunct="1">
        <a:defRPr sz="2700" kern="1200">
          <a:solidFill>
            <a:schemeClr val="tx1"/>
          </a:solidFill>
          <a:latin typeface="+mn-lt"/>
          <a:ea typeface="+mn-ea"/>
          <a:cs typeface="+mn-cs"/>
        </a:defRPr>
      </a:lvl3pPr>
      <a:lvl4pPr marL="1371600" algn="l" defTabSz="914400" rtl="0" eaLnBrk="1" latinLnBrk="0" hangingPunct="1">
        <a:defRPr sz="2700" kern="1200">
          <a:solidFill>
            <a:schemeClr val="tx1"/>
          </a:solidFill>
          <a:latin typeface="+mn-lt"/>
          <a:ea typeface="+mn-ea"/>
          <a:cs typeface="+mn-cs"/>
        </a:defRPr>
      </a:lvl4pPr>
      <a:lvl5pPr marL="1828800" algn="l" defTabSz="914400" rtl="0" eaLnBrk="1" latinLnBrk="0" hangingPunct="1">
        <a:defRPr sz="2700" kern="1200">
          <a:solidFill>
            <a:schemeClr val="tx1"/>
          </a:solidFill>
          <a:latin typeface="+mn-lt"/>
          <a:ea typeface="+mn-ea"/>
          <a:cs typeface="+mn-cs"/>
        </a:defRPr>
      </a:lvl5pPr>
      <a:lvl6pPr marL="2286000" algn="l" defTabSz="914400" rtl="0" eaLnBrk="1" latinLnBrk="0" hangingPunct="1">
        <a:defRPr sz="2700" kern="1200">
          <a:solidFill>
            <a:schemeClr val="tx1"/>
          </a:solidFill>
          <a:latin typeface="+mn-lt"/>
          <a:ea typeface="+mn-ea"/>
          <a:cs typeface="+mn-cs"/>
        </a:defRPr>
      </a:lvl6pPr>
      <a:lvl7pPr marL="2743200" algn="l" defTabSz="914400" rtl="0" eaLnBrk="1" latinLnBrk="0" hangingPunct="1">
        <a:defRPr sz="2700" kern="1200">
          <a:solidFill>
            <a:schemeClr val="tx1"/>
          </a:solidFill>
          <a:latin typeface="+mn-lt"/>
          <a:ea typeface="+mn-ea"/>
          <a:cs typeface="+mn-cs"/>
        </a:defRPr>
      </a:lvl7pPr>
      <a:lvl8pPr marL="3200400" algn="l" defTabSz="914400" rtl="0" eaLnBrk="1" latinLnBrk="0" hangingPunct="1">
        <a:defRPr sz="2700" kern="1200">
          <a:solidFill>
            <a:schemeClr val="tx1"/>
          </a:solidFill>
          <a:latin typeface="+mn-lt"/>
          <a:ea typeface="+mn-ea"/>
          <a:cs typeface="+mn-cs"/>
        </a:defRPr>
      </a:lvl8pPr>
      <a:lvl9pPr marL="3657600" algn="l" defTabSz="9144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emf"/><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8" Type="http://schemas.openxmlformats.org/officeDocument/2006/relationships/image" Target="../media/media6.jpeg"/></Relationships>
</file>

<file path=ppt/slides/_rels/slide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bailii.org/ew/cases/EWCA/Civ/2010/1251.html" TargetMode="External"/><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caselaw.nationalarchives.gov.uk/ewfc/2020/41" TargetMode="External"/><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bailii.org/ew/cases/EWFC/HCJ/2020/52.html" TargetMode="External"/><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hyperlink" Target="mailto:kmb@4pb.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31.xml.rels><?xml version='1.0' encoding='UTF-8' standalone='yes'?>
<Relationships xmlns="http://schemas.openxmlformats.org/package/2006/relationships"><Relationship Id="rId1" Target="../slideLayouts/slideLayout12.xml" Type="http://schemas.openxmlformats.org/officeDocument/2006/relationships/slideLayout"/><Relationship Id="rId10" Target="../media/media1.png" Type="http://schemas.openxmlformats.org/officeDocument/2006/relationships/image"/><Relationship Id="rId11" Target="../media/media1.svg" Type="http://schemas.openxmlformats.org/officeDocument/2006/relationships/image"/><Relationship Id="rId12" Target="../media/media1.jpeg" Type="http://schemas.openxmlformats.org/officeDocument/2006/relationships/image"/><Relationship Id="rId13" Target="../media/media2.jpeg" Type="http://schemas.openxmlformats.org/officeDocument/2006/relationships/image"/><Relationship Id="rId2" Target="../media/media2.png" Type="http://schemas.openxmlformats.org/officeDocument/2006/relationships/image"/><Relationship Id="rId3" Target="../media/image1.svg" Type="http://schemas.openxmlformats.org/officeDocument/2006/relationships/image"/><Relationship Id="rId4" Target="../media/image2.png" Type="http://schemas.openxmlformats.org/officeDocument/2006/relationships/image"/><Relationship Id="rId5" Target="../media/media3.png" Type="http://schemas.openxmlformats.org/officeDocument/2006/relationships/image"/><Relationship Id="rId6" Target="../media/media3.jpeg" Type="http://schemas.openxmlformats.org/officeDocument/2006/relationships/image"/><Relationship Id="rId7" Target="../media/media4.jpeg" Type="http://schemas.openxmlformats.org/officeDocument/2006/relationships/image"/><Relationship Id="rId8" Target="../media/media5.jpeg" Type="http://schemas.openxmlformats.org/officeDocument/2006/relationships/image"/><Relationship Id="rId9" Target="../media/media6.jpeg" Type="http://schemas.openxmlformats.org/officeDocument/2006/relationships/image"/></Relationships>
</file>

<file path=ppt/slides/_rels/slide32.xml.rels><?xml version='1.0' encoding='UTF-8' standalone='yes'?>
<Relationships xmlns="http://schemas.openxmlformats.org/package/2006/relationships"><Relationship Id="rId1" Target="../slideLayouts/slideLayout12.xml" Type="http://schemas.openxmlformats.org/officeDocument/2006/relationships/slideLayout"/><Relationship Id="rId2" Target="../media/media2.png" Type="http://schemas.openxmlformats.org/officeDocument/2006/relationships/image"/><Relationship Id="rId3" Target="../media/image1.svg" Type="http://schemas.openxmlformats.org/officeDocument/2006/relationships/image"/><Relationship Id="rId4" Target="../media/media4.png" Type="http://schemas.openxmlformats.org/officeDocument/2006/relationships/image"/><Relationship Id="rId5" Target="../media/media2.svg" Type="http://schemas.openxmlformats.org/officeDocument/2006/relationships/image"/><Relationship Id="rId6" Target="../media/media6.jpeg" Type="http://schemas.openxmlformats.org/officeDocument/2006/relationships/image"/><Relationship Id="rId7" Target="../media/image2.png" Type="http://schemas.openxmlformats.org/officeDocument/2006/relationships/image"/></Relationships>
</file>

<file path=ppt/slides/_rels/slide33.xml.rels><?xml version='1.0' encoding='UTF-8' standalone='yes'?>
<Relationships xmlns="http://schemas.openxmlformats.org/package/2006/relationships"><Relationship Id="rId1" Target="../slideLayouts/slideLayout12.xml" Type="http://schemas.openxmlformats.org/officeDocument/2006/relationships/slideLayout"/><Relationship Id="rId2" Target="../media/media2.png" Type="http://schemas.openxmlformats.org/officeDocument/2006/relationships/image"/><Relationship Id="rId3" Target="../media/image1.svg" Type="http://schemas.openxmlformats.org/officeDocument/2006/relationships/image"/><Relationship Id="rId4" Target="../media/media4.png" Type="http://schemas.openxmlformats.org/officeDocument/2006/relationships/image"/><Relationship Id="rId5" Target="../media/media2.svg" Type="http://schemas.openxmlformats.org/officeDocument/2006/relationships/image"/><Relationship Id="rId6" Target="../media/media1.jpeg" Type="http://schemas.openxmlformats.org/officeDocument/2006/relationships/image"/><Relationship Id="rId7" Target="../media/image2.png" Type="http://schemas.openxmlformats.org/officeDocument/2006/relationships/image"/></Relationships>
</file>

<file path=ppt/slides/_rels/slide34.xml.rels><?xml version='1.0' encoding='UTF-8' standalone='yes'?>
<Relationships xmlns="http://schemas.openxmlformats.org/package/2006/relationships"><Relationship Id="rId1" Target="../slideLayouts/slideLayout12.xml" Type="http://schemas.openxmlformats.org/officeDocument/2006/relationships/slideLayout"/><Relationship Id="rId2" Target="../media/media2.png" Type="http://schemas.openxmlformats.org/officeDocument/2006/relationships/image"/><Relationship Id="rId3" Target="../media/image1.svg" Type="http://schemas.openxmlformats.org/officeDocument/2006/relationships/image"/><Relationship Id="rId4" Target="../media/media4.png" Type="http://schemas.openxmlformats.org/officeDocument/2006/relationships/image"/><Relationship Id="rId5" Target="../media/media2.svg" Type="http://schemas.openxmlformats.org/officeDocument/2006/relationships/image"/><Relationship Id="rId6" Target="../media/media3.jpeg" Type="http://schemas.openxmlformats.org/officeDocument/2006/relationships/image"/><Relationship Id="rId7" Target="../media/image2.png" Type="http://schemas.openxmlformats.org/officeDocument/2006/relationships/image"/></Relationships>
</file>

<file path=ppt/slides/_rels/slide35.xml.rels><?xml version='1.0' encoding='UTF-8' standalone='yes'?>
<Relationships xmlns="http://schemas.openxmlformats.org/package/2006/relationships"><Relationship Id="rId1" Target="../slideLayouts/slideLayout12.xml" Type="http://schemas.openxmlformats.org/officeDocument/2006/relationships/slideLayout"/><Relationship Id="rId2" Target="../media/media2.png" Type="http://schemas.openxmlformats.org/officeDocument/2006/relationships/image"/><Relationship Id="rId3" Target="../media/image1.svg" Type="http://schemas.openxmlformats.org/officeDocument/2006/relationships/image"/><Relationship Id="rId4" Target="../media/media4.png" Type="http://schemas.openxmlformats.org/officeDocument/2006/relationships/image"/><Relationship Id="rId5" Target="../media/media2.svg" Type="http://schemas.openxmlformats.org/officeDocument/2006/relationships/image"/><Relationship Id="rId6" Target="../media/media4.jpeg" Type="http://schemas.openxmlformats.org/officeDocument/2006/relationships/image"/><Relationship Id="rId7" Target="../media/image2.png" Type="http://schemas.openxmlformats.org/officeDocument/2006/relationships/image"/></Relationships>
</file>

<file path=ppt/slides/_rels/slide36.xml.rels><?xml version='1.0' encoding='UTF-8' standalone='yes'?>
<Relationships xmlns="http://schemas.openxmlformats.org/package/2006/relationships"><Relationship Id="rId1" Target="../slideLayouts/slideLayout12.xml" Type="http://schemas.openxmlformats.org/officeDocument/2006/relationships/slideLayout"/><Relationship Id="rId2" Target="../media/media2.png" Type="http://schemas.openxmlformats.org/officeDocument/2006/relationships/image"/><Relationship Id="rId3" Target="../media/image1.svg" Type="http://schemas.openxmlformats.org/officeDocument/2006/relationships/image"/><Relationship Id="rId4" Target="../media/media4.png" Type="http://schemas.openxmlformats.org/officeDocument/2006/relationships/image"/><Relationship Id="rId5" Target="../media/media2.svg" Type="http://schemas.openxmlformats.org/officeDocument/2006/relationships/image"/><Relationship Id="rId6" Target="../media/media5.jpeg" Type="http://schemas.openxmlformats.org/officeDocument/2006/relationships/image"/><Relationship Id="rId7" Target="../media/image2.png" Type="http://schemas.openxmlformats.org/officeDocument/2006/relationships/image"/></Relationships>
</file>

<file path=ppt/slides/_rels/slide37.xml.rels><?xml version='1.0' encoding='UTF-8' standalone='yes'?>
<Relationships xmlns="http://schemas.openxmlformats.org/package/2006/relationships"><Relationship Id="rId1" Target="../slideLayouts/slideLayout12.xml" Type="http://schemas.openxmlformats.org/officeDocument/2006/relationships/slideLayout"/><Relationship Id="rId2" Target="../media/media2.png" Type="http://schemas.openxmlformats.org/officeDocument/2006/relationships/image"/><Relationship Id="rId3" Target="../media/image1.svg" Type="http://schemas.openxmlformats.org/officeDocument/2006/relationships/image"/><Relationship Id="rId4" Target="../media/media4.png" Type="http://schemas.openxmlformats.org/officeDocument/2006/relationships/image"/><Relationship Id="rId5" Target="../media/media2.svg" Type="http://schemas.openxmlformats.org/officeDocument/2006/relationships/image"/><Relationship Id="rId6" Target="../media/media2.jpeg" Type="http://schemas.openxmlformats.org/officeDocument/2006/relationships/image"/><Relationship Id="rId7" Target="../media/image2.png" Type="http://schemas.openxmlformats.org/officeDocument/2006/relationships/image"/></Relationships>
</file>

<file path=ppt/slides/_rels/slide38.xml.rels><?xml version='1.0' encoding='UTF-8' standalone='yes'?>
<Relationships xmlns="http://schemas.openxmlformats.org/package/2006/relationships"><Relationship Id="rId3" Type="http://schemas.openxmlformats.org/officeDocument/2006/relationships/image" Target="../media/media5.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media6.png"/><Relationship Id="rId4" Type="http://schemas.openxmlformats.org/officeDocument/2006/relationships/image" Target="../media/media7.png"/></Relationships>
</file>

<file path=ppt/slides/_rels/slide39.xml.rels><?xml version='1.0' encoding='UTF-8' standalone='yes'?>
<Relationships xmlns="http://schemas.openxmlformats.org/package/2006/relationships"><Relationship Id="rId8" Type="http://schemas.openxmlformats.org/officeDocument/2006/relationships/image" Target="../media/media8.png"/><Relationship Id="rId3" Type="http://schemas.openxmlformats.org/officeDocument/2006/relationships/image" Target="../media/media5.png"/><Relationship Id="rId7" Type="http://schemas.openxmlformats.org/officeDocument/2006/relationships/image" Target="../media/media9.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media10.png"/><Relationship Id="rId5" Type="http://schemas.openxmlformats.org/officeDocument/2006/relationships/image" Target="../media/media11.png"/><Relationship Id="rId4" Type="http://schemas.openxmlformats.org/officeDocument/2006/relationships/image" Target="../media/media12.png"/><Relationship Id="rId9" Type="http://schemas.openxmlformats.org/officeDocument/2006/relationships/image" Target="../media/media13.png"/></Relationships>
</file>

<file path=ppt/slides/_rels/slide40.xml.rels><?xml version='1.0' encoding='UTF-8' standalone='yes'?>
<Relationships xmlns="http://schemas.openxmlformats.org/package/2006/relationships"><Relationship Id="rId3" Type="http://schemas.openxmlformats.org/officeDocument/2006/relationships/image" Target="../media/media5.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media14.png"/><Relationship Id="rId5" Type="http://schemas.openxmlformats.org/officeDocument/2006/relationships/image" Target="../media/media15.png"/><Relationship Id="rId4" Type="http://schemas.openxmlformats.org/officeDocument/2006/relationships/image" Target="../media/media16.png"/></Relationships>
</file>

<file path=ppt/slides/_rels/slide41.xml.rels><?xml version='1.0' encoding='UTF-8' standalone='yes'?>
<Relationships xmlns="http://schemas.openxmlformats.org/package/2006/relationships"><Relationship Id="rId3" Type="http://schemas.openxmlformats.org/officeDocument/2006/relationships/image" Target="../media/media5.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media14.png"/><Relationship Id="rId5" Type="http://schemas.openxmlformats.org/officeDocument/2006/relationships/image" Target="../media/media15.png"/><Relationship Id="rId4" Type="http://schemas.openxmlformats.org/officeDocument/2006/relationships/image" Target="../media/media16.png"/></Relationships>
</file>

<file path=ppt/slides/_rels/slide42.xml.rels><?xml version='1.0' encoding='UTF-8' standalone='yes'?>
<Relationships xmlns="http://schemas.openxmlformats.org/package/2006/relationships"><Relationship Id="rId3" Type="http://schemas.openxmlformats.org/officeDocument/2006/relationships/image" Target="../media/media5.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media14.png"/><Relationship Id="rId5" Type="http://schemas.openxmlformats.org/officeDocument/2006/relationships/image" Target="../media/media15.png"/><Relationship Id="rId4" Type="http://schemas.openxmlformats.org/officeDocument/2006/relationships/image" Target="../media/media16.png"/></Relationships>
</file>

<file path=ppt/slides/_rels/slide43.xml.rels><?xml version='1.0' encoding='UTF-8' standalone='yes'?>
<Relationships xmlns="http://schemas.openxmlformats.org/package/2006/relationships"><Relationship Id="rId3" Type="http://schemas.openxmlformats.org/officeDocument/2006/relationships/image" Target="../media/media5.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media5.png"/><Relationship Id="rId2" Type="http://schemas.openxmlformats.org/officeDocument/2006/relationships/notesSlide" Target="../notesSlides/notesSlide7.xml"/><Relationship Id="rId1" Type="http://schemas.openxmlformats.org/officeDocument/2006/relationships/slideLayout" Target="../slideLayouts/slideLayout23.xml"/><Relationship Id="rId5" Type="http://schemas.openxmlformats.org/officeDocument/2006/relationships/image" Target="../media/media6.png"/><Relationship Id="rId4" Type="http://schemas.openxmlformats.org/officeDocument/2006/relationships/image" Target="../media/media7.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jpeg"/><Relationship Id="rId1" Type="http://schemas.openxmlformats.org/officeDocument/2006/relationships/slideLayout" Target="../slideLayouts/slideLayout24.xml"/><Relationship Id="rId5" Type="http://schemas.openxmlformats.org/officeDocument/2006/relationships/image" Target="../media/media17.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 Id="rId4" Type="http://schemas.openxmlformats.org/officeDocument/2006/relationships/image" Target="../media/media18.png"/></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svg"/><Relationship Id="rId1" Type="http://schemas.openxmlformats.org/officeDocument/2006/relationships/slideLayout" Target="../slideLayouts/slideLayout24.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8" Type="http://schemas.openxmlformats.org/officeDocument/2006/relationships/image" Target="file:////Users/Margaret/Library/Group%20Containers/UBF8T346G9.ms/WebArchiveCopyPasteTempFiles/com.microsoft.Word/page1image4120430784" TargetMode="External"/><Relationship Id="rId3" Type="http://schemas.openxmlformats.org/officeDocument/2006/relationships/image" Target="../media/image5.svg"/><Relationship Id="rId7" Type="http://schemas.openxmlformats.org/officeDocument/2006/relationships/image" Target="../media/media19.png"/><Relationship Id="rId2" Type="http://schemas.openxmlformats.org/officeDocument/2006/relationships/image" Target="../media/image3.jpeg"/><Relationship Id="rId1" Type="http://schemas.openxmlformats.org/officeDocument/2006/relationships/slideLayout" Target="../slideLayouts/slideLayout35.xml"/><Relationship Id="rId6" Type="http://schemas.openxmlformats.org/officeDocument/2006/relationships/hyperlink" Target="https://7hs.co.uk/" TargetMode="External"/><Relationship Id="rId5" Type="http://schemas.openxmlformats.org/officeDocument/2006/relationships/hyperlink" Target="https://7hs.co.uk/personnel/margaret-parr/" TargetMode="External"/><Relationship Id="rId4" Type="http://schemas.openxmlformats.org/officeDocument/2006/relationships/image" Target="../media/image10.png"/></Relationships>
</file>

<file path=ppt/slides/_rels/slide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8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9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0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slideLayout" Target="../slideLayouts/slideLayout35.xml"/></Relationships>
</file>

<file path=ppt/slides/_rels/slide1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svg"/><Relationship Id="rId1" Type="http://schemas.openxmlformats.org/officeDocument/2006/relationships/slideLayout" Target="../slideLayouts/slideLayout35.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flipH="1">
            <a:off x="-995010" y="-2409825"/>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028700" y="4775993"/>
            <a:ext cx="11327161" cy="2107756"/>
          </a:xfrm>
          <a:prstGeom prst="rect">
            <a:avLst/>
          </a:prstGeom>
        </p:spPr>
        <p:txBody>
          <a:bodyPr lIns="0" tIns="0" rIns="0" bIns="0" rtlCol="0" anchor="t">
            <a:spAutoFit/>
          </a:bodyPr>
          <a:lstStyle/>
          <a:p>
            <a:pPr algn="l">
              <a:lnSpc>
                <a:spcPts val="8280"/>
              </a:lnSpc>
            </a:pPr>
            <a:r>
              <a:rPr lang="en-US" sz="6900" b="1" dirty="0">
                <a:solidFill>
                  <a:srgbClr val="FAFAFA"/>
                </a:solidFill>
                <a:latin typeface="Aptos Bold"/>
                <a:ea typeface="Aptos Bold"/>
                <a:cs typeface="Aptos Bold"/>
                <a:sym typeface="Aptos Bold"/>
              </a:rPr>
              <a:t>Fraud and Conduct  in Financial Remedy</a:t>
            </a:r>
          </a:p>
        </p:txBody>
      </p:sp>
      <p:sp>
        <p:nvSpPr>
          <p:cNvPr id="4" name="TextBox 4"/>
          <p:cNvSpPr txBox="1"/>
          <p:nvPr/>
        </p:nvSpPr>
        <p:spPr>
          <a:xfrm>
            <a:off x="1028700" y="7368159"/>
            <a:ext cx="2891025" cy="405765"/>
          </a:xfrm>
          <a:prstGeom prst="rect">
            <a:avLst/>
          </a:prstGeom>
        </p:spPr>
        <p:txBody>
          <a:bodyPr lIns="0" tIns="0" rIns="0" bIns="0" rtlCol="0" anchor="t">
            <a:spAutoFit/>
          </a:bodyPr>
          <a:lstStyle/>
          <a:p>
            <a:pPr algn="l">
              <a:lnSpc>
                <a:spcPts val="3359"/>
              </a:lnSpc>
            </a:pPr>
            <a:r>
              <a:rPr lang="en-US" sz="2400" spc="-24">
                <a:solidFill>
                  <a:srgbClr val="ECEEE3"/>
                </a:solidFill>
                <a:latin typeface="Aptos"/>
                <a:ea typeface="Aptos"/>
                <a:cs typeface="Aptos"/>
                <a:sym typeface="Aptos"/>
              </a:rPr>
              <a:t>Presented by</a:t>
            </a:r>
          </a:p>
        </p:txBody>
      </p:sp>
      <p:sp>
        <p:nvSpPr>
          <p:cNvPr id="5" name="TextBox 5"/>
          <p:cNvSpPr txBox="1"/>
          <p:nvPr/>
        </p:nvSpPr>
        <p:spPr>
          <a:xfrm>
            <a:off x="1028700" y="8014979"/>
            <a:ext cx="7270004" cy="363754"/>
          </a:xfrm>
          <a:prstGeom prst="rect">
            <a:avLst/>
          </a:prstGeom>
        </p:spPr>
        <p:txBody>
          <a:bodyPr lIns="0" tIns="0" rIns="0" bIns="0" rtlCol="0" anchor="t">
            <a:spAutoFit/>
          </a:bodyPr>
          <a:lstStyle/>
          <a:p>
            <a:pPr marL="0" lvl="0" indent="0" algn="l">
              <a:lnSpc>
                <a:spcPts val="2560"/>
              </a:lnSpc>
            </a:pPr>
            <a:r>
              <a:rPr lang="en-US" sz="3200" b="1" spc="-32" dirty="0">
                <a:solidFill>
                  <a:srgbClr val="F5F6F6"/>
                </a:solidFill>
                <a:latin typeface="Aptos Bold"/>
                <a:ea typeface="Aptos Bold"/>
                <a:cs typeface="Aptos Bold"/>
                <a:sym typeface="Aptos Bold"/>
              </a:rPr>
              <a:t>©Katharine Bundell 4PB</a:t>
            </a:r>
          </a:p>
        </p:txBody>
      </p:sp>
      <p:sp>
        <p:nvSpPr>
          <p:cNvPr id="6" name="Freeform 6"/>
          <p:cNvSpPr/>
          <p:nvPr/>
        </p:nvSpPr>
        <p:spPr>
          <a:xfrm>
            <a:off x="15192218" y="792480"/>
            <a:ext cx="1950023" cy="360754"/>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3"/>
            <a:stretch>
              <a:fillRect/>
            </a:stretch>
          </a:blipFill>
        </p:spPr>
        <p:txBody>
          <a:bodyPr/>
          <a:lstStyle/>
          <a:p>
            <a:endParaRPr lang="en-GB"/>
          </a:p>
        </p:txBody>
      </p:sp>
      <p:grpSp>
        <p:nvGrpSpPr>
          <p:cNvPr id="7" name="Group 7"/>
          <p:cNvGrpSpPr/>
          <p:nvPr/>
        </p:nvGrpSpPr>
        <p:grpSpPr>
          <a:xfrm>
            <a:off x="-2587521" y="609600"/>
            <a:ext cx="2914411" cy="365760"/>
            <a:chOff x="0" y="0"/>
            <a:chExt cx="767582" cy="96332"/>
          </a:xfrm>
        </p:grpSpPr>
        <p:sp>
          <p:nvSpPr>
            <p:cNvPr id="8" name="Freeform 8"/>
            <p:cNvSpPr/>
            <p:nvPr/>
          </p:nvSpPr>
          <p:spPr>
            <a:xfrm>
              <a:off x="0" y="0"/>
              <a:ext cx="767582" cy="96332"/>
            </a:xfrm>
            <a:custGeom>
              <a:avLst/>
              <a:gdLst/>
              <a:ahLst/>
              <a:cxnLst/>
              <a:rect l="l" t="t" r="r" b="b"/>
              <a:pathLst>
                <a:path w="767582" h="96332">
                  <a:moveTo>
                    <a:pt x="0" y="0"/>
                  </a:moveTo>
                  <a:lnTo>
                    <a:pt x="767582" y="0"/>
                  </a:lnTo>
                  <a:lnTo>
                    <a:pt x="767582" y="96332"/>
                  </a:lnTo>
                  <a:lnTo>
                    <a:pt x="0" y="96332"/>
                  </a:lnTo>
                  <a:close/>
                </a:path>
              </a:pathLst>
            </a:custGeom>
            <a:solidFill>
              <a:srgbClr val="6440FB"/>
            </a:solidFill>
          </p:spPr>
          <p:txBody>
            <a:bodyPr/>
            <a:lstStyle/>
            <a:p>
              <a:endParaRPr lang="en-GB"/>
            </a:p>
          </p:txBody>
        </p:sp>
        <p:sp>
          <p:nvSpPr>
            <p:cNvPr id="9" name="TextBox 9"/>
            <p:cNvSpPr txBox="1"/>
            <p:nvPr/>
          </p:nvSpPr>
          <p:spPr>
            <a:xfrm>
              <a:off x="0" y="57150"/>
              <a:ext cx="767582" cy="39182"/>
            </a:xfrm>
            <a:prstGeom prst="rect">
              <a:avLst/>
            </a:prstGeom>
          </p:spPr>
          <p:txBody>
            <a:bodyPr lIns="50800" tIns="50800" rIns="50800" bIns="50800" rtlCol="0" anchor="ctr"/>
            <a:lstStyle/>
            <a:p>
              <a:pPr algn="ctr">
                <a:lnSpc>
                  <a:spcPts val="2599"/>
                </a:lnSpc>
              </a:pPr>
              <a:endParaRPr/>
            </a:p>
          </p:txBody>
        </p:sp>
      </p:grpSp>
      <p:sp>
        <p:nvSpPr>
          <p:cNvPr id="10" name="TextBox 10"/>
          <p:cNvSpPr txBox="1"/>
          <p:nvPr/>
        </p:nvSpPr>
        <p:spPr>
          <a:xfrm>
            <a:off x="495379" y="657606"/>
            <a:ext cx="5421820" cy="317754"/>
          </a:xfrm>
          <a:prstGeom prst="rect">
            <a:avLst/>
          </a:prstGeom>
        </p:spPr>
        <p:txBody>
          <a:bodyPr lIns="0" tIns="0" rIns="0" bIns="0" rtlCol="0" anchor="t">
            <a:spAutoFit/>
          </a:bodyPr>
          <a:lstStyle/>
          <a:p>
            <a:pPr marL="0" lvl="0" indent="0" algn="l">
              <a:lnSpc>
                <a:spcPts val="2328"/>
              </a:lnSpc>
            </a:pPr>
            <a:r>
              <a:rPr lang="en-US" sz="2400" spc="43">
                <a:solidFill>
                  <a:srgbClr val="FFFFFF"/>
                </a:solidFill>
                <a:latin typeface="Aptos"/>
                <a:ea typeface="Aptos"/>
                <a:cs typeface="Aptos"/>
                <a:sym typeface="Aptos"/>
              </a:rPr>
              <a:t>Insert Area of Law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294255" y="-347153"/>
            <a:ext cx="10297882" cy="10634153"/>
            <a:chOff x="0" y="0"/>
            <a:chExt cx="2712199" cy="2800764"/>
          </a:xfrm>
        </p:grpSpPr>
        <p:sp>
          <p:nvSpPr>
            <p:cNvPr id="5" name="Freeform 5"/>
            <p:cNvSpPr/>
            <p:nvPr/>
          </p:nvSpPr>
          <p:spPr>
            <a:xfrm>
              <a:off x="0" y="0"/>
              <a:ext cx="2712199" cy="2800765"/>
            </a:xfrm>
            <a:custGeom>
              <a:avLst/>
              <a:gdLst/>
              <a:ahLst/>
              <a:cxnLst/>
              <a:rect l="l" t="t" r="r" b="b"/>
              <a:pathLst>
                <a:path w="2712199" h="2800765">
                  <a:moveTo>
                    <a:pt x="0" y="0"/>
                  </a:moveTo>
                  <a:lnTo>
                    <a:pt x="2712199" y="0"/>
                  </a:lnTo>
                  <a:lnTo>
                    <a:pt x="2712199" y="2800765"/>
                  </a:lnTo>
                  <a:lnTo>
                    <a:pt x="0" y="2800765"/>
                  </a:lnTo>
                  <a:close/>
                </a:path>
              </a:pathLst>
            </a:custGeom>
            <a:solidFill>
              <a:srgbClr val="1A0851"/>
            </a:solidFill>
          </p:spPr>
          <p:txBody>
            <a:bodyPr/>
            <a:lstStyle/>
            <a:p>
              <a:endParaRPr lang="en-GB"/>
            </a:p>
          </p:txBody>
        </p:sp>
        <p:sp>
          <p:nvSpPr>
            <p:cNvPr id="6" name="TextBox 6"/>
            <p:cNvSpPr txBox="1"/>
            <p:nvPr/>
          </p:nvSpPr>
          <p:spPr>
            <a:xfrm>
              <a:off x="0" y="-66675"/>
              <a:ext cx="2712199" cy="2867439"/>
            </a:xfrm>
            <a:prstGeom prst="rect">
              <a:avLst/>
            </a:prstGeom>
          </p:spPr>
          <p:txBody>
            <a:bodyPr lIns="50800" tIns="50800" rIns="50800" bIns="50800" rtlCol="0" anchor="ctr"/>
            <a:lstStyle/>
            <a:p>
              <a:pPr algn="ctr">
                <a:lnSpc>
                  <a:spcPts val="3150"/>
                </a:lnSpc>
              </a:pPr>
              <a:endParaRPr/>
            </a:p>
          </p:txBody>
        </p:sp>
      </p:grpSp>
      <p:sp>
        <p:nvSpPr>
          <p:cNvPr id="7" name="Freeform 7"/>
          <p:cNvSpPr/>
          <p:nvPr/>
        </p:nvSpPr>
        <p:spPr>
          <a:xfrm>
            <a:off x="11520776" y="6188369"/>
            <a:ext cx="494461" cy="421640"/>
          </a:xfrm>
          <a:custGeom>
            <a:avLst/>
            <a:gdLst/>
            <a:ahLst/>
            <a:cxnLst/>
            <a:rect l="l" t="t" r="r" b="b"/>
            <a:pathLst>
              <a:path w="494461" h="421640">
                <a:moveTo>
                  <a:pt x="0" y="0"/>
                </a:moveTo>
                <a:lnTo>
                  <a:pt x="494460" y="0"/>
                </a:lnTo>
                <a:lnTo>
                  <a:pt x="494460" y="421640"/>
                </a:lnTo>
                <a:lnTo>
                  <a:pt x="0" y="4216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10976104" y="5387749"/>
            <a:ext cx="6523631" cy="4372788"/>
          </a:xfrm>
          <a:custGeom>
            <a:avLst/>
            <a:gdLst/>
            <a:ahLst/>
            <a:cxnLst/>
            <a:rect l="l" t="t" r="r" b="b"/>
            <a:pathLst>
              <a:path w="6523631" h="4372788">
                <a:moveTo>
                  <a:pt x="0" y="0"/>
                </a:moveTo>
                <a:lnTo>
                  <a:pt x="6523630" y="0"/>
                </a:lnTo>
                <a:lnTo>
                  <a:pt x="6523630" y="4372788"/>
                </a:lnTo>
                <a:lnTo>
                  <a:pt x="0" y="4372788"/>
                </a:lnTo>
                <a:lnTo>
                  <a:pt x="0" y="0"/>
                </a:lnTo>
                <a:close/>
              </a:path>
            </a:pathLst>
          </a:custGeom>
          <a:blipFill>
            <a:blip>
              <a:extLst>
                <a:ext uri="{96DAC541-7B7A-43D3-8B79-37D633B846F1}">
                  <asvg:svgBlip xmlns:asvg="http://schemas.microsoft.com/office/drawing/2016/SVG/main" r:embed="rId4"/>
                </a:ext>
              </a:extLst>
            </a:blip>
            <a:stretch>
              <a:fillRect/>
            </a:stretch>
          </a:blipFill>
          <a:ln w="47625" cap="rnd">
            <a:solidFill>
              <a:srgbClr val="000000"/>
            </a:solidFill>
            <a:prstDash val="sysDot"/>
            <a:round/>
          </a:ln>
        </p:spPr>
        <p:txBody>
          <a:bodyPr/>
          <a:lstStyle/>
          <a:p>
            <a:endParaRPr lang="en-GB"/>
          </a:p>
        </p:txBody>
      </p:sp>
      <p:sp>
        <p:nvSpPr>
          <p:cNvPr id="9" name="Freeform 9"/>
          <p:cNvSpPr/>
          <p:nvPr/>
        </p:nvSpPr>
        <p:spPr>
          <a:xfrm>
            <a:off x="743129" y="746851"/>
            <a:ext cx="5672939" cy="1047213"/>
          </a:xfrm>
          <a:custGeom>
            <a:avLst/>
            <a:gdLst/>
            <a:ahLst/>
            <a:cxnLst/>
            <a:rect l="l" t="t" r="r" b="b"/>
            <a:pathLst>
              <a:path w="5672939" h="1047213">
                <a:moveTo>
                  <a:pt x="0" y="0"/>
                </a:moveTo>
                <a:lnTo>
                  <a:pt x="5672939" y="0"/>
                </a:lnTo>
                <a:lnTo>
                  <a:pt x="5672939" y="1047213"/>
                </a:lnTo>
                <a:lnTo>
                  <a:pt x="0" y="1047213"/>
                </a:lnTo>
                <a:lnTo>
                  <a:pt x="0" y="0"/>
                </a:lnTo>
                <a:close/>
              </a:path>
            </a:pathLst>
          </a:custGeom>
          <a:blipFill>
            <a:blip r:embed="rId5"/>
            <a:stretch>
              <a:fillRect/>
            </a:stretch>
          </a:blipFill>
        </p:spPr>
        <p:txBody>
          <a:bodyPr/>
          <a:lstStyle/>
          <a:p>
            <a:endParaRPr lang="en-GB"/>
          </a:p>
        </p:txBody>
      </p:sp>
      <p:sp>
        <p:nvSpPr>
          <p:cNvPr id="10" name="Freeform 10"/>
          <p:cNvSpPr/>
          <p:nvPr/>
        </p:nvSpPr>
        <p:spPr>
          <a:xfrm>
            <a:off x="11520776" y="7015916"/>
            <a:ext cx="421640" cy="421640"/>
          </a:xfrm>
          <a:custGeom>
            <a:avLst/>
            <a:gdLst/>
            <a:ahLst/>
            <a:cxnLst/>
            <a:rect l="l" t="t" r="r" b="b"/>
            <a:pathLst>
              <a:path w="421640" h="421640">
                <a:moveTo>
                  <a:pt x="0" y="0"/>
                </a:moveTo>
                <a:lnTo>
                  <a:pt x="421640" y="0"/>
                </a:lnTo>
                <a:lnTo>
                  <a:pt x="421640" y="421640"/>
                </a:lnTo>
                <a:lnTo>
                  <a:pt x="0" y="42164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TextBox 11"/>
          <p:cNvSpPr txBox="1"/>
          <p:nvPr/>
        </p:nvSpPr>
        <p:spPr>
          <a:xfrm>
            <a:off x="883198" y="5368699"/>
            <a:ext cx="7942974" cy="502285"/>
          </a:xfrm>
          <a:prstGeom prst="rect">
            <a:avLst/>
          </a:prstGeom>
        </p:spPr>
        <p:txBody>
          <a:bodyPr lIns="0" tIns="0" rIns="0" bIns="0" rtlCol="0" anchor="t">
            <a:spAutoFit/>
          </a:bodyPr>
          <a:lstStyle/>
          <a:p>
            <a:pPr algn="l">
              <a:lnSpc>
                <a:spcPts val="4159"/>
              </a:lnSpc>
            </a:pPr>
            <a:r>
              <a:rPr lang="en-US" sz="3199">
                <a:solidFill>
                  <a:srgbClr val="FFFFFF"/>
                </a:solidFill>
                <a:latin typeface="Aptos"/>
                <a:ea typeface="Aptos"/>
                <a:cs typeface="Aptos"/>
                <a:sym typeface="Aptos"/>
              </a:rPr>
              <a:t>Barrister, 4PB  ·  MA (Cantab), MCIArb</a:t>
            </a:r>
          </a:p>
        </p:txBody>
      </p:sp>
      <p:sp>
        <p:nvSpPr>
          <p:cNvPr id="12" name="TextBox 12"/>
          <p:cNvSpPr txBox="1"/>
          <p:nvPr/>
        </p:nvSpPr>
        <p:spPr>
          <a:xfrm>
            <a:off x="878519" y="3865391"/>
            <a:ext cx="8317951" cy="1043363"/>
          </a:xfrm>
          <a:prstGeom prst="rect">
            <a:avLst/>
          </a:prstGeom>
        </p:spPr>
        <p:txBody>
          <a:bodyPr lIns="0" tIns="0" rIns="0" bIns="0" rtlCol="0" anchor="t">
            <a:spAutoFit/>
          </a:bodyPr>
          <a:lstStyle/>
          <a:p>
            <a:pPr algn="l">
              <a:lnSpc>
                <a:spcPts val="8280"/>
              </a:lnSpc>
            </a:pPr>
            <a:r>
              <a:rPr lang="en-US" sz="6000" b="1" dirty="0">
                <a:solidFill>
                  <a:srgbClr val="00FF84"/>
                </a:solidFill>
                <a:latin typeface="Aptos Bold"/>
                <a:ea typeface="Aptos Bold"/>
                <a:cs typeface="Aptos Bold"/>
                <a:sym typeface="Aptos Bold"/>
              </a:rPr>
              <a:t>Katharine Bundell</a:t>
            </a:r>
          </a:p>
        </p:txBody>
      </p:sp>
      <p:sp>
        <p:nvSpPr>
          <p:cNvPr id="13" name="TextBox 13"/>
          <p:cNvSpPr txBox="1"/>
          <p:nvPr/>
        </p:nvSpPr>
        <p:spPr>
          <a:xfrm>
            <a:off x="878519" y="3036716"/>
            <a:ext cx="3767429" cy="361950"/>
          </a:xfrm>
          <a:prstGeom prst="rect">
            <a:avLst/>
          </a:prstGeom>
        </p:spPr>
        <p:txBody>
          <a:bodyPr lIns="0" tIns="0" rIns="0" bIns="0" rtlCol="0" anchor="t">
            <a:spAutoFit/>
          </a:bodyPr>
          <a:lstStyle/>
          <a:p>
            <a:pPr marL="0" lvl="0" indent="0" algn="l">
              <a:lnSpc>
                <a:spcPts val="2880"/>
              </a:lnSpc>
              <a:spcBef>
                <a:spcPct val="0"/>
              </a:spcBef>
            </a:pPr>
            <a:r>
              <a:rPr lang="en-US" sz="2400" b="1">
                <a:solidFill>
                  <a:srgbClr val="FFFFFF"/>
                </a:solidFill>
                <a:latin typeface="Aptos Bold"/>
                <a:ea typeface="Aptos Bold"/>
                <a:cs typeface="Aptos Bold"/>
                <a:sym typeface="Aptos Bold"/>
              </a:rPr>
              <a:t>About Me</a:t>
            </a:r>
          </a:p>
        </p:txBody>
      </p:sp>
      <p:sp>
        <p:nvSpPr>
          <p:cNvPr id="14" name="TextBox 14"/>
          <p:cNvSpPr txBox="1"/>
          <p:nvPr/>
        </p:nvSpPr>
        <p:spPr>
          <a:xfrm>
            <a:off x="11472728" y="7906938"/>
            <a:ext cx="7942974" cy="517642"/>
          </a:xfrm>
          <a:prstGeom prst="rect">
            <a:avLst/>
          </a:prstGeom>
        </p:spPr>
        <p:txBody>
          <a:bodyPr lIns="0" tIns="0" rIns="0" bIns="0" rtlCol="0" anchor="t">
            <a:spAutoFit/>
          </a:bodyPr>
          <a:lstStyle/>
          <a:p>
            <a:pPr algn="l">
              <a:lnSpc>
                <a:spcPts val="4159"/>
              </a:lnSpc>
            </a:pPr>
            <a:r>
              <a:rPr lang="en-US" sz="3199" dirty="0">
                <a:solidFill>
                  <a:srgbClr val="140342"/>
                </a:solidFill>
                <a:latin typeface="Aptos"/>
                <a:ea typeface="Aptos"/>
                <a:cs typeface="Aptos"/>
                <a:sym typeface="Aptos"/>
              </a:rPr>
              <a:t>www.4pb.com</a:t>
            </a:r>
          </a:p>
        </p:txBody>
      </p:sp>
      <p:sp>
        <p:nvSpPr>
          <p:cNvPr id="16" name="TextBox 16"/>
          <p:cNvSpPr txBox="1"/>
          <p:nvPr/>
        </p:nvSpPr>
        <p:spPr>
          <a:xfrm>
            <a:off x="12204401" y="6138522"/>
            <a:ext cx="7942974" cy="517642"/>
          </a:xfrm>
          <a:prstGeom prst="rect">
            <a:avLst/>
          </a:prstGeom>
        </p:spPr>
        <p:txBody>
          <a:bodyPr lIns="0" tIns="0" rIns="0" bIns="0" rtlCol="0" anchor="t">
            <a:spAutoFit/>
          </a:bodyPr>
          <a:lstStyle/>
          <a:p>
            <a:pPr algn="l">
              <a:lnSpc>
                <a:spcPts val="4159"/>
              </a:lnSpc>
            </a:pPr>
            <a:r>
              <a:rPr lang="en-US" sz="3199" dirty="0">
                <a:solidFill>
                  <a:srgbClr val="140342"/>
                </a:solidFill>
                <a:latin typeface="Aptos"/>
                <a:ea typeface="Aptos"/>
                <a:cs typeface="Aptos"/>
                <a:sym typeface="Aptos"/>
              </a:rPr>
              <a:t>@</a:t>
            </a:r>
            <a:r>
              <a:rPr lang="en-US" sz="3199" dirty="0" err="1">
                <a:solidFill>
                  <a:srgbClr val="140342"/>
                </a:solidFill>
                <a:latin typeface="Aptos"/>
                <a:ea typeface="Aptos"/>
                <a:cs typeface="Aptos"/>
                <a:sym typeface="Aptos"/>
              </a:rPr>
              <a:t>KatharineBundell</a:t>
            </a:r>
            <a:r>
              <a:rPr lang="en-US" sz="3199" dirty="0">
                <a:solidFill>
                  <a:srgbClr val="140342"/>
                </a:solidFill>
                <a:latin typeface="Aptos"/>
                <a:ea typeface="Aptos"/>
                <a:cs typeface="Aptos"/>
                <a:sym typeface="Aptos"/>
              </a:rPr>
              <a:t> </a:t>
            </a:r>
            <a:r>
              <a:rPr lang="en-US" sz="3199" dirty="0" err="1">
                <a:solidFill>
                  <a:srgbClr val="140342"/>
                </a:solidFill>
                <a:latin typeface="Aptos"/>
                <a:ea typeface="Aptos"/>
                <a:cs typeface="Aptos"/>
                <a:sym typeface="Aptos"/>
              </a:rPr>
              <a:t>MC!Arb</a:t>
            </a:r>
            <a:endParaRPr lang="en-US" sz="3199" dirty="0">
              <a:solidFill>
                <a:srgbClr val="140342"/>
              </a:solidFill>
              <a:latin typeface="Aptos"/>
              <a:ea typeface="Aptos"/>
              <a:cs typeface="Aptos"/>
              <a:sym typeface="Aptos"/>
            </a:endParaRPr>
          </a:p>
        </p:txBody>
      </p:sp>
      <p:sp>
        <p:nvSpPr>
          <p:cNvPr id="17" name="TextBox 17"/>
          <p:cNvSpPr txBox="1"/>
          <p:nvPr/>
        </p:nvSpPr>
        <p:spPr>
          <a:xfrm>
            <a:off x="12204401" y="6966068"/>
            <a:ext cx="7942974" cy="517642"/>
          </a:xfrm>
          <a:prstGeom prst="rect">
            <a:avLst/>
          </a:prstGeom>
        </p:spPr>
        <p:txBody>
          <a:bodyPr lIns="0" tIns="0" rIns="0" bIns="0" rtlCol="0" anchor="t">
            <a:spAutoFit/>
          </a:bodyPr>
          <a:lstStyle/>
          <a:p>
            <a:pPr algn="l">
              <a:lnSpc>
                <a:spcPts val="4159"/>
              </a:lnSpc>
            </a:pPr>
            <a:r>
              <a:rPr lang="en-US" sz="3199" dirty="0">
                <a:solidFill>
                  <a:srgbClr val="140342"/>
                </a:solidFill>
                <a:latin typeface="Aptos"/>
                <a:ea typeface="Aptos"/>
                <a:cs typeface="Aptos"/>
                <a:sym typeface="Aptos"/>
              </a:rPr>
              <a:t>KMB@4pb.com</a:t>
            </a:r>
          </a:p>
        </p:txBody>
      </p:sp>
      <p:pic>
        <p:nvPicPr>
          <p:cNvPr id="990" name="Speaker photo"/>
          <p:cNvPicPr>
            <a:picLocks noChangeAspect="1"/>
          </p:cNvPicPr>
          <p:nvPr/>
        </p:nvPicPr>
        <p:blipFill>
          <a:blip r:embed="rId8"/>
          <a:stretch>
            <a:fillRect/>
          </a:stretch>
        </p:blipFill>
        <p:spPr>
          <a:xfrm>
            <a:off x="12263292" y="1062089"/>
            <a:ext cx="3949253" cy="3949253"/>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3646752" y="-4756710"/>
            <a:ext cx="27800005" cy="15629363"/>
          </a:xfrm>
          <a:custGeom>
            <a:avLst/>
            <a:gdLst/>
            <a:ahLst/>
            <a:cxnLst/>
            <a:rect l="l" t="t" r="r" b="b"/>
            <a:pathLst>
              <a:path w="27800005" h="15629363">
                <a:moveTo>
                  <a:pt x="27800005" y="0"/>
                </a:moveTo>
                <a:lnTo>
                  <a:pt x="0" y="0"/>
                </a:lnTo>
                <a:lnTo>
                  <a:pt x="0" y="15629363"/>
                </a:lnTo>
                <a:lnTo>
                  <a:pt x="27800005" y="15629363"/>
                </a:lnTo>
                <a:lnTo>
                  <a:pt x="2780000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8486964" y="1047750"/>
            <a:ext cx="392597" cy="392597"/>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p:spPr>
          <p:txBody>
            <a:bodyPr/>
            <a:lstStyle/>
            <a:p>
              <a:endParaRPr lang="en-GB"/>
            </a:p>
          </p:txBody>
        </p:sp>
      </p:grpSp>
      <p:sp>
        <p:nvSpPr>
          <p:cNvPr id="5" name="TextBox 5"/>
          <p:cNvSpPr txBox="1"/>
          <p:nvPr/>
        </p:nvSpPr>
        <p:spPr>
          <a:xfrm>
            <a:off x="773172" y="1244049"/>
            <a:ext cx="2677477" cy="1181100"/>
          </a:xfrm>
          <a:prstGeom prst="rect">
            <a:avLst/>
          </a:prstGeom>
        </p:spPr>
        <p:txBody>
          <a:bodyPr lIns="0" tIns="0" rIns="0" bIns="0" rtlCol="0" anchor="t">
            <a:spAutoFit/>
          </a:bodyPr>
          <a:lstStyle/>
          <a:p>
            <a:pPr algn="l">
              <a:lnSpc>
                <a:spcPts val="3838"/>
              </a:lnSpc>
            </a:pPr>
            <a:r>
              <a:rPr lang="en-US" sz="3198" b="1">
                <a:solidFill>
                  <a:srgbClr val="FFFFFF"/>
                </a:solidFill>
                <a:latin typeface="Aptos Bold"/>
                <a:ea typeface="Aptos Bold"/>
                <a:cs typeface="Aptos Bold"/>
                <a:sym typeface="Aptos Bold"/>
              </a:rPr>
              <a:t>Lecture Overview</a:t>
            </a:r>
          </a:p>
        </p:txBody>
      </p:sp>
      <p:sp>
        <p:nvSpPr>
          <p:cNvPr id="6" name="TextBox 6"/>
          <p:cNvSpPr txBox="1"/>
          <p:nvPr/>
        </p:nvSpPr>
        <p:spPr>
          <a:xfrm>
            <a:off x="4954997" y="419100"/>
            <a:ext cx="12037603" cy="12088117"/>
          </a:xfrm>
          <a:prstGeom prst="rect">
            <a:avLst/>
          </a:prstGeom>
        </p:spPr>
        <p:txBody>
          <a:bodyPr wrap="square" lIns="0" tIns="0" rIns="0" bIns="0" rtlCol="0" anchor="t">
            <a:spAutoFit/>
          </a:bodyPr>
          <a:lstStyle/>
          <a:p>
            <a:pPr algn="l">
              <a:lnSpc>
                <a:spcPts val="3673"/>
              </a:lnSpc>
            </a:pPr>
            <a:r>
              <a:rPr lang="en-US" sz="2623" b="1" dirty="0">
                <a:solidFill>
                  <a:srgbClr val="140342"/>
                </a:solidFill>
                <a:latin typeface="Aptos Bold"/>
                <a:ea typeface="Aptos Bold"/>
                <a:cs typeface="Aptos Bold"/>
                <a:sym typeface="Aptos Bold"/>
              </a:rPr>
              <a:t>In this short lecture we will be covering :</a:t>
            </a: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r>
              <a:rPr lang="en-US" sz="2623" b="1" dirty="0">
                <a:solidFill>
                  <a:srgbClr val="140342"/>
                </a:solidFill>
                <a:latin typeface="Aptos Bold"/>
                <a:ea typeface="Aptos Bold"/>
                <a:cs typeface="Aptos Bold"/>
                <a:sym typeface="Aptos Bold"/>
              </a:rPr>
              <a:t>Fraud and conduct in the recent seminal case of Gohil  v Gohil [2025]  EWHC 3646 with tips on how the court approaches the issue</a:t>
            </a: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r>
              <a:rPr lang="en-US" sz="2623" b="1" dirty="0">
                <a:solidFill>
                  <a:srgbClr val="140342"/>
                </a:solidFill>
                <a:latin typeface="Aptos Bold"/>
                <a:ea typeface="Aptos Bold"/>
                <a:cs typeface="Aptos Bold"/>
                <a:sym typeface="Aptos Bold"/>
              </a:rPr>
              <a:t>A very recent case example of non disclosure and fraud</a:t>
            </a: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r>
              <a:rPr lang="en-US" sz="2623" b="1" dirty="0">
                <a:solidFill>
                  <a:srgbClr val="140342"/>
                </a:solidFill>
                <a:latin typeface="Aptos Bold"/>
                <a:ea typeface="Aptos Bold"/>
                <a:cs typeface="Aptos Bold"/>
                <a:sym typeface="Aptos Bold"/>
              </a:rPr>
              <a:t>The categories of conduct </a:t>
            </a: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r>
              <a:rPr lang="en-US" sz="2623" b="1" dirty="0">
                <a:solidFill>
                  <a:srgbClr val="140342"/>
                </a:solidFill>
                <a:latin typeface="Aptos Bold"/>
                <a:ea typeface="Aptos Bold"/>
                <a:cs typeface="Aptos Bold"/>
                <a:sym typeface="Aptos Bold"/>
              </a:rPr>
              <a:t>The process of running a conduct argument</a:t>
            </a: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r>
              <a:rPr lang="en-US" sz="2623" b="1" dirty="0">
                <a:solidFill>
                  <a:srgbClr val="140342"/>
                </a:solidFill>
                <a:latin typeface="Aptos Bold"/>
                <a:ea typeface="Aptos Bold"/>
                <a:cs typeface="Aptos Bold"/>
                <a:sym typeface="Aptos Bold"/>
              </a:rPr>
              <a:t>The recent moves in the jurisprudence on personal conduct,  particularly in the context of domestic abuse </a:t>
            </a: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endParaRPr lang="en-US" sz="2623" b="1" dirty="0">
              <a:solidFill>
                <a:srgbClr val="140342"/>
              </a:solidFill>
              <a:latin typeface="Aptos Bold"/>
              <a:ea typeface="Aptos Bold"/>
              <a:cs typeface="Aptos Bold"/>
              <a:sym typeface="Aptos Bold"/>
            </a:endParaRPr>
          </a:p>
          <a:p>
            <a:pPr algn="l">
              <a:lnSpc>
                <a:spcPts val="3673"/>
              </a:lnSpc>
            </a:pPr>
            <a:endParaRPr lang="en-US" sz="2623" b="1" dirty="0">
              <a:solidFill>
                <a:srgbClr val="140342"/>
              </a:solidFill>
              <a:latin typeface="Aptos Bold"/>
              <a:ea typeface="Aptos Bold"/>
              <a:cs typeface="Aptos Bold"/>
              <a:sym typeface="Aptos Bold"/>
            </a:endParaRPr>
          </a:p>
        </p:txBody>
      </p:sp>
      <p:sp>
        <p:nvSpPr>
          <p:cNvPr id="7" name="TextBox 7"/>
          <p:cNvSpPr txBox="1"/>
          <p:nvPr/>
        </p:nvSpPr>
        <p:spPr>
          <a:xfrm>
            <a:off x="4954997" y="2196549"/>
            <a:ext cx="12439524" cy="729239"/>
          </a:xfrm>
          <a:prstGeom prst="rect">
            <a:avLst/>
          </a:prstGeom>
        </p:spPr>
        <p:txBody>
          <a:bodyPr lIns="0" tIns="0" rIns="0" bIns="0" rtlCol="0" anchor="t">
            <a:spAutoFit/>
          </a:bodyPr>
          <a:lstStyle/>
          <a:p>
            <a:pPr marL="690877" lvl="1" indent="-345439" algn="l">
              <a:lnSpc>
                <a:spcPts val="5247"/>
              </a:lnSpc>
              <a:buFont typeface="Arial"/>
              <a:buChar char="•"/>
            </a:pPr>
            <a:r>
              <a:rPr lang="en-US" sz="2623" dirty="0">
                <a:solidFill>
                  <a:srgbClr val="000000"/>
                </a:solidFill>
                <a:latin typeface="Aptos"/>
                <a:ea typeface="Aptos"/>
                <a:cs typeface="Aptos"/>
                <a:sym typeface="Aptos"/>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152398" y="744797"/>
            <a:ext cx="10700818" cy="1131580"/>
            <a:chOff x="-40138" y="0"/>
            <a:chExt cx="2818323" cy="298029"/>
          </a:xfrm>
        </p:grpSpPr>
        <p:sp>
          <p:nvSpPr>
            <p:cNvPr id="4" name="Freeform 4"/>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Gohil v Gohil</a:t>
            </a:r>
            <a:r>
              <a:rPr lang="en-US" sz="3197" b="1" dirty="0">
                <a:solidFill>
                  <a:schemeClr val="bg1"/>
                </a:solidFill>
                <a:latin typeface="Aptos Bold"/>
                <a:ea typeface="Aptos Bold"/>
                <a:cs typeface="Aptos Bold"/>
                <a:sym typeface="Aptos Bold"/>
              </a:rPr>
              <a:t> </a:t>
            </a:r>
            <a:r>
              <a:rPr lang="en-US" sz="3280" dirty="0">
                <a:solidFill>
                  <a:schemeClr val="bg1"/>
                </a:solidFill>
              </a:rPr>
              <a:t>&amp;Others [2025] EWHC 3646</a:t>
            </a:r>
            <a:endParaRPr lang="en-US" sz="3197" b="1" dirty="0">
              <a:solidFill>
                <a:schemeClr val="bg1"/>
              </a:solidFill>
              <a:latin typeface="Aptos Bold"/>
              <a:ea typeface="Aptos Bold"/>
              <a:cs typeface="Aptos Bold"/>
              <a:sym typeface="Aptos Bold"/>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228600" y="2188743"/>
            <a:ext cx="17221200" cy="7448193"/>
          </a:xfrm>
          <a:prstGeom prst="rect">
            <a:avLst/>
          </a:prstGeom>
        </p:spPr>
        <p:txBody>
          <a:bodyPr wrap="square" lIns="0" tIns="0" rIns="0" bIns="0" rtlCol="0" anchor="t">
            <a:spAutoFit/>
          </a:bodyPr>
          <a:lstStyle/>
          <a:p>
            <a:r>
              <a:rPr lang="en-GB" sz="3608" dirty="0">
                <a:solidFill>
                  <a:schemeClr val="bg1"/>
                </a:solidFill>
              </a:rPr>
              <a:t>W issued petition in 2022. </a:t>
            </a:r>
          </a:p>
          <a:p>
            <a:endParaRPr lang="en-GB" sz="3608" dirty="0">
              <a:solidFill>
                <a:schemeClr val="bg1"/>
              </a:solidFill>
            </a:endParaRPr>
          </a:p>
          <a:p>
            <a:r>
              <a:rPr lang="en-GB" sz="3608" dirty="0">
                <a:solidFill>
                  <a:schemeClr val="bg1"/>
                </a:solidFill>
              </a:rPr>
              <a:t>The family lived in Chislehurst with their 3 primary school aged children and Mr Bhadresh Gohil (H) was a commercial solicitor in London. </a:t>
            </a:r>
          </a:p>
          <a:p>
            <a:r>
              <a:rPr lang="en-GB" sz="3608" dirty="0">
                <a:solidFill>
                  <a:schemeClr val="bg1"/>
                </a:solidFill>
              </a:rPr>
              <a:t>2024 , aged 39, they compromised their financial remedy claims with a lump sum to W of £270,000, the family Peugeot and periodical payments. </a:t>
            </a:r>
          </a:p>
          <a:p>
            <a:endParaRPr lang="en-GB" sz="3608" dirty="0">
              <a:solidFill>
                <a:schemeClr val="bg1"/>
              </a:solidFill>
            </a:endParaRPr>
          </a:p>
          <a:p>
            <a:r>
              <a:rPr lang="en-GB" sz="3608" dirty="0">
                <a:solidFill>
                  <a:schemeClr val="bg1"/>
                </a:solidFill>
              </a:rPr>
              <a:t>The order recorded that she still believed the husband was hiding assets, but she wanted to achieve finality. This summer the Court of Appeal has refused all further appeals, and the case finally concludes for these parties who are now in their sixties. H must pay W a further £6.6m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2BCD0739-BAA6-ADBA-D10B-DE2E46EB03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ECF43A8-1220-73E4-AD09-3F2C81201F35}"/>
              </a:ext>
            </a:extLst>
          </p:cNvPr>
          <p:cNvSpPr/>
          <p:nvPr/>
        </p:nvSpPr>
        <p:spPr>
          <a:xfrm flipH="1">
            <a:off x="1028700" y="419100"/>
            <a:ext cx="16719988" cy="9601199"/>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a:solidFill>
                  <a:schemeClr val="bg1"/>
                </a:solidFill>
              </a:rPr>
              <a:t>In 2007, after a tip off from H’s father, W applied to set aside the original consent order on the basis H had deliberately failed to disclose assets. </a:t>
            </a:r>
          </a:p>
          <a:p>
            <a:endParaRPr lang="en-GB" sz="3608" dirty="0">
              <a:solidFill>
                <a:schemeClr val="bg1"/>
              </a:solidFill>
            </a:endParaRPr>
          </a:p>
          <a:p>
            <a:r>
              <a:rPr lang="en-GB" sz="3608" dirty="0">
                <a:solidFill>
                  <a:schemeClr val="bg1"/>
                </a:solidFill>
              </a:rPr>
              <a:t>In 2008 H was charged with money laundering, and later convicted and imprisoned. The CPS brought proceedings and froze £28m of his assets as the proceeds of his crimes. </a:t>
            </a:r>
          </a:p>
          <a:p>
            <a:endParaRPr lang="en-GB" sz="3608" dirty="0">
              <a:solidFill>
                <a:schemeClr val="bg1"/>
              </a:solidFill>
            </a:endParaRPr>
          </a:p>
          <a:p>
            <a:r>
              <a:rPr lang="en-GB" sz="3608" dirty="0">
                <a:solidFill>
                  <a:schemeClr val="bg1"/>
                </a:solidFill>
              </a:rPr>
              <a:t>In 2012, after an 8 day trial, Moylan J (as he then was) allowed W to file fresh evidence and set aside the 2004 consent order. </a:t>
            </a:r>
          </a:p>
          <a:p>
            <a:endParaRPr lang="en-GB" sz="3608" dirty="0">
              <a:solidFill>
                <a:schemeClr val="bg1"/>
              </a:solidFill>
            </a:endParaRPr>
          </a:p>
          <a:p>
            <a:r>
              <a:rPr lang="en-GB" sz="3608" dirty="0">
                <a:solidFill>
                  <a:schemeClr val="bg1"/>
                </a:solidFill>
              </a:rPr>
              <a:t>In 2014 a unanimous Supreme Court agreed with Moylan J and W could start again, 10 years later. </a:t>
            </a:r>
          </a:p>
          <a:p>
            <a:r>
              <a:rPr lang="en-GB" sz="3608" dirty="0">
                <a:solidFill>
                  <a:schemeClr val="bg1"/>
                </a:solidFill>
              </a:rPr>
              <a:t>Then the CPS brought Proceeds of Crime Act proceedings to recover assets. It determined H had benefitted from £42m.</a:t>
            </a:r>
          </a:p>
        </p:txBody>
      </p:sp>
      <p:sp>
        <p:nvSpPr>
          <p:cNvPr id="5" name="TextBox 5">
            <a:extLst>
              <a:ext uri="{FF2B5EF4-FFF2-40B4-BE49-F238E27FC236}">
                <a16:creationId xmlns:a16="http://schemas.microsoft.com/office/drawing/2014/main" id="{E8E88A9B-DBE1-54A6-AD15-E09648A5621A}"/>
              </a:ext>
            </a:extLst>
          </p:cNvPr>
          <p:cNvSpPr txBox="1"/>
          <p:nvPr/>
        </p:nvSpPr>
        <p:spPr>
          <a:xfrm>
            <a:off x="-333677" y="879993"/>
            <a:ext cx="10548420" cy="1059249"/>
          </a:xfrm>
          <a:prstGeom prst="rect">
            <a:avLst/>
          </a:prstGeom>
        </p:spPr>
        <p:txBody>
          <a:bodyPr lIns="50800" tIns="50800" rIns="50800" bIns="50800" rtlCol="0" anchor="ctr"/>
          <a:lstStyle/>
          <a:p>
            <a:pPr algn="ctr">
              <a:lnSpc>
                <a:spcPts val="2125"/>
              </a:lnSpc>
            </a:pPr>
            <a:endParaRPr/>
          </a:p>
        </p:txBody>
      </p:sp>
      <p:sp>
        <p:nvSpPr>
          <p:cNvPr id="7" name="Freeform 7">
            <a:extLst>
              <a:ext uri="{FF2B5EF4-FFF2-40B4-BE49-F238E27FC236}">
                <a16:creationId xmlns:a16="http://schemas.microsoft.com/office/drawing/2014/main" id="{B292DB2B-D79C-69E0-6DE6-BC34D6772297}"/>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593049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DA9AA116-FCB5-7C0B-6AEC-1E5EB14E80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A88549C-36AE-650C-90B1-E33D009B72BA}"/>
              </a:ext>
            </a:extLst>
          </p:cNvPr>
          <p:cNvSpPr/>
          <p:nvPr/>
        </p:nvSpPr>
        <p:spPr>
          <a:xfrm flipH="1">
            <a:off x="1028700" y="1"/>
            <a:ext cx="16954500" cy="1085850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a:solidFill>
                  <a:schemeClr val="bg1"/>
                </a:solidFill>
              </a:rPr>
              <a:t>The matter came before Williams J in summer 2025;</a:t>
            </a:r>
          </a:p>
          <a:p>
            <a:endParaRPr lang="en-GB" sz="3608" dirty="0">
              <a:solidFill>
                <a:schemeClr val="bg1"/>
              </a:solidFill>
            </a:endParaRPr>
          </a:p>
          <a:p>
            <a:r>
              <a:rPr lang="en-GB" sz="3608" dirty="0">
                <a:solidFill>
                  <a:schemeClr val="bg1"/>
                </a:solidFill>
              </a:rPr>
              <a:t>Williams J drew adverse inferences from H’s non-disclosure and serious personal misconduct, concluding that the visible assets were beneficially owned by him. Even after W’s award was paid, H would retain undisclosed and unfrozen assets “</a:t>
            </a:r>
            <a:r>
              <a:rPr lang="en-GB" sz="3608" i="1" dirty="0">
                <a:solidFill>
                  <a:schemeClr val="bg1"/>
                </a:solidFill>
              </a:rPr>
              <a:t>likely to run to 7 figures”</a:t>
            </a:r>
            <a:r>
              <a:rPr lang="en-GB" sz="3608" dirty="0">
                <a:solidFill>
                  <a:schemeClr val="bg1"/>
                </a:solidFill>
              </a:rPr>
              <a:t>, sufficient to meet his own needs. </a:t>
            </a:r>
          </a:p>
          <a:p>
            <a:endParaRPr lang="en-GB" sz="3608" dirty="0">
              <a:solidFill>
                <a:schemeClr val="bg1"/>
              </a:solidFill>
            </a:endParaRPr>
          </a:p>
          <a:p>
            <a:r>
              <a:rPr lang="en-GB" sz="3608" dirty="0">
                <a:solidFill>
                  <a:schemeClr val="bg1"/>
                </a:solidFill>
              </a:rPr>
              <a:t>H’s conduct enhanced W’s sharing claim, while the wasted years also gave rise to a compensation claim. </a:t>
            </a:r>
          </a:p>
          <a:p>
            <a:r>
              <a:rPr lang="en-GB" sz="3608" dirty="0">
                <a:solidFill>
                  <a:schemeClr val="bg1"/>
                </a:solidFill>
              </a:rPr>
              <a:t>Balancing W’s claims with the public interest in satisfying the CPS confiscation orders was more art than science; nevertheless, Williams J awarded W all untainted assets from a total realisable pot of £27,967,337.48. W had £6,663,172 and so the Crown would still receive £21m. </a:t>
            </a:r>
          </a:p>
          <a:p>
            <a:endParaRPr lang="en-GB" sz="3608" dirty="0">
              <a:solidFill>
                <a:schemeClr val="bg1"/>
              </a:solidFill>
            </a:endParaRPr>
          </a:p>
        </p:txBody>
      </p:sp>
      <p:sp>
        <p:nvSpPr>
          <p:cNvPr id="7" name="Freeform 7">
            <a:extLst>
              <a:ext uri="{FF2B5EF4-FFF2-40B4-BE49-F238E27FC236}">
                <a16:creationId xmlns:a16="http://schemas.microsoft.com/office/drawing/2014/main" id="{428FA931-E350-C8CF-CB1D-93642AFA4A56}"/>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3619568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0F287259-BABB-76F9-1B44-A80BE36507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54EA89-A744-0F17-8803-F5A9899C64D7}"/>
              </a:ext>
            </a:extLst>
          </p:cNvPr>
          <p:cNvSpPr/>
          <p:nvPr/>
        </p:nvSpPr>
        <p:spPr>
          <a:xfrm flipH="1">
            <a:off x="1028700" y="342901"/>
            <a:ext cx="16954500" cy="1051560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a:solidFill>
                  <a:schemeClr val="bg1"/>
                </a:solidFill>
              </a:rPr>
              <a:t>In summer 2025 the case came before Williams J;</a:t>
            </a:r>
          </a:p>
          <a:p>
            <a:endParaRPr lang="en-GB" sz="3608" dirty="0">
              <a:solidFill>
                <a:schemeClr val="bg1"/>
              </a:solidFill>
            </a:endParaRPr>
          </a:p>
          <a:p>
            <a:r>
              <a:rPr lang="en-GB" sz="3608" dirty="0">
                <a:solidFill>
                  <a:schemeClr val="bg1"/>
                </a:solidFill>
              </a:rPr>
              <a:t>Williams J drew adverse inferences against H for non disclosure and </a:t>
            </a:r>
            <a:r>
              <a:rPr lang="en-GB" sz="3608" u="sng" dirty="0">
                <a:solidFill>
                  <a:schemeClr val="bg1"/>
                </a:solidFill>
              </a:rPr>
              <a:t>serious personal misconduct </a:t>
            </a:r>
            <a:r>
              <a:rPr lang="en-GB" sz="3608" dirty="0">
                <a:solidFill>
                  <a:schemeClr val="bg1"/>
                </a:solidFill>
              </a:rPr>
              <a:t>and found the visible assets were beneficially owned by him and even after the award to W was paid he would still retain as yet undisclosed and unfrozen assets “</a:t>
            </a:r>
            <a:r>
              <a:rPr lang="en-GB" sz="3608" i="1" dirty="0">
                <a:solidFill>
                  <a:schemeClr val="bg1"/>
                </a:solidFill>
              </a:rPr>
              <a:t>likely to run to 7 figures”</a:t>
            </a:r>
            <a:r>
              <a:rPr lang="en-GB" sz="3608" dirty="0">
                <a:solidFill>
                  <a:schemeClr val="bg1"/>
                </a:solidFill>
              </a:rPr>
              <a:t> from which he could meet his own needs. </a:t>
            </a:r>
          </a:p>
          <a:p>
            <a:endParaRPr lang="en-GB" sz="3608" dirty="0">
              <a:solidFill>
                <a:schemeClr val="bg1"/>
              </a:solidFill>
            </a:endParaRPr>
          </a:p>
          <a:p>
            <a:r>
              <a:rPr lang="en-GB" sz="3608" dirty="0">
                <a:solidFill>
                  <a:schemeClr val="bg1"/>
                </a:solidFill>
              </a:rPr>
              <a:t>W’s sharing claim was augmented due to H’s conduct and she had a compensation claim for the wasted years. </a:t>
            </a:r>
          </a:p>
          <a:p>
            <a:r>
              <a:rPr lang="en-GB" sz="3608" dirty="0">
                <a:solidFill>
                  <a:schemeClr val="bg1"/>
                </a:solidFill>
              </a:rPr>
              <a:t>It was an art rather than a science balancing W’s claims against the public interest in meeting the CPS confiscation orders  but Williams J awarded W all of the untainted assets out of total realisable pot of  £27,967,337.48. W had £6,663,172 and so the Crown would still receive £21m. </a:t>
            </a:r>
          </a:p>
          <a:p>
            <a:endParaRPr lang="en-GB" sz="3608" dirty="0">
              <a:solidFill>
                <a:schemeClr val="bg1"/>
              </a:solidFill>
            </a:endParaRPr>
          </a:p>
        </p:txBody>
      </p:sp>
      <p:sp>
        <p:nvSpPr>
          <p:cNvPr id="7" name="Freeform 7">
            <a:extLst>
              <a:ext uri="{FF2B5EF4-FFF2-40B4-BE49-F238E27FC236}">
                <a16:creationId xmlns:a16="http://schemas.microsoft.com/office/drawing/2014/main" id="{B0C37EA8-8861-AA8E-14E5-F731BF73FC5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970683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2165D4D-4750-F341-01F0-96B05ED4BA9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BA0DB88-BDAE-B8E4-6CCE-846460D5FA8A}"/>
              </a:ext>
            </a:extLst>
          </p:cNvPr>
          <p:cNvSpPr/>
          <p:nvPr/>
        </p:nvSpPr>
        <p:spPr>
          <a:xfrm flipH="1">
            <a:off x="1028700" y="342901"/>
            <a:ext cx="16954500" cy="967740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a:solidFill>
                  <a:schemeClr val="bg1"/>
                </a:solidFill>
              </a:rPr>
              <a:t>Williams J was not bound by the Crown Court decisions but had to make his own assessment of untainted asset/the proceeds of crime. </a:t>
            </a:r>
          </a:p>
          <a:p>
            <a:endParaRPr lang="en-GB" sz="3608" dirty="0">
              <a:solidFill>
                <a:schemeClr val="bg1"/>
              </a:solidFill>
            </a:endParaRPr>
          </a:p>
          <a:p>
            <a:r>
              <a:rPr lang="en-GB" sz="3608" dirty="0">
                <a:solidFill>
                  <a:schemeClr val="bg1"/>
                </a:solidFill>
              </a:rPr>
              <a:t>The egregious level of H’s fraud assisted W. </a:t>
            </a:r>
          </a:p>
          <a:p>
            <a:endParaRPr lang="en-GB" sz="3608" dirty="0">
              <a:solidFill>
                <a:schemeClr val="bg1"/>
              </a:solidFill>
            </a:endParaRPr>
          </a:p>
          <a:p>
            <a:r>
              <a:rPr lang="en-GB" sz="3608" dirty="0">
                <a:solidFill>
                  <a:schemeClr val="bg1"/>
                </a:solidFill>
              </a:rPr>
              <a:t>H’s conviction and proven lies allowed the court more easily to draw the adverse inferences and where direct evidence of assets was lacking, it found enough existed, not as a punishment but because it had a clear indication as to his credibility. </a:t>
            </a:r>
          </a:p>
          <a:p>
            <a:endParaRPr lang="en-GB" sz="3608" dirty="0">
              <a:solidFill>
                <a:schemeClr val="bg1"/>
              </a:solidFill>
            </a:endParaRPr>
          </a:p>
          <a:p>
            <a:r>
              <a:rPr lang="en-GB" sz="3608" dirty="0">
                <a:solidFill>
                  <a:schemeClr val="bg1"/>
                </a:solidFill>
              </a:rPr>
              <a:t>The intentional nature of the fraud was also important as it deems the non-disclosure material, so opening the door to setting aside the first consent order. </a:t>
            </a:r>
          </a:p>
          <a:p>
            <a:endParaRPr lang="en-GB" sz="3608" dirty="0">
              <a:solidFill>
                <a:schemeClr val="bg1"/>
              </a:solidFill>
            </a:endParaRPr>
          </a:p>
        </p:txBody>
      </p:sp>
      <p:sp>
        <p:nvSpPr>
          <p:cNvPr id="7" name="Freeform 7">
            <a:extLst>
              <a:ext uri="{FF2B5EF4-FFF2-40B4-BE49-F238E27FC236}">
                <a16:creationId xmlns:a16="http://schemas.microsoft.com/office/drawing/2014/main" id="{77048084-5AB0-4A7C-1EEF-C2AFC48AFA3E}"/>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22144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B736F426-A5B9-31CD-5321-F7521546EE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139F74-E247-CF04-B00F-9E6CDD0B05C8}"/>
              </a:ext>
            </a:extLst>
          </p:cNvPr>
          <p:cNvSpPr/>
          <p:nvPr/>
        </p:nvSpPr>
        <p:spPr>
          <a:xfrm flipH="1">
            <a:off x="1028700" y="342901"/>
            <a:ext cx="16954500" cy="967740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a:solidFill>
                  <a:schemeClr val="bg1"/>
                </a:solidFill>
              </a:rPr>
              <a:t>The notoriety of the case must also have assisted her to secure top notch pro bono representation from 2 senior barristers, one in silk, so helping the Court to manage the case as H represented himself and was regularly changing tack, seeking to make new applications or to present new evidence. </a:t>
            </a:r>
          </a:p>
          <a:p>
            <a:endParaRPr lang="en-GB" sz="3608" dirty="0">
              <a:solidFill>
                <a:schemeClr val="bg1"/>
              </a:solidFill>
            </a:endParaRPr>
          </a:p>
          <a:p>
            <a:r>
              <a:rPr lang="en-GB" sz="3608" dirty="0">
                <a:solidFill>
                  <a:schemeClr val="bg1"/>
                </a:solidFill>
              </a:rPr>
              <a:t>Finally, the extent of the non-disclosure meant that any award on the newly discovered assets was going to dwarf the consent order, so that the pursuit would be worth it.</a:t>
            </a:r>
            <a:endParaRPr lang="en-US" sz="3608" dirty="0">
              <a:solidFill>
                <a:schemeClr val="bg1"/>
              </a:solidFill>
            </a:endParaRPr>
          </a:p>
          <a:p>
            <a:endParaRPr lang="en-GB" sz="3608" dirty="0">
              <a:solidFill>
                <a:schemeClr val="bg1"/>
              </a:solidFill>
            </a:endParaRPr>
          </a:p>
        </p:txBody>
      </p:sp>
      <p:sp>
        <p:nvSpPr>
          <p:cNvPr id="7" name="Freeform 7">
            <a:extLst>
              <a:ext uri="{FF2B5EF4-FFF2-40B4-BE49-F238E27FC236}">
                <a16:creationId xmlns:a16="http://schemas.microsoft.com/office/drawing/2014/main" id="{CCB356C0-9B09-712B-CF79-FBBC3DA67C5B}"/>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352769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5AFDCD5-AA05-5FBF-4D70-452DBBF8A23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F144597-9487-DEE7-34F7-9D4BCA8E3361}"/>
              </a:ext>
            </a:extLst>
          </p:cNvPr>
          <p:cNvSpPr/>
          <p:nvPr/>
        </p:nvSpPr>
        <p:spPr>
          <a:xfrm flipH="1">
            <a:off x="539312" y="2157495"/>
            <a:ext cx="17710588" cy="7634205"/>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608" dirty="0">
                <a:solidFill>
                  <a:schemeClr val="bg1"/>
                </a:solidFill>
              </a:rPr>
              <a:t>Importance of disclosure principles:</a:t>
            </a:r>
          </a:p>
          <a:p>
            <a:r>
              <a:rPr lang="en-US" sz="3608" dirty="0">
                <a:solidFill>
                  <a:schemeClr val="bg1"/>
                </a:solidFill>
              </a:rPr>
              <a:t>	(</a:t>
            </a:r>
            <a:r>
              <a:rPr lang="en-US" sz="3608" dirty="0" err="1">
                <a:solidFill>
                  <a:schemeClr val="bg1"/>
                </a:solidFill>
              </a:rPr>
              <a:t>i</a:t>
            </a:r>
            <a:r>
              <a:rPr lang="en-US" sz="3608" dirty="0">
                <a:solidFill>
                  <a:schemeClr val="bg1"/>
                </a:solidFill>
              </a:rPr>
              <a:t>) full and frank disclosure duty is absolute;</a:t>
            </a:r>
          </a:p>
          <a:p>
            <a:r>
              <a:rPr lang="en-US" sz="3608" dirty="0">
                <a:solidFill>
                  <a:schemeClr val="bg1"/>
                </a:solidFill>
              </a:rPr>
              <a:t>	(ii)the court can draw adverse influences if disclosure is incomplete;</a:t>
            </a:r>
          </a:p>
          <a:p>
            <a:r>
              <a:rPr lang="en-US" sz="3608" dirty="0">
                <a:solidFill>
                  <a:schemeClr val="bg1"/>
                </a:solidFill>
              </a:rPr>
              <a:t>	(iii)attempts to present as impecunious whilst enjoying a good standard of living are rarely successful.</a:t>
            </a:r>
          </a:p>
          <a:p>
            <a:r>
              <a:rPr lang="en-US" sz="3608" dirty="0">
                <a:solidFill>
                  <a:schemeClr val="bg1"/>
                </a:solidFill>
              </a:rPr>
              <a:t>W said H was hiding his wealth in trust structures.</a:t>
            </a:r>
          </a:p>
          <a:p>
            <a:r>
              <a:rPr lang="en-US" sz="3608" dirty="0">
                <a:solidFill>
                  <a:schemeClr val="bg1"/>
                </a:solidFill>
              </a:rPr>
              <a:t>The Court agreed after seeing a photograph of a whiteboard diagram showing the trusts operating to benefit H. </a:t>
            </a:r>
          </a:p>
          <a:p>
            <a:r>
              <a:rPr lang="en-US" sz="3608" dirty="0">
                <a:solidFill>
                  <a:schemeClr val="bg1"/>
                </a:solidFill>
              </a:rPr>
              <a:t>He was ordered to pay lump sums to W.</a:t>
            </a:r>
          </a:p>
          <a:p>
            <a:r>
              <a:rPr lang="en-US" sz="3608" dirty="0">
                <a:solidFill>
                  <a:schemeClr val="bg1"/>
                </a:solidFill>
              </a:rPr>
              <a:t>Court was very ready to draw adverse inferences as H’s case was so implausible.</a:t>
            </a:r>
          </a:p>
        </p:txBody>
      </p:sp>
      <p:grpSp>
        <p:nvGrpSpPr>
          <p:cNvPr id="3" name="Group 3">
            <a:extLst>
              <a:ext uri="{FF2B5EF4-FFF2-40B4-BE49-F238E27FC236}">
                <a16:creationId xmlns:a16="http://schemas.microsoft.com/office/drawing/2014/main" id="{80B609CD-C933-96BD-AE5A-B92AD55C5775}"/>
              </a:ext>
            </a:extLst>
          </p:cNvPr>
          <p:cNvGrpSpPr/>
          <p:nvPr/>
        </p:nvGrpSpPr>
        <p:grpSpPr>
          <a:xfrm>
            <a:off x="-152398" y="744797"/>
            <a:ext cx="10700818" cy="1131580"/>
            <a:chOff x="-40138" y="0"/>
            <a:chExt cx="2818323" cy="298029"/>
          </a:xfrm>
        </p:grpSpPr>
        <p:sp>
          <p:nvSpPr>
            <p:cNvPr id="4" name="Freeform 4">
              <a:extLst>
                <a:ext uri="{FF2B5EF4-FFF2-40B4-BE49-F238E27FC236}">
                  <a16:creationId xmlns:a16="http://schemas.microsoft.com/office/drawing/2014/main" id="{78A36979-AA83-EDD1-5EED-515BC7F21336}"/>
                </a:ext>
              </a:extLst>
            </p:cNvPr>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1CF8CD10-0484-FAAB-2810-A2F10E25EB13}"/>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5F17C40C-72A9-E85C-ACA0-2182C58BFB23}"/>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MK v SK [2006] EWFC 28</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6EDEB81A-D1D5-B71E-081E-60A8FBD5E0FB}"/>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1922569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4D673005-6E7A-2BAB-3781-29AF0B8895D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F68D57C-6C58-C402-E939-3567DB9B868B}"/>
              </a:ext>
            </a:extLst>
          </p:cNvPr>
          <p:cNvSpPr/>
          <p:nvPr/>
        </p:nvSpPr>
        <p:spPr>
          <a:xfrm flipH="1">
            <a:off x="0" y="342901"/>
            <a:ext cx="17983200" cy="994410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608" dirty="0">
                <a:solidFill>
                  <a:schemeClr val="bg1"/>
                </a:solidFill>
              </a:rPr>
              <a:t>TIPS….</a:t>
            </a:r>
          </a:p>
          <a:p>
            <a:endParaRPr lang="en-US" sz="3608" i="1" dirty="0">
              <a:solidFill>
                <a:schemeClr val="bg1"/>
              </a:solidFill>
            </a:endParaRPr>
          </a:p>
          <a:p>
            <a:r>
              <a:rPr lang="en-US" sz="3608" i="1" dirty="0">
                <a:solidFill>
                  <a:schemeClr val="bg1"/>
                </a:solidFill>
              </a:rPr>
              <a:t>(</a:t>
            </a:r>
            <a:r>
              <a:rPr lang="en-US" sz="3608" i="1" dirty="0" err="1">
                <a:solidFill>
                  <a:schemeClr val="bg1"/>
                </a:solidFill>
              </a:rPr>
              <a:t>i</a:t>
            </a:r>
            <a:r>
              <a:rPr lang="en-US" sz="3608" i="1" dirty="0">
                <a:solidFill>
                  <a:schemeClr val="bg1"/>
                </a:solidFill>
              </a:rPr>
              <a:t>) You can apply to set aside and order with good evidence of other assets; </a:t>
            </a:r>
            <a:r>
              <a:rPr lang="en-US" sz="3608" i="1" dirty="0" err="1">
                <a:solidFill>
                  <a:schemeClr val="bg1"/>
                </a:solidFill>
              </a:rPr>
              <a:t>cf</a:t>
            </a:r>
            <a:r>
              <a:rPr lang="en-US" sz="3608" i="1" dirty="0">
                <a:solidFill>
                  <a:schemeClr val="bg1"/>
                </a:solidFill>
              </a:rPr>
              <a:t> Kingdon </a:t>
            </a:r>
            <a:r>
              <a:rPr lang="en-GB" sz="3608" u="sng" dirty="0">
                <a:solidFill>
                  <a:schemeClr val="bg1"/>
                </a:solidFill>
                <a:hlinkClick r:id="rId3">
                  <a:extLst>
                    <a:ext uri="{A12FA001-AC4F-418D-AE19-62706E023703}">
                      <ahyp:hlinkClr xmlns:ahyp="http://schemas.microsoft.com/office/drawing/2018/hyperlinkcolor" val="tx"/>
                    </a:ext>
                  </a:extLst>
                </a:hlinkClick>
              </a:rPr>
              <a:t>[2010] EWCA Civ 1251</a:t>
            </a:r>
            <a:r>
              <a:rPr lang="en-GB" sz="3608" i="1" dirty="0">
                <a:solidFill>
                  <a:schemeClr val="bg1"/>
                </a:solidFill>
              </a:rPr>
              <a:t>,means the Court will usually look to </a:t>
            </a:r>
            <a:r>
              <a:rPr lang="en-US" sz="3608" i="1" dirty="0">
                <a:solidFill>
                  <a:schemeClr val="bg1"/>
                </a:solidFill>
              </a:rPr>
              <a:t>sharing the newly discovered asset unless whole case so infected by non disclosure you have to start again: Goddard Watts  </a:t>
            </a:r>
            <a:r>
              <a:rPr lang="en-GB" sz="3608" i="1" dirty="0">
                <a:solidFill>
                  <a:schemeClr val="bg1"/>
                </a:solidFill>
              </a:rPr>
              <a:t>[2023] EWCA </a:t>
            </a:r>
            <a:r>
              <a:rPr lang="en-GB" sz="3608" i="1" dirty="0" err="1">
                <a:solidFill>
                  <a:schemeClr val="bg1"/>
                </a:solidFill>
              </a:rPr>
              <a:t>Civ</a:t>
            </a:r>
            <a:r>
              <a:rPr lang="en-GB" sz="3608" i="1" dirty="0">
                <a:solidFill>
                  <a:schemeClr val="bg1"/>
                </a:solidFill>
              </a:rPr>
              <a:t> 115 </a:t>
            </a:r>
            <a:r>
              <a:rPr lang="en-US" sz="3608" i="1" dirty="0">
                <a:solidFill>
                  <a:schemeClr val="bg1"/>
                </a:solidFill>
              </a:rPr>
              <a:t>and Gohil;</a:t>
            </a:r>
          </a:p>
          <a:p>
            <a:endParaRPr lang="en-US" sz="3608" i="1" dirty="0">
              <a:solidFill>
                <a:schemeClr val="bg1"/>
              </a:solidFill>
            </a:endParaRPr>
          </a:p>
          <a:p>
            <a:r>
              <a:rPr lang="en-US" sz="3608" i="1" dirty="0">
                <a:solidFill>
                  <a:schemeClr val="bg1"/>
                </a:solidFill>
              </a:rPr>
              <a:t>(ii) If you have Proceeds of Crime: join the CPS as a party;  they don’t </a:t>
            </a:r>
            <a:r>
              <a:rPr lang="en-US" sz="3608" i="1" dirty="0" err="1">
                <a:solidFill>
                  <a:schemeClr val="bg1"/>
                </a:solidFill>
              </a:rPr>
              <a:t>necc</a:t>
            </a:r>
            <a:r>
              <a:rPr lang="en-US" sz="3608" i="1" dirty="0">
                <a:solidFill>
                  <a:schemeClr val="bg1"/>
                </a:solidFill>
              </a:rPr>
              <a:t>. get first dibs on the assets, but court will leave them their monies if possible;</a:t>
            </a:r>
          </a:p>
          <a:p>
            <a:endParaRPr lang="en-US" sz="3608" i="1" dirty="0">
              <a:solidFill>
                <a:schemeClr val="bg1"/>
              </a:solidFill>
            </a:endParaRPr>
          </a:p>
          <a:p>
            <a:r>
              <a:rPr lang="en-US" sz="3608" i="1" dirty="0">
                <a:solidFill>
                  <a:schemeClr val="bg1"/>
                </a:solidFill>
              </a:rPr>
              <a:t>(iii) applying Moher v Moher [2019] EWCA 1482, Ct decided in broad terms what H had undisclosed, and it wd be enough;</a:t>
            </a:r>
          </a:p>
          <a:p>
            <a:r>
              <a:rPr lang="en-US" sz="3608" i="1" dirty="0">
                <a:solidFill>
                  <a:schemeClr val="bg1"/>
                </a:solidFill>
              </a:rPr>
              <a:t>iv) Also a rare example of award being adjusted for personal conduct </a:t>
            </a:r>
          </a:p>
        </p:txBody>
      </p:sp>
      <p:sp>
        <p:nvSpPr>
          <p:cNvPr id="7" name="Freeform 7">
            <a:extLst>
              <a:ext uri="{FF2B5EF4-FFF2-40B4-BE49-F238E27FC236}">
                <a16:creationId xmlns:a16="http://schemas.microsoft.com/office/drawing/2014/main" id="{0E7D17BF-1374-34EE-7F91-F87CD55E4C9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endParaRPr lang="en-GB"/>
          </a:p>
        </p:txBody>
      </p:sp>
    </p:spTree>
    <p:extLst>
      <p:ext uri="{BB962C8B-B14F-4D97-AF65-F5344CB8AC3E}">
        <p14:creationId xmlns:p14="http://schemas.microsoft.com/office/powerpoint/2010/main" val="1342663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E604E65F-473E-2E08-0D30-DE74CFE680E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381D5E9B-35C0-91E1-7730-8897B078C82D}"/>
              </a:ext>
            </a:extLst>
          </p:cNvPr>
          <p:cNvGrpSpPr/>
          <p:nvPr/>
        </p:nvGrpSpPr>
        <p:grpSpPr>
          <a:xfrm>
            <a:off x="-152398" y="744797"/>
            <a:ext cx="10700818" cy="1131580"/>
            <a:chOff x="-40138" y="0"/>
            <a:chExt cx="2818323" cy="298029"/>
          </a:xfrm>
        </p:grpSpPr>
        <p:sp>
          <p:nvSpPr>
            <p:cNvPr id="4" name="Freeform 4">
              <a:extLst>
                <a:ext uri="{FF2B5EF4-FFF2-40B4-BE49-F238E27FC236}">
                  <a16:creationId xmlns:a16="http://schemas.microsoft.com/office/drawing/2014/main" id="{76E4DBBB-1900-CF4C-7EEB-048C052E94B6}"/>
                </a:ext>
              </a:extLst>
            </p:cNvPr>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AFF28BAA-9EEC-3FE2-87ED-59E392A8852C}"/>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6C45193A-C0FC-39C1-B642-74FF133E019C}"/>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chemeClr val="bg1"/>
                </a:solidFill>
                <a:latin typeface="Aptos Bold"/>
                <a:ea typeface="Aptos Bold"/>
                <a:cs typeface="Aptos Bold"/>
                <a:sym typeface="Aptos Bold"/>
              </a:rPr>
              <a:t>CONDUCT </a:t>
            </a:r>
          </a:p>
        </p:txBody>
      </p:sp>
      <p:sp>
        <p:nvSpPr>
          <p:cNvPr id="7" name="Freeform 7">
            <a:extLst>
              <a:ext uri="{FF2B5EF4-FFF2-40B4-BE49-F238E27FC236}">
                <a16:creationId xmlns:a16="http://schemas.microsoft.com/office/drawing/2014/main" id="{43E6DD84-1474-628F-3362-DE0311AF593A}"/>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2"/>
            <a:stretch>
              <a:fillRect r="-440090"/>
            </a:stretch>
          </a:blipFill>
        </p:spPr>
        <p:txBody>
          <a:bodyPr/>
          <a:lstStyle/>
          <a:p>
            <a:endParaRPr lang="en-GB"/>
          </a:p>
        </p:txBody>
      </p:sp>
    </p:spTree>
    <p:extLst>
      <p:ext uri="{BB962C8B-B14F-4D97-AF65-F5344CB8AC3E}">
        <p14:creationId xmlns:p14="http://schemas.microsoft.com/office/powerpoint/2010/main" val="1185546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9A0D47A-B021-A053-EF09-2ACB336A20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8AD537-2849-BDC1-7551-8B504BBD7F09}"/>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280" i="1" dirty="0">
                <a:solidFill>
                  <a:schemeClr val="bg1"/>
                </a:solidFill>
              </a:rPr>
              <a:t>“Conduct should be taken into account not only where it is </a:t>
            </a:r>
            <a:r>
              <a:rPr lang="en-GB" sz="3280" b="1" i="1" dirty="0">
                <a:solidFill>
                  <a:schemeClr val="bg1"/>
                </a:solidFill>
              </a:rPr>
              <a:t>inequitable to disregard but only where its impact is financially measurable</a:t>
            </a:r>
            <a:r>
              <a:rPr lang="en-GB" sz="3280" i="1" dirty="0">
                <a:solidFill>
                  <a:schemeClr val="bg1"/>
                </a:solidFill>
              </a:rPr>
              <a:t>. It is unprincipled for the court to stick a finger in the air and arbitrarily to fine a party for what it regards as immoral conduct”. </a:t>
            </a:r>
            <a:r>
              <a:rPr lang="en-GB" sz="3280" dirty="0">
                <a:solidFill>
                  <a:schemeClr val="bg1"/>
                </a:solidFill>
              </a:rPr>
              <a:t>[72]</a:t>
            </a:r>
          </a:p>
          <a:p>
            <a:endParaRPr lang="en-GB" sz="3280" dirty="0">
              <a:solidFill>
                <a:schemeClr val="bg1"/>
              </a:solidFill>
            </a:endParaRPr>
          </a:p>
          <a:p>
            <a:r>
              <a:rPr lang="en-GB" sz="3280" dirty="0">
                <a:solidFill>
                  <a:schemeClr val="bg1"/>
                </a:solidFill>
              </a:rPr>
              <a:t>(</a:t>
            </a:r>
            <a:r>
              <a:rPr lang="en-GB" sz="3280" dirty="0" err="1">
                <a:solidFill>
                  <a:schemeClr val="bg1"/>
                </a:solidFill>
              </a:rPr>
              <a:t>i</a:t>
            </a:r>
            <a:r>
              <a:rPr lang="en-GB" sz="3280" dirty="0">
                <a:solidFill>
                  <a:schemeClr val="bg1"/>
                </a:solidFill>
              </a:rPr>
              <a:t>) Gasp, not gulp factor personal conduct</a:t>
            </a:r>
          </a:p>
          <a:p>
            <a:r>
              <a:rPr lang="en-GB" sz="3280" dirty="0">
                <a:solidFill>
                  <a:schemeClr val="bg1"/>
                </a:solidFill>
              </a:rPr>
              <a:t>(ii)Add backs for wanton and frivolous dissipation;</a:t>
            </a:r>
          </a:p>
          <a:p>
            <a:r>
              <a:rPr lang="en-GB" sz="3280" dirty="0">
                <a:solidFill>
                  <a:schemeClr val="bg1"/>
                </a:solidFill>
              </a:rPr>
              <a:t>(iii) Non Disclosure often penalised in costs</a:t>
            </a:r>
          </a:p>
          <a:p>
            <a:r>
              <a:rPr lang="en-GB" sz="3280" dirty="0">
                <a:solidFill>
                  <a:schemeClr val="bg1"/>
                </a:solidFill>
              </a:rPr>
              <a:t> (iv) Litigation misconduct penalised in costs</a:t>
            </a:r>
          </a:p>
          <a:p>
            <a:endParaRPr lang="en-GB" sz="3608"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p:txBody>
      </p:sp>
      <p:sp>
        <p:nvSpPr>
          <p:cNvPr id="6" name="TextBox 6">
            <a:extLst>
              <a:ext uri="{FF2B5EF4-FFF2-40B4-BE49-F238E27FC236}">
                <a16:creationId xmlns:a16="http://schemas.microsoft.com/office/drawing/2014/main" id="{408FC4F9-9575-F691-1642-A4455A39AF7F}"/>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OG v AG [2020]EWFC 52</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7D511215-9671-EE3C-7F60-F2F3F6F8421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377352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E95BC373-5E2C-8F60-16D2-2D13C741A3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553768F-443C-9AD1-E779-5F9B5676DA21}"/>
              </a:ext>
            </a:extLst>
          </p:cNvPr>
          <p:cNvSpPr/>
          <p:nvPr/>
        </p:nvSpPr>
        <p:spPr>
          <a:xfrm flipH="1">
            <a:off x="539312" y="2157495"/>
            <a:ext cx="17710588" cy="7634205"/>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pPr>
              <a:lnSpc>
                <a:spcPct val="107000"/>
              </a:lnSpc>
              <a:spcAft>
                <a:spcPts val="1328"/>
              </a:spcAft>
            </a:pPr>
            <a:r>
              <a:rPr lang="en-GB" sz="3608" kern="100" dirty="0">
                <a:solidFill>
                  <a:schemeClr val="bg1"/>
                </a:solidFill>
                <a:ea typeface="Book Antiqua" panose="02040602050305030304" pitchFamily="18" charset="0"/>
                <a:cs typeface="Book Antiqua" panose="02040602050305030304" pitchFamily="18" charset="0"/>
              </a:rPr>
              <a:t>This case had astonishing facts. W was held to have lied about a number of issues including where the jewellery was kept. There were 11 hearings. Peel J states: </a:t>
            </a:r>
          </a:p>
          <a:p>
            <a:pPr>
              <a:lnSpc>
                <a:spcPct val="107000"/>
              </a:lnSpc>
              <a:spcAft>
                <a:spcPts val="1328"/>
              </a:spcAft>
            </a:pPr>
            <a:r>
              <a:rPr lang="en-GB" sz="3608" i="1" kern="100" dirty="0">
                <a:solidFill>
                  <a:schemeClr val="bg1"/>
                </a:solidFill>
                <a:ea typeface="Book Antiqua" panose="02040602050305030304" pitchFamily="18" charset="0"/>
                <a:cs typeface="Book Antiqua" panose="02040602050305030304" pitchFamily="18" charset="0"/>
              </a:rPr>
              <a:t>“</a:t>
            </a:r>
            <a:r>
              <a:rPr lang="en-GB" sz="3608" i="1" dirty="0">
                <a:solidFill>
                  <a:schemeClr val="bg1"/>
                </a:solidFill>
                <a:ea typeface="Aptos" panose="020B0004020202020204" pitchFamily="34" charset="0"/>
                <a:cs typeface="Times New Roman" panose="02020603050405020304" pitchFamily="18" charset="0"/>
              </a:rPr>
              <a:t>45. I have noted an increasing tendency for parties to fill in Box 4.4 (the conduct box) of their Form E by either (</a:t>
            </a:r>
            <a:r>
              <a:rPr lang="en-GB" sz="3608" i="1" dirty="0" err="1">
                <a:solidFill>
                  <a:schemeClr val="bg1"/>
                </a:solidFill>
                <a:ea typeface="Aptos" panose="020B0004020202020204" pitchFamily="34" charset="0"/>
                <a:cs typeface="Times New Roman" panose="02020603050405020304" pitchFamily="18" charset="0"/>
              </a:rPr>
              <a:t>i</a:t>
            </a:r>
            <a:r>
              <a:rPr lang="en-GB" sz="3608" i="1" dirty="0">
                <a:solidFill>
                  <a:schemeClr val="bg1"/>
                </a:solidFill>
                <a:ea typeface="Aptos" panose="020B0004020202020204" pitchFamily="34" charset="0"/>
                <a:cs typeface="Times New Roman" panose="02020603050405020304" pitchFamily="18" charset="0"/>
              </a:rPr>
              <a:t>) reserving their position on conduct or (ii) recounting a litany of prejudicial comments which do not remotely approach the requisite threshold. These practices are to be strongly deprecated and should be abandoned. The former leaves an issue hanging in the air. The latter muddies the waters and raises the temperature unjustifiably”</a:t>
            </a:r>
          </a:p>
        </p:txBody>
      </p:sp>
      <p:grpSp>
        <p:nvGrpSpPr>
          <p:cNvPr id="3" name="Group 3">
            <a:extLst>
              <a:ext uri="{FF2B5EF4-FFF2-40B4-BE49-F238E27FC236}">
                <a16:creationId xmlns:a16="http://schemas.microsoft.com/office/drawing/2014/main" id="{6CF12507-6E13-0031-C81A-54C20500F74B}"/>
              </a:ext>
            </a:extLst>
          </p:cNvPr>
          <p:cNvGrpSpPr/>
          <p:nvPr/>
        </p:nvGrpSpPr>
        <p:grpSpPr>
          <a:xfrm>
            <a:off x="1" y="812480"/>
            <a:ext cx="10741874" cy="1131580"/>
            <a:chOff x="0" y="17826"/>
            <a:chExt cx="2829136" cy="298029"/>
          </a:xfrm>
        </p:grpSpPr>
        <p:sp>
          <p:nvSpPr>
            <p:cNvPr id="4" name="Freeform 4">
              <a:extLst>
                <a:ext uri="{FF2B5EF4-FFF2-40B4-BE49-F238E27FC236}">
                  <a16:creationId xmlns:a16="http://schemas.microsoft.com/office/drawing/2014/main" id="{BE952938-B804-44F8-3F43-9CA7D2F6A6A4}"/>
                </a:ext>
              </a:extLst>
            </p:cNvPr>
            <p:cNvSpPr/>
            <p:nvPr/>
          </p:nvSpPr>
          <p:spPr>
            <a:xfrm>
              <a:off x="50951" y="17826"/>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CE1083A4-2432-617B-1F10-DB686F44F3C6}"/>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BBE5C4A2-9B29-46AF-FD48-21D1FB2B5F6C}"/>
              </a:ext>
            </a:extLst>
          </p:cNvPr>
          <p:cNvSpPr txBox="1"/>
          <p:nvPr/>
        </p:nvSpPr>
        <p:spPr>
          <a:xfrm>
            <a:off x="1496449" y="979117"/>
            <a:ext cx="10771751" cy="667490"/>
          </a:xfrm>
          <a:prstGeom prst="rect">
            <a:avLst/>
          </a:prstGeom>
        </p:spPr>
        <p:txBody>
          <a:bodyPr wrap="square" lIns="0" tIns="0" rIns="0" bIns="0" rtlCol="0" anchor="t">
            <a:spAutoFit/>
          </a:bodyPr>
          <a:lstStyle/>
          <a:p>
            <a:pPr>
              <a:lnSpc>
                <a:spcPts val="4476"/>
              </a:lnSpc>
            </a:pPr>
            <a:r>
              <a:rPr lang="en-US" sz="3197" b="1" dirty="0">
                <a:solidFill>
                  <a:schemeClr val="bg1"/>
                </a:solidFill>
                <a:latin typeface="Aptos Bold"/>
                <a:ea typeface="Aptos Bold"/>
                <a:cs typeface="Aptos Bold"/>
                <a:sym typeface="Aptos Bold"/>
              </a:rPr>
              <a:t>Tsvetkov v </a:t>
            </a:r>
            <a:r>
              <a:rPr lang="en-US" sz="3197" b="1" dirty="0" err="1">
                <a:solidFill>
                  <a:schemeClr val="bg1"/>
                </a:solidFill>
                <a:latin typeface="Aptos Bold"/>
                <a:ea typeface="Aptos Bold"/>
                <a:cs typeface="Aptos Bold"/>
                <a:sym typeface="Aptos Bold"/>
              </a:rPr>
              <a:t>Khayrova</a:t>
            </a:r>
            <a:r>
              <a:rPr lang="en-US" sz="3197" b="1" dirty="0">
                <a:solidFill>
                  <a:schemeClr val="bg1"/>
                </a:solidFill>
                <a:latin typeface="Aptos Bold"/>
                <a:ea typeface="Aptos Bold"/>
                <a:cs typeface="Aptos Bold"/>
                <a:sym typeface="Aptos Bold"/>
              </a:rPr>
              <a:t> [2023]EWFC 130 Peel J</a:t>
            </a:r>
          </a:p>
        </p:txBody>
      </p:sp>
      <p:sp>
        <p:nvSpPr>
          <p:cNvPr id="7" name="Freeform 7">
            <a:extLst>
              <a:ext uri="{FF2B5EF4-FFF2-40B4-BE49-F238E27FC236}">
                <a16:creationId xmlns:a16="http://schemas.microsoft.com/office/drawing/2014/main" id="{988B7129-0C6D-A006-3595-2315367AEB51}"/>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3145520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4F3AC259-F5BB-A9C8-5057-91B23B9F41B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8DF513F-31A1-01AC-CB80-61328FD9C987}"/>
              </a:ext>
            </a:extLst>
          </p:cNvPr>
          <p:cNvSpPr/>
          <p:nvPr/>
        </p:nvSpPr>
        <p:spPr>
          <a:xfrm flipH="1">
            <a:off x="539312" y="2157495"/>
            <a:ext cx="17710588" cy="7634205"/>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936" dirty="0">
                <a:solidFill>
                  <a:schemeClr val="bg1"/>
                </a:solidFill>
              </a:rPr>
              <a:t>“(</a:t>
            </a:r>
            <a:r>
              <a:rPr lang="en-US" sz="3936" dirty="0" err="1">
                <a:solidFill>
                  <a:schemeClr val="bg1"/>
                </a:solidFill>
              </a:rPr>
              <a:t>i</a:t>
            </a:r>
            <a:r>
              <a:rPr lang="en-US" sz="3936" dirty="0">
                <a:solidFill>
                  <a:schemeClr val="bg1"/>
                </a:solidFill>
              </a:rPr>
              <a:t>)</a:t>
            </a:r>
            <a:r>
              <a:rPr lang="en-GB" sz="3936" i="1" dirty="0">
                <a:solidFill>
                  <a:schemeClr val="bg1"/>
                </a:solidFill>
                <a:ea typeface="Times New Roman" panose="02020603050405020304" pitchFamily="18" charset="0"/>
              </a:rPr>
              <a:t>Conduct is a specific s25 factor and must always be pleaded as such. It is wholly inappropriate to advance matters at final hearing as being part of the general circumstances of the case which do not meet the high threshold for conduct. That approach is forensically dishonest; it impermissibly uses the back door when the front door is not available: para 29 of </a:t>
            </a:r>
            <a:r>
              <a:rPr lang="en-GB" sz="3936" b="1" i="1" dirty="0">
                <a:solidFill>
                  <a:schemeClr val="bg1"/>
                </a:solidFill>
                <a:ea typeface="Times New Roman" panose="02020603050405020304" pitchFamily="18" charset="0"/>
              </a:rPr>
              <a:t>RM v TM </a:t>
            </a:r>
            <a:r>
              <a:rPr lang="en-GB" sz="3936" b="1" i="1" dirty="0">
                <a:solidFill>
                  <a:srgbClr val="0000FF"/>
                </a:solidFill>
                <a:ea typeface="Times New Roman" panose="02020603050405020304" pitchFamily="18" charset="0"/>
                <a:hlinkClick r:id="rId3">
                  <a:extLst>
                    <a:ext uri="{A12FA001-AC4F-418D-AE19-62706E023703}">
                      <ahyp:hlinkClr xmlns:ahyp="http://schemas.microsoft.com/office/drawing/2018/hyperlinkcolor" val="tx"/>
                    </a:ext>
                  </a:extLst>
                </a:hlinkClick>
              </a:rPr>
              <a:t>[2020] EWFC 41</a:t>
            </a:r>
            <a:r>
              <a:rPr lang="en-GB" sz="3936" i="1" dirty="0">
                <a:solidFill>
                  <a:schemeClr val="bg1"/>
                </a:solidFill>
                <a:ea typeface="Times New Roman" panose="02020603050405020304" pitchFamily="18" charset="0"/>
                <a:hlinkClick r:id="rId3">
                  <a:extLst>
                    <a:ext uri="{A12FA001-AC4F-418D-AE19-62706E023703}">
                      <ahyp:hlinkClr xmlns:ahyp="http://schemas.microsoft.com/office/drawing/2018/hyperlinkcolor" val="tx"/>
                    </a:ext>
                  </a:extLst>
                </a:hlinkClick>
              </a:rPr>
              <a:t>.</a:t>
            </a:r>
            <a:r>
              <a:rPr lang="en-GB" sz="3936" dirty="0">
                <a:solidFill>
                  <a:schemeClr val="bg1"/>
                </a:solidFill>
              </a:rPr>
              <a:t> </a:t>
            </a:r>
            <a:r>
              <a:rPr lang="en-US" sz="3936" dirty="0">
                <a:solidFill>
                  <a:schemeClr val="bg1"/>
                </a:solidFill>
              </a:rPr>
              <a:t>…”</a:t>
            </a:r>
          </a:p>
        </p:txBody>
      </p:sp>
      <p:grpSp>
        <p:nvGrpSpPr>
          <p:cNvPr id="3" name="Group 3">
            <a:extLst>
              <a:ext uri="{FF2B5EF4-FFF2-40B4-BE49-F238E27FC236}">
                <a16:creationId xmlns:a16="http://schemas.microsoft.com/office/drawing/2014/main" id="{F5519C4C-69A0-2AA8-3BEA-AD01214A9B2A}"/>
              </a:ext>
            </a:extLst>
          </p:cNvPr>
          <p:cNvGrpSpPr/>
          <p:nvPr/>
        </p:nvGrpSpPr>
        <p:grpSpPr>
          <a:xfrm>
            <a:off x="-152398" y="744797"/>
            <a:ext cx="10700818" cy="1131580"/>
            <a:chOff x="-40138" y="0"/>
            <a:chExt cx="2818323" cy="298029"/>
          </a:xfrm>
        </p:grpSpPr>
        <p:sp>
          <p:nvSpPr>
            <p:cNvPr id="4" name="Freeform 4">
              <a:extLst>
                <a:ext uri="{FF2B5EF4-FFF2-40B4-BE49-F238E27FC236}">
                  <a16:creationId xmlns:a16="http://schemas.microsoft.com/office/drawing/2014/main" id="{82368A4C-C6CF-AD6D-9405-8D0FA796A2C5}"/>
                </a:ext>
              </a:extLst>
            </p:cNvPr>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0A6D82B4-F8CD-4FD9-A5C5-8ABC85502666}"/>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52CDEB88-F222-B085-413B-2DFDA85F0A82}"/>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Conduct: process</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488122F9-24EE-531B-FCA5-1F8CDB12FFF7}"/>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endParaRPr lang="en-GB"/>
          </a:p>
        </p:txBody>
      </p:sp>
    </p:spTree>
    <p:extLst>
      <p:ext uri="{BB962C8B-B14F-4D97-AF65-F5344CB8AC3E}">
        <p14:creationId xmlns:p14="http://schemas.microsoft.com/office/powerpoint/2010/main" val="777802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4D5C561-314E-CA84-A6AC-FA9F6F253D5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090748-6FED-1BF5-95AA-E23B34E9563B}"/>
              </a:ext>
            </a:extLst>
          </p:cNvPr>
          <p:cNvSpPr/>
          <p:nvPr/>
        </p:nvSpPr>
        <p:spPr>
          <a:xfrm flipH="1">
            <a:off x="539312" y="2157495"/>
            <a:ext cx="17710588" cy="7634205"/>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936" dirty="0">
                <a:solidFill>
                  <a:schemeClr val="bg1"/>
                </a:solidFill>
              </a:rPr>
              <a:t>“</a:t>
            </a:r>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“(ii) A party who seeks to rely upon the other’s iniquitous behaviour must say so at the earliest opportunity, and in so doing should; </a:t>
            </a:r>
          </a:p>
          <a:p>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	(a) state with particularised specificity the allegations, </a:t>
            </a:r>
          </a:p>
          <a:p>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	(b) state how the allegations meet the threshold criteria for a conduct claim, and </a:t>
            </a:r>
          </a:p>
          <a:p>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	(c) identify the financial impact caused by the alleged conduct. </a:t>
            </a:r>
          </a:p>
          <a:p>
            <a:endPar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p:txBody>
      </p:sp>
      <p:grpSp>
        <p:nvGrpSpPr>
          <p:cNvPr id="3" name="Group 3">
            <a:extLst>
              <a:ext uri="{FF2B5EF4-FFF2-40B4-BE49-F238E27FC236}">
                <a16:creationId xmlns:a16="http://schemas.microsoft.com/office/drawing/2014/main" id="{F4F98FB5-3A8D-E8C2-2C5D-1D9C35659D7B}"/>
              </a:ext>
            </a:extLst>
          </p:cNvPr>
          <p:cNvGrpSpPr/>
          <p:nvPr/>
        </p:nvGrpSpPr>
        <p:grpSpPr>
          <a:xfrm>
            <a:off x="-152398" y="744797"/>
            <a:ext cx="10700818" cy="1131580"/>
            <a:chOff x="-40138" y="0"/>
            <a:chExt cx="2818323" cy="298029"/>
          </a:xfrm>
        </p:grpSpPr>
        <p:sp>
          <p:nvSpPr>
            <p:cNvPr id="4" name="Freeform 4">
              <a:extLst>
                <a:ext uri="{FF2B5EF4-FFF2-40B4-BE49-F238E27FC236}">
                  <a16:creationId xmlns:a16="http://schemas.microsoft.com/office/drawing/2014/main" id="{7AB4F93B-940B-6762-E0AD-016C0B1FD8CC}"/>
                </a:ext>
              </a:extLst>
            </p:cNvPr>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FBA95DDD-6FAF-BA27-544A-A4A0169D1639}"/>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8621971B-91E7-D47D-C24E-0332957663DA}"/>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Conduct: process</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B0C3B432-CE83-7282-D6AF-5938EAC46995}"/>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3950211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27C990D0-FF30-FB1A-207B-ADF206FCED9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6665FA-EA08-EF5F-65D2-C76E71777B24}"/>
              </a:ext>
            </a:extLst>
          </p:cNvPr>
          <p:cNvSpPr/>
          <p:nvPr/>
        </p:nvSpPr>
        <p:spPr>
          <a:xfrm flipH="1">
            <a:off x="539312" y="2157495"/>
            <a:ext cx="17710588" cy="7634205"/>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pPr fontAlgn="base">
              <a:lnSpc>
                <a:spcPct val="110000"/>
              </a:lnSpc>
              <a:spcAft>
                <a:spcPts val="1015"/>
              </a:spcAft>
              <a:buClr>
                <a:srgbClr val="000000"/>
              </a:buClr>
              <a:buSzPts val="1200"/>
            </a:pPr>
            <a:r>
              <a:rPr lang="en-GB" sz="4428" i="1" kern="100" dirty="0">
                <a:solidFill>
                  <a:srgbClr val="000000"/>
                </a:solidFill>
                <a:uFill>
                  <a:solidFill>
                    <a:srgbClr val="000000"/>
                  </a:solidFill>
                </a:uFill>
                <a:ea typeface="Times New Roman" panose="02020603050405020304" pitchFamily="18" charset="0"/>
                <a:cs typeface="Times New Roman" panose="02020603050405020304" pitchFamily="18" charset="0"/>
              </a:rPr>
              <a:t>(</a:t>
            </a:r>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(iii) Usually, if relied upon, the conduct allegations should be clearly set out at Box 4.4 of a party’s Form E which exists for that very purpose. </a:t>
            </a:r>
          </a:p>
          <a:p>
            <a:pPr fontAlgn="base">
              <a:lnSpc>
                <a:spcPct val="110000"/>
              </a:lnSpc>
              <a:spcAft>
                <a:spcPts val="1015"/>
              </a:spcAft>
              <a:buClr>
                <a:srgbClr val="000000"/>
              </a:buClr>
              <a:buSzPts val="1200"/>
            </a:pPr>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(iv) The court is duty bound by FPR 2010 1.1 to have regard to the overriding objective:…… </a:t>
            </a:r>
            <a:endParaRPr lang="en-GB" sz="4428"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a:p>
            <a:pPr fontAlgn="base">
              <a:lnSpc>
                <a:spcPct val="110000"/>
              </a:lnSpc>
              <a:spcAft>
                <a:spcPts val="1015"/>
              </a:spcAft>
              <a:buClr>
                <a:srgbClr val="000000"/>
              </a:buClr>
              <a:buSzPts val="1200"/>
            </a:pPr>
            <a:r>
              <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rPr>
              <a:t>(v) In furtherance of the overriding objective, it is required to identify the issues and empowered to determine which issues should be investigated. At FPR 2010 1.4:……“</a:t>
            </a:r>
            <a:endParaRPr lang="en-GB" sz="4428"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a:p>
            <a:endPar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p:txBody>
      </p:sp>
      <p:grpSp>
        <p:nvGrpSpPr>
          <p:cNvPr id="3" name="Group 3">
            <a:extLst>
              <a:ext uri="{FF2B5EF4-FFF2-40B4-BE49-F238E27FC236}">
                <a16:creationId xmlns:a16="http://schemas.microsoft.com/office/drawing/2014/main" id="{7FC9E4FA-AE6E-F5E6-C1AA-8D8910A8842D}"/>
              </a:ext>
            </a:extLst>
          </p:cNvPr>
          <p:cNvGrpSpPr/>
          <p:nvPr/>
        </p:nvGrpSpPr>
        <p:grpSpPr>
          <a:xfrm>
            <a:off x="-152398" y="744797"/>
            <a:ext cx="10700818" cy="1131580"/>
            <a:chOff x="-40138" y="0"/>
            <a:chExt cx="2818323" cy="298029"/>
          </a:xfrm>
        </p:grpSpPr>
        <p:sp>
          <p:nvSpPr>
            <p:cNvPr id="4" name="Freeform 4">
              <a:extLst>
                <a:ext uri="{FF2B5EF4-FFF2-40B4-BE49-F238E27FC236}">
                  <a16:creationId xmlns:a16="http://schemas.microsoft.com/office/drawing/2014/main" id="{EACB3F01-5BF8-07A2-DD6F-2655E6BE83AB}"/>
                </a:ext>
              </a:extLst>
            </p:cNvPr>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25A6DFE7-7F39-24D3-087C-C479DABA6798}"/>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1D55B7E0-C9B0-3733-8A68-BB691265BA4D}"/>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Conduct: process</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DDA3330C-E43D-1AB5-803C-8BC0B53EEF0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438836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8C770311-4FFD-173D-7C8F-968AD06698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52241C3-9DBA-BA03-22A9-5A3437D3CD70}"/>
              </a:ext>
            </a:extLst>
          </p:cNvPr>
          <p:cNvSpPr/>
          <p:nvPr/>
        </p:nvSpPr>
        <p:spPr>
          <a:xfrm flipH="1">
            <a:off x="539312" y="2157495"/>
            <a:ext cx="17710588" cy="7634205"/>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pPr fontAlgn="base">
              <a:lnSpc>
                <a:spcPct val="110000"/>
              </a:lnSpc>
              <a:spcAft>
                <a:spcPts val="1015"/>
              </a:spcAft>
              <a:buClr>
                <a:srgbClr val="000000"/>
              </a:buClr>
              <a:buSzPts val="1200"/>
            </a:pPr>
            <a:r>
              <a:rPr lang="en-GB" sz="3280" i="1" kern="100" dirty="0">
                <a:solidFill>
                  <a:srgbClr val="000000"/>
                </a:solidFill>
                <a:uFill>
                  <a:solidFill>
                    <a:srgbClr val="000000"/>
                  </a:solidFill>
                </a:uFill>
                <a:ea typeface="Times New Roman" panose="02020603050405020304" pitchFamily="18" charset="0"/>
                <a:cs typeface="Times New Roman" panose="02020603050405020304" pitchFamily="18" charset="0"/>
              </a:rPr>
              <a:t>(</a:t>
            </a:r>
            <a:r>
              <a:rPr lang="en-GB" sz="3280" i="1" kern="100" dirty="0">
                <a:solidFill>
                  <a:schemeClr val="bg1"/>
                </a:solidFill>
                <a:uFill>
                  <a:solidFill>
                    <a:srgbClr val="000000"/>
                  </a:solidFill>
                </a:uFill>
                <a:ea typeface="Times New Roman" panose="02020603050405020304" pitchFamily="18" charset="0"/>
                <a:cs typeface="Times New Roman" panose="02020603050405020304" pitchFamily="18" charset="0"/>
              </a:rPr>
              <a:t>(vi) The court should determine at the First Appointment how to case manage the alleged misconduct. In my judgment, in furtherance of the overriding objective and FPR 2010 1.4, the court is entitled at that stage to make an order preventing the party who pleads conduct from relying upon it, if the court is satisfied that the exceptionality threshold required to bring it within s25(2)(g) would not be met. The court should also take into account whether it is proportionate to permit the allegation to proceed, for a pleaded conduct claim usually has the effect of increasing costs and diminishing the prospects of settlement. Finally, the court should take into account whether the allegation, even if proved, would be material to the outcome. </a:t>
            </a:r>
            <a:endParaRPr lang="en-GB" sz="3280"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a:p>
            <a:pPr fontAlgn="base">
              <a:lnSpc>
                <a:spcPct val="110000"/>
              </a:lnSpc>
              <a:spcAft>
                <a:spcPts val="1015"/>
              </a:spcAft>
              <a:buClr>
                <a:srgbClr val="000000"/>
              </a:buClr>
              <a:buSzPts val="1200"/>
            </a:pPr>
            <a:endParaRPr lang="en-GB" sz="4428" i="1"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p:txBody>
      </p:sp>
      <p:grpSp>
        <p:nvGrpSpPr>
          <p:cNvPr id="3" name="Group 3">
            <a:extLst>
              <a:ext uri="{FF2B5EF4-FFF2-40B4-BE49-F238E27FC236}">
                <a16:creationId xmlns:a16="http://schemas.microsoft.com/office/drawing/2014/main" id="{A485CD10-2FE9-02A5-D05C-E4BEA6D5E037}"/>
              </a:ext>
            </a:extLst>
          </p:cNvPr>
          <p:cNvGrpSpPr/>
          <p:nvPr/>
        </p:nvGrpSpPr>
        <p:grpSpPr>
          <a:xfrm>
            <a:off x="-152398" y="744797"/>
            <a:ext cx="10700818" cy="1131580"/>
            <a:chOff x="-40138" y="0"/>
            <a:chExt cx="2818323" cy="298029"/>
          </a:xfrm>
        </p:grpSpPr>
        <p:sp>
          <p:nvSpPr>
            <p:cNvPr id="4" name="Freeform 4">
              <a:extLst>
                <a:ext uri="{FF2B5EF4-FFF2-40B4-BE49-F238E27FC236}">
                  <a16:creationId xmlns:a16="http://schemas.microsoft.com/office/drawing/2014/main" id="{E1FBFEAB-E98E-45B3-905A-BAA6B0D12626}"/>
                </a:ext>
              </a:extLst>
            </p:cNvPr>
            <p:cNvSpPr/>
            <p:nvPr/>
          </p:nvSpPr>
          <p:spPr>
            <a:xfrm>
              <a:off x="-40138"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a:extLst>
                <a:ext uri="{FF2B5EF4-FFF2-40B4-BE49-F238E27FC236}">
                  <a16:creationId xmlns:a16="http://schemas.microsoft.com/office/drawing/2014/main" id="{E8ADF824-3A4D-D5EF-8D31-E54069625B46}"/>
                </a:ext>
              </a:extLst>
            </p:cNvPr>
            <p:cNvSpPr txBox="1"/>
            <p:nvPr/>
          </p:nvSpPr>
          <p:spPr>
            <a:xfrm>
              <a:off x="0" y="19050"/>
              <a:ext cx="2778185" cy="278979"/>
            </a:xfrm>
            <a:prstGeom prst="rect">
              <a:avLst/>
            </a:prstGeom>
          </p:spPr>
          <p:txBody>
            <a:bodyPr lIns="50800" tIns="50800" rIns="50800" bIns="50800" rtlCol="0" anchor="ctr"/>
            <a:lstStyle/>
            <a:p>
              <a:pPr algn="ctr">
                <a:lnSpc>
                  <a:spcPts val="2125"/>
                </a:lnSpc>
              </a:pPr>
              <a:endParaRPr/>
            </a:p>
          </p:txBody>
        </p:sp>
      </p:grpSp>
      <p:sp>
        <p:nvSpPr>
          <p:cNvPr id="6" name="TextBox 6">
            <a:extLst>
              <a:ext uri="{FF2B5EF4-FFF2-40B4-BE49-F238E27FC236}">
                <a16:creationId xmlns:a16="http://schemas.microsoft.com/office/drawing/2014/main" id="{FEE899B0-C18D-4F0D-8C55-B180394BCC94}"/>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Conduct: process</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12DDEE1A-B1A8-B341-C8F9-22B50C2EF7E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140860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D246AC79-BDFF-8DAD-BED1-6DAF215492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FB4268-D3DF-AFC8-85FC-D29868DF455B}"/>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280" i="1" kern="100" dirty="0">
                <a:solidFill>
                  <a:schemeClr val="bg1"/>
                </a:solidFill>
                <a:uFill>
                  <a:solidFill>
                    <a:srgbClr val="000000"/>
                  </a:solidFill>
                </a:uFill>
                <a:ea typeface="Times New Roman" panose="02020603050405020304" pitchFamily="18" charset="0"/>
                <a:cs typeface="Times New Roman" panose="02020603050405020304" pitchFamily="18" charset="0"/>
              </a:rPr>
              <a:t>(</a:t>
            </a:r>
            <a:r>
              <a:rPr lang="en-GB" sz="3608" i="1" kern="100" dirty="0">
                <a:solidFill>
                  <a:schemeClr val="bg1"/>
                </a:solidFill>
                <a:uFill>
                  <a:solidFill>
                    <a:srgbClr val="000000"/>
                  </a:solidFill>
                </a:uFill>
                <a:ea typeface="Times New Roman" panose="02020603050405020304" pitchFamily="18" charset="0"/>
                <a:cs typeface="Times New Roman" panose="02020603050405020304" pitchFamily="18" charset="0"/>
              </a:rPr>
              <a:t>vii) Of course, in some instances alleged conduct may rear its head after provision of Forms E. One obvious instance is where a party wantonly dissipates monies in the lead up to trial. Should a party seek to advance a conduct claim, this must be brought before the court as soon as possible so that it can be case managed appropriately. </a:t>
            </a:r>
          </a:p>
          <a:p>
            <a:r>
              <a:rPr lang="en-GB" sz="3608" i="1" kern="100" dirty="0">
                <a:solidFill>
                  <a:schemeClr val="bg1"/>
                </a:solidFill>
                <a:uFill>
                  <a:solidFill>
                    <a:srgbClr val="000000"/>
                  </a:solidFill>
                </a:uFill>
                <a:ea typeface="Times New Roman" panose="02020603050405020304" pitchFamily="18" charset="0"/>
                <a:cs typeface="Times New Roman" panose="02020603050405020304" pitchFamily="18" charset="0"/>
              </a:rPr>
              <a:t>(viii) Wherever conduct is relied upon, and the court permits it to be advanced at trial, it should be pleaded. It will be for the court to decide how best to manage the issue. Usually, an exchange of short, focussed narrative statements will suffice (page limits are an indispensable tool in the judicial armoury and should be deployed) but such statements must set out in particularised detail (a) the facts asserted, (b) how such facts meet the conduct threshold, and (c) what consequential financial loss. </a:t>
            </a:r>
            <a:endParaRPr lang="en-GB" sz="3608" kern="100" dirty="0">
              <a:solidFill>
                <a:schemeClr val="bg1"/>
              </a:solidFill>
              <a:uFill>
                <a:solidFill>
                  <a:srgbClr val="000000"/>
                </a:solidFill>
              </a:uFill>
              <a:ea typeface="Times New Roman" panose="02020603050405020304" pitchFamily="18" charset="0"/>
              <a:cs typeface="Times New Roman" panose="02020603050405020304" pitchFamily="18" charset="0"/>
            </a:endParaRPr>
          </a:p>
        </p:txBody>
      </p:sp>
      <p:sp>
        <p:nvSpPr>
          <p:cNvPr id="6" name="TextBox 6">
            <a:extLst>
              <a:ext uri="{FF2B5EF4-FFF2-40B4-BE49-F238E27FC236}">
                <a16:creationId xmlns:a16="http://schemas.microsoft.com/office/drawing/2014/main" id="{B090837C-54E1-6DF1-6E10-23EE41AFD98D}"/>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Conduct: process</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BF67463D-BDAC-F7FE-23DF-E580CF1CC7F3}"/>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3855616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B9CB5B7-7950-B808-BF73-569E36502A2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EDD5AE-38AD-DF10-234F-53FEF9539EDE}"/>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608" dirty="0">
                <a:solidFill>
                  <a:schemeClr val="bg1"/>
                </a:solidFill>
              </a:rPr>
              <a:t> A bigamous marriage;</a:t>
            </a:r>
          </a:p>
          <a:p>
            <a:r>
              <a:rPr lang="en-US" sz="3608" dirty="0">
                <a:solidFill>
                  <a:schemeClr val="bg1"/>
                </a:solidFill>
              </a:rPr>
              <a:t>H “ functionally illiterate”</a:t>
            </a:r>
          </a:p>
          <a:p>
            <a:r>
              <a:rPr lang="en-US" sz="3608" dirty="0">
                <a:solidFill>
                  <a:schemeClr val="bg1"/>
                </a:solidFill>
              </a:rPr>
              <a:t>W held to have hidden assets by moving them to third parties and perpetrated economic abuse as defined by section 1(4) of the Domestic Abuse Act 2021</a:t>
            </a:r>
          </a:p>
          <a:p>
            <a:r>
              <a:rPr lang="en-US" sz="3608" dirty="0">
                <a:solidFill>
                  <a:schemeClr val="bg1"/>
                </a:solidFill>
              </a:rPr>
              <a:t>Conduct found to be sufficiently serious to have the “ gulp” or “gasp” factor.</a:t>
            </a:r>
          </a:p>
        </p:txBody>
      </p:sp>
      <p:sp>
        <p:nvSpPr>
          <p:cNvPr id="6" name="TextBox 6">
            <a:extLst>
              <a:ext uri="{FF2B5EF4-FFF2-40B4-BE49-F238E27FC236}">
                <a16:creationId xmlns:a16="http://schemas.microsoft.com/office/drawing/2014/main" id="{A60BE6E0-02F0-F3F6-5B2A-AC020707273A}"/>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DP v EP [ 2023] EWFC6 (B)</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F18D3FD8-6FB0-CB6A-056D-EB073A409911}"/>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252174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04A5A56-9ABC-56A6-30C7-154DA71312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0BED87-04AD-E706-243E-F86E5AD7A2E3}"/>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608" dirty="0">
                <a:solidFill>
                  <a:schemeClr val="bg1"/>
                </a:solidFill>
              </a:rPr>
              <a:t> </a:t>
            </a:r>
            <a:r>
              <a:rPr lang="en-GB" sz="3445" dirty="0">
                <a:solidFill>
                  <a:schemeClr val="bg1"/>
                </a:solidFill>
                <a:ea typeface="Times New Roman" panose="02020603050405020304" pitchFamily="18" charset="0"/>
              </a:rPr>
              <a:t>HHJ Reardon:</a:t>
            </a:r>
          </a:p>
          <a:p>
            <a:pPr marL="1371874" lvl="1" indent="-685937">
              <a:buFont typeface="Arial" panose="020B0604020202020204" pitchFamily="34" charset="0"/>
              <a:buChar char="•"/>
            </a:pPr>
            <a:r>
              <a:rPr lang="en-GB" sz="3445" dirty="0">
                <a:solidFill>
                  <a:schemeClr val="bg1"/>
                </a:solidFill>
                <a:ea typeface="Times New Roman" panose="02020603050405020304" pitchFamily="18" charset="0"/>
              </a:rPr>
              <a:t>noted Mostyn J in </a:t>
            </a:r>
            <a:r>
              <a:rPr lang="en-GB" sz="3445" b="1" i="1" dirty="0">
                <a:solidFill>
                  <a:schemeClr val="bg1"/>
                </a:solidFill>
                <a:ea typeface="Times New Roman" panose="02020603050405020304" pitchFamily="18" charset="0"/>
              </a:rPr>
              <a:t>OG v AG </a:t>
            </a:r>
            <a:r>
              <a:rPr lang="en-GB" sz="3445" b="1" dirty="0">
                <a:solidFill>
                  <a:schemeClr val="bg1"/>
                </a:solidFill>
                <a:ea typeface="Times New Roman" panose="02020603050405020304" pitchFamily="18" charset="0"/>
              </a:rPr>
              <a:t>[2020] EWFC 52</a:t>
            </a:r>
            <a:r>
              <a:rPr lang="en-GB" sz="3445" b="1" i="1" dirty="0">
                <a:solidFill>
                  <a:schemeClr val="bg1"/>
                </a:solidFill>
                <a:ea typeface="Times New Roman" panose="02020603050405020304" pitchFamily="18" charset="0"/>
              </a:rPr>
              <a:t> </a:t>
            </a:r>
            <a:r>
              <a:rPr lang="en-GB" sz="3445" dirty="0">
                <a:solidFill>
                  <a:schemeClr val="bg1"/>
                </a:solidFill>
                <a:ea typeface="Times New Roman" panose="02020603050405020304" pitchFamily="18" charset="0"/>
              </a:rPr>
              <a:t>and that conduct was said there to need to have </a:t>
            </a:r>
            <a:r>
              <a:rPr lang="en-GB" sz="3445" b="1" dirty="0">
                <a:solidFill>
                  <a:schemeClr val="bg1"/>
                </a:solidFill>
                <a:ea typeface="Times New Roman" panose="02020603050405020304" pitchFamily="18" charset="0"/>
              </a:rPr>
              <a:t>a measurable impact on the finances;</a:t>
            </a:r>
          </a:p>
          <a:p>
            <a:pPr marL="1371874" lvl="1" indent="-685937">
              <a:buFont typeface="Arial" panose="020B0604020202020204" pitchFamily="34" charset="0"/>
              <a:buChar char="•"/>
            </a:pPr>
            <a:r>
              <a:rPr lang="en-GB" sz="3445" dirty="0">
                <a:solidFill>
                  <a:schemeClr val="bg1"/>
                </a:solidFill>
                <a:ea typeface="Times New Roman" panose="02020603050405020304" pitchFamily="18" charset="0"/>
              </a:rPr>
              <a:t>there were rare cases where it did not but was taken into account  and quoted  </a:t>
            </a:r>
            <a:r>
              <a:rPr lang="en-GB" sz="3445" b="1" i="1" dirty="0">
                <a:solidFill>
                  <a:schemeClr val="bg1"/>
                </a:solidFill>
                <a:ea typeface="Times New Roman" panose="02020603050405020304" pitchFamily="18" charset="0"/>
              </a:rPr>
              <a:t>K v L </a:t>
            </a:r>
            <a:r>
              <a:rPr lang="en-GB" sz="3445" b="1" dirty="0">
                <a:solidFill>
                  <a:schemeClr val="bg1"/>
                </a:solidFill>
                <a:ea typeface="Times New Roman" panose="02020603050405020304" pitchFamily="18" charset="0"/>
              </a:rPr>
              <a:t>[2010] EWCA </a:t>
            </a:r>
            <a:r>
              <a:rPr lang="en-GB" sz="3445" b="1" dirty="0" err="1">
                <a:solidFill>
                  <a:schemeClr val="bg1"/>
                </a:solidFill>
                <a:ea typeface="Times New Roman" panose="02020603050405020304" pitchFamily="18" charset="0"/>
              </a:rPr>
              <a:t>Civ</a:t>
            </a:r>
            <a:r>
              <a:rPr lang="en-GB" sz="3445" b="1" dirty="0">
                <a:solidFill>
                  <a:schemeClr val="bg1"/>
                </a:solidFill>
                <a:ea typeface="Times New Roman" panose="02020603050405020304" pitchFamily="18" charset="0"/>
              </a:rPr>
              <a:t> 125;</a:t>
            </a:r>
          </a:p>
          <a:p>
            <a:pPr marL="1371874" lvl="1" indent="-685937">
              <a:buFont typeface="Arial" panose="020B0604020202020204" pitchFamily="34" charset="0"/>
              <a:buChar char="•"/>
            </a:pPr>
            <a:r>
              <a:rPr lang="en-GB" sz="3445" dirty="0">
                <a:solidFill>
                  <a:schemeClr val="bg1"/>
                </a:solidFill>
                <a:ea typeface="Times New Roman" panose="02020603050405020304" pitchFamily="18" charset="0"/>
              </a:rPr>
              <a:t>Judge added back in some assets such as rental income and assets removed from W’s sole name account and not accounted for;</a:t>
            </a:r>
          </a:p>
          <a:p>
            <a:pPr marL="1371874" lvl="1" indent="-685937">
              <a:buFont typeface="Arial" panose="020B0604020202020204" pitchFamily="34" charset="0"/>
              <a:buChar char="•"/>
            </a:pPr>
            <a:r>
              <a:rPr lang="en-GB" sz="3445" dirty="0">
                <a:solidFill>
                  <a:schemeClr val="bg1"/>
                </a:solidFill>
                <a:ea typeface="Times New Roman" panose="02020603050405020304" pitchFamily="18" charset="0"/>
              </a:rPr>
              <a:t>assets divided 53:47 in H’s favour.</a:t>
            </a:r>
          </a:p>
        </p:txBody>
      </p:sp>
      <p:sp>
        <p:nvSpPr>
          <p:cNvPr id="6" name="TextBox 6">
            <a:extLst>
              <a:ext uri="{FF2B5EF4-FFF2-40B4-BE49-F238E27FC236}">
                <a16:creationId xmlns:a16="http://schemas.microsoft.com/office/drawing/2014/main" id="{C0E9FDB5-C759-1575-6403-9C06FCF63929}"/>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DP v EP [ 2023] EWFC6 (B)</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53BAF812-5AAE-FAE4-AEDC-5C516FA4926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4195850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913D5E2-C214-E4D0-A4F4-AA8A833F62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E924BD-E61A-DF8F-E24F-064DB0154056}"/>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3608" dirty="0">
                <a:solidFill>
                  <a:schemeClr val="bg1"/>
                </a:solidFill>
              </a:rPr>
              <a:t> This is a seminal judgment on conduct by Peel J</a:t>
            </a:r>
          </a:p>
          <a:p>
            <a:r>
              <a:rPr lang="en-US" sz="3608" dirty="0">
                <a:solidFill>
                  <a:schemeClr val="bg1"/>
                </a:solidFill>
              </a:rPr>
              <a:t>The parties were in a civil partnership later marriage and lived together for 14-17 years;</a:t>
            </a:r>
          </a:p>
          <a:p>
            <a:r>
              <a:rPr lang="en-US" sz="3608" dirty="0">
                <a:solidFill>
                  <a:schemeClr val="bg1"/>
                </a:solidFill>
              </a:rPr>
              <a:t>The older party had @£19m when they met which had grown to @£32m as at separation. 2 properties in joint names, rest in older party’s name</a:t>
            </a:r>
            <a:endParaRPr lang="en-GB" sz="3445" dirty="0">
              <a:solidFill>
                <a:schemeClr val="bg1"/>
              </a:solidFill>
              <a:ea typeface="Times New Roman" panose="02020603050405020304" pitchFamily="18" charset="0"/>
            </a:endParaRPr>
          </a:p>
        </p:txBody>
      </p:sp>
      <p:sp>
        <p:nvSpPr>
          <p:cNvPr id="6" name="TextBox 6">
            <a:extLst>
              <a:ext uri="{FF2B5EF4-FFF2-40B4-BE49-F238E27FC236}">
                <a16:creationId xmlns:a16="http://schemas.microsoft.com/office/drawing/2014/main" id="{69424DC8-AEA0-D126-DD85-25E12A04FA93}"/>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N v J [2024] EWFC 184(B)</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DCB4009A-E96F-13DE-730C-BE5D30392BD6}"/>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3683252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4C986BB8-0182-48AE-E345-8CC4424B66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B68D858-4DB6-FC50-CB11-0495F58E1221}"/>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a:solidFill>
                  <a:schemeClr val="bg1"/>
                </a:solidFill>
              </a:rPr>
              <a:t>The alleged conduct was set out at para 16 (iv):</a:t>
            </a:r>
            <a:endParaRPr lang="en-GB" sz="3608" i="1" dirty="0">
              <a:solidFill>
                <a:schemeClr val="bg1"/>
              </a:solidFill>
            </a:endParaRPr>
          </a:p>
          <a:p>
            <a:r>
              <a:rPr lang="en-GB" sz="3608" i="1" dirty="0">
                <a:solidFill>
                  <a:schemeClr val="bg1"/>
                </a:solidFill>
              </a:rPr>
              <a:t>‘Conduct. N alleges that during their relationship, J lied about his cheating and infidelity. As a result, says N, he increasingly required treatment (hospitalisation, rehabilitation, medication and Electroconvulsive Therapy) based on false assumptions that he was paranoid, delusional and psychotic. He says he felt he had lost his mind and “embraced madness”, believing he was delusional when in fact J was indeed liaising sexually with other men. It was not until August 2021 that J admitted he had had paid sexual encounters with other men from 2011 onwards.’</a:t>
            </a:r>
          </a:p>
          <a:p>
            <a:r>
              <a:rPr lang="en-US" sz="3608" dirty="0">
                <a:solidFill>
                  <a:schemeClr val="bg1"/>
                </a:solidFill>
              </a:rPr>
              <a:t> </a:t>
            </a:r>
            <a:endParaRPr lang="en-GB" sz="3445" dirty="0">
              <a:solidFill>
                <a:schemeClr val="bg1"/>
              </a:solidFill>
              <a:ea typeface="Times New Roman" panose="02020603050405020304" pitchFamily="18" charset="0"/>
            </a:endParaRPr>
          </a:p>
        </p:txBody>
      </p:sp>
      <p:sp>
        <p:nvSpPr>
          <p:cNvPr id="6" name="TextBox 6">
            <a:extLst>
              <a:ext uri="{FF2B5EF4-FFF2-40B4-BE49-F238E27FC236}">
                <a16:creationId xmlns:a16="http://schemas.microsoft.com/office/drawing/2014/main" id="{8A4A96D3-3548-4FC9-BE9D-AE4579BCC2E6}"/>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N v J [2024] EWFC 184(B)</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9BFD9514-1D90-0DEF-FC70-2300EB9CD8BB}"/>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366102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9074138-DFE9-21FF-936B-AA9EFFC1AC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2E5EEC5-E6A5-6A5D-3E8A-C3E5AF96E1D4}"/>
              </a:ext>
            </a:extLst>
          </p:cNvPr>
          <p:cNvSpPr/>
          <p:nvPr/>
        </p:nvSpPr>
        <p:spPr>
          <a:xfrm flipH="1">
            <a:off x="381000" y="1810649"/>
            <a:ext cx="17907000" cy="7981052"/>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GB" sz="3608" dirty="0" err="1">
                <a:solidFill>
                  <a:schemeClr val="bg1"/>
                </a:solidFill>
              </a:rPr>
              <a:t>i</a:t>
            </a:r>
            <a:r>
              <a:rPr lang="en-GB" sz="3608" dirty="0">
                <a:solidFill>
                  <a:schemeClr val="bg1"/>
                </a:solidFill>
              </a:rPr>
              <a:t>)</a:t>
            </a:r>
            <a:r>
              <a:rPr lang="en-GB" sz="3608" dirty="0">
                <a:solidFill>
                  <a:schemeClr val="bg1"/>
                </a:solidFill>
                <a:latin typeface="Manrope"/>
              </a:rPr>
              <a:t> The judgment traverses all the case law from </a:t>
            </a:r>
            <a:r>
              <a:rPr lang="en-GB" sz="3608" b="1" i="1" dirty="0">
                <a:solidFill>
                  <a:schemeClr val="bg1"/>
                </a:solidFill>
                <a:latin typeface="Manrope"/>
              </a:rPr>
              <a:t>Wachtel</a:t>
            </a:r>
            <a:r>
              <a:rPr lang="en-GB" sz="3608" dirty="0">
                <a:solidFill>
                  <a:schemeClr val="bg1"/>
                </a:solidFill>
                <a:latin typeface="Manrope"/>
              </a:rPr>
              <a:t> [1973] Fam 72 through to </a:t>
            </a:r>
            <a:r>
              <a:rPr lang="en-GB" sz="3608" b="1" i="1" dirty="0">
                <a:solidFill>
                  <a:schemeClr val="bg1"/>
                </a:solidFill>
                <a:latin typeface="Manrope"/>
              </a:rPr>
              <a:t>OG v AG</a:t>
            </a:r>
            <a:r>
              <a:rPr lang="en-GB" sz="3608" dirty="0">
                <a:solidFill>
                  <a:schemeClr val="bg1"/>
                </a:solidFill>
                <a:latin typeface="Manrope"/>
              </a:rPr>
              <a:t> </a:t>
            </a:r>
            <a:r>
              <a:rPr lang="en-GB" sz="3608" dirty="0">
                <a:solidFill>
                  <a:schemeClr val="bg1"/>
                </a:solidFill>
                <a:latin typeface="Manrope"/>
                <a:hlinkClick r:id="rId3">
                  <a:extLst>
                    <a:ext uri="{A12FA001-AC4F-418D-AE19-62706E023703}">
                      <ahyp:hlinkClr xmlns:ahyp="http://schemas.microsoft.com/office/drawing/2018/hyperlinkcolor" val="tx"/>
                    </a:ext>
                  </a:extLst>
                </a:hlinkClick>
              </a:rPr>
              <a:t>[2020] EWFC 52</a:t>
            </a:r>
            <a:r>
              <a:rPr lang="en-GB" sz="3608" dirty="0">
                <a:solidFill>
                  <a:schemeClr val="bg1"/>
                </a:solidFill>
                <a:latin typeface="Manrope"/>
              </a:rPr>
              <a:t>: despite the greater understanding of domestic abuse and its “</a:t>
            </a:r>
            <a:r>
              <a:rPr lang="en-GB" sz="3608" i="1" dirty="0">
                <a:solidFill>
                  <a:schemeClr val="bg1"/>
                </a:solidFill>
                <a:latin typeface="Manrope"/>
              </a:rPr>
              <a:t>pernicious”</a:t>
            </a:r>
            <a:r>
              <a:rPr lang="en-GB" sz="3608" dirty="0">
                <a:solidFill>
                  <a:schemeClr val="bg1"/>
                </a:solidFill>
                <a:latin typeface="Manrope"/>
              </a:rPr>
              <a:t> effects conduct still has to be </a:t>
            </a:r>
            <a:r>
              <a:rPr lang="en-GB" sz="3608" i="1" dirty="0">
                <a:solidFill>
                  <a:schemeClr val="bg1"/>
                </a:solidFill>
                <a:latin typeface="Manrope"/>
              </a:rPr>
              <a:t>“obvious and gross’”</a:t>
            </a:r>
            <a:r>
              <a:rPr lang="en-GB" sz="3608" dirty="0">
                <a:solidFill>
                  <a:schemeClr val="bg1"/>
                </a:solidFill>
                <a:latin typeface="Manrope"/>
              </a:rPr>
              <a:t> [24]–[29] </a:t>
            </a:r>
          </a:p>
          <a:p>
            <a:r>
              <a:rPr lang="en-GB" sz="3608" dirty="0">
                <a:solidFill>
                  <a:schemeClr val="bg1"/>
                </a:solidFill>
                <a:latin typeface="Manrope"/>
              </a:rPr>
              <a:t>Para 43 (</a:t>
            </a:r>
            <a:r>
              <a:rPr lang="en-GB" sz="3608" dirty="0" err="1">
                <a:solidFill>
                  <a:schemeClr val="bg1"/>
                </a:solidFill>
                <a:latin typeface="Manrope"/>
              </a:rPr>
              <a:t>i</a:t>
            </a:r>
            <a:r>
              <a:rPr lang="en-GB" sz="3608" dirty="0">
                <a:solidFill>
                  <a:schemeClr val="bg1"/>
                </a:solidFill>
                <a:latin typeface="Manrope"/>
              </a:rPr>
              <a:t>) and (v) this conduct does not meet that criteria AND </a:t>
            </a:r>
          </a:p>
          <a:p>
            <a:r>
              <a:rPr lang="en-GB" sz="3608" dirty="0">
                <a:solidFill>
                  <a:schemeClr val="bg1"/>
                </a:solidFill>
                <a:latin typeface="Manrope"/>
              </a:rPr>
              <a:t>Para 43 (vi) and (viii) there was no obvious financial impact save for maybe medical bills</a:t>
            </a:r>
          </a:p>
          <a:p>
            <a:r>
              <a:rPr lang="en-GB" sz="3608" dirty="0">
                <a:solidFill>
                  <a:schemeClr val="bg1"/>
                </a:solidFill>
                <a:latin typeface="Manrope"/>
              </a:rPr>
              <a:t>(ii) Tackled the issue raised by HHJ Reardon that there are a few cases where conduct with no apparent financial impact from abuse but there has been an adjustment; Peel J finds those cases could almost all be justified on other bases, largely a “needs” basis applying other s25 factors;</a:t>
            </a:r>
          </a:p>
        </p:txBody>
      </p:sp>
      <p:sp>
        <p:nvSpPr>
          <p:cNvPr id="6" name="TextBox 6">
            <a:extLst>
              <a:ext uri="{FF2B5EF4-FFF2-40B4-BE49-F238E27FC236}">
                <a16:creationId xmlns:a16="http://schemas.microsoft.com/office/drawing/2014/main" id="{478208E2-2431-5CE6-1785-2EFC2BA27E60}"/>
              </a:ext>
            </a:extLst>
          </p:cNvPr>
          <p:cNvSpPr txBox="1"/>
          <p:nvPr/>
        </p:nvSpPr>
        <p:spPr>
          <a:xfrm>
            <a:off x="1496449" y="979117"/>
            <a:ext cx="9438883" cy="669542"/>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N v J [2024] EWFC 184(B)</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6F4FD194-1C0A-410E-7CB8-C771224E10F9}"/>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endParaRPr lang="en-GB"/>
          </a:p>
        </p:txBody>
      </p:sp>
    </p:spTree>
    <p:extLst>
      <p:ext uri="{BB962C8B-B14F-4D97-AF65-F5344CB8AC3E}">
        <p14:creationId xmlns:p14="http://schemas.microsoft.com/office/powerpoint/2010/main" val="1771971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E31467CF-B772-1657-E2B7-24D5E086688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EDCCE6C-4206-0999-77E0-747C85D3BFF5}"/>
              </a:ext>
            </a:extLst>
          </p:cNvPr>
          <p:cNvSpPr/>
          <p:nvPr/>
        </p:nvSpPr>
        <p:spPr>
          <a:xfrm flipH="1">
            <a:off x="539312" y="1866901"/>
            <a:ext cx="17748688" cy="739140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2952" dirty="0">
                <a:solidFill>
                  <a:schemeClr val="bg1"/>
                </a:solidFill>
              </a:rPr>
              <a:t>This case is making waves. </a:t>
            </a:r>
          </a:p>
          <a:p>
            <a:r>
              <a:rPr lang="en-US" sz="2952" dirty="0">
                <a:solidFill>
                  <a:schemeClr val="bg1"/>
                </a:solidFill>
              </a:rPr>
              <a:t>There has been a loud discussion about reflecting the effects of domestic abuse in </a:t>
            </a:r>
            <a:r>
              <a:rPr lang="en-US" sz="2952" dirty="0" err="1">
                <a:solidFill>
                  <a:schemeClr val="bg1"/>
                </a:solidFill>
              </a:rPr>
              <a:t>finrem</a:t>
            </a:r>
            <a:r>
              <a:rPr lang="en-US" sz="2952" dirty="0">
                <a:solidFill>
                  <a:schemeClr val="bg1"/>
                </a:solidFill>
              </a:rPr>
              <a:t> judgments.</a:t>
            </a:r>
          </a:p>
          <a:p>
            <a:r>
              <a:rPr lang="en-US" sz="2952" dirty="0">
                <a:solidFill>
                  <a:schemeClr val="bg1"/>
                </a:solidFill>
              </a:rPr>
              <a:t>Peel J says there is no scope in the system.</a:t>
            </a:r>
          </a:p>
          <a:p>
            <a:r>
              <a:rPr lang="en-US" sz="2952" dirty="0">
                <a:solidFill>
                  <a:schemeClr val="bg1"/>
                </a:solidFill>
              </a:rPr>
              <a:t>Here, Cusworth J reduced to 40% a wife’s sharing award due to her “deplorable conduct “ even though the effect was not financially quantifiable. </a:t>
            </a:r>
          </a:p>
          <a:p>
            <a:r>
              <a:rPr lang="en-US" sz="2952" dirty="0">
                <a:solidFill>
                  <a:schemeClr val="bg1"/>
                </a:solidFill>
              </a:rPr>
              <a:t>W had lied to H for a quick marriage, telling she was about to made a High Court Judge and the wedding would help her application.</a:t>
            </a:r>
          </a:p>
          <a:p>
            <a:r>
              <a:rPr lang="en-US" sz="2952" dirty="0">
                <a:solidFill>
                  <a:schemeClr val="bg1"/>
                </a:solidFill>
              </a:rPr>
              <a:t>She was found to have perpetrated coercive and controlling </a:t>
            </a:r>
            <a:r>
              <a:rPr lang="en-US" sz="2952" dirty="0" err="1">
                <a:solidFill>
                  <a:schemeClr val="bg1"/>
                </a:solidFill>
              </a:rPr>
              <a:t>behaviours</a:t>
            </a:r>
            <a:r>
              <a:rPr lang="en-US" sz="2952" dirty="0">
                <a:solidFill>
                  <a:schemeClr val="bg1"/>
                </a:solidFill>
              </a:rPr>
              <a:t> upon him in private law proceedings, and H alleged that she had  been physically violent towards him as well. </a:t>
            </a:r>
          </a:p>
          <a:p>
            <a:r>
              <a:rPr lang="en-US" sz="2952" dirty="0">
                <a:solidFill>
                  <a:schemeClr val="bg1"/>
                </a:solidFill>
              </a:rPr>
              <a:t>W was convicted of other dishonesty and fraud offences and H paid her compensation.</a:t>
            </a:r>
          </a:p>
          <a:p>
            <a:r>
              <a:rPr lang="en-US" sz="2952" dirty="0">
                <a:solidFill>
                  <a:schemeClr val="bg1"/>
                </a:solidFill>
              </a:rPr>
              <a:t>W made malicious allegations about another school parent that they had sexually abused this couple’s child.</a:t>
            </a:r>
          </a:p>
          <a:p>
            <a:r>
              <a:rPr lang="en-US" sz="2952" dirty="0">
                <a:solidFill>
                  <a:schemeClr val="bg1"/>
                </a:solidFill>
              </a:rPr>
              <a:t>Her dishonesty was pervasive.</a:t>
            </a:r>
          </a:p>
        </p:txBody>
      </p:sp>
      <p:sp>
        <p:nvSpPr>
          <p:cNvPr id="6" name="TextBox 6">
            <a:extLst>
              <a:ext uri="{FF2B5EF4-FFF2-40B4-BE49-F238E27FC236}">
                <a16:creationId xmlns:a16="http://schemas.microsoft.com/office/drawing/2014/main" id="{C1456DB7-2450-E702-FC7B-890065ED6FA4}"/>
              </a:ext>
            </a:extLst>
          </p:cNvPr>
          <p:cNvSpPr txBox="1"/>
          <p:nvPr/>
        </p:nvSpPr>
        <p:spPr>
          <a:xfrm>
            <a:off x="1496449" y="979117"/>
            <a:ext cx="10314551" cy="667490"/>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LP v MP [2025] EWFC 473(B) per Cusworth J</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B070B9BF-91AF-5591-EF44-C48F4DD98C2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2975520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E488CC0-A30A-E63C-9524-1739F9F3FA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E2EC744-A475-CA2A-E856-3CE9718E7A13}"/>
              </a:ext>
            </a:extLst>
          </p:cNvPr>
          <p:cNvSpPr/>
          <p:nvPr/>
        </p:nvSpPr>
        <p:spPr>
          <a:xfrm flipH="1">
            <a:off x="539312" y="1866900"/>
            <a:ext cx="17748688" cy="8153399"/>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2952" dirty="0">
                <a:solidFill>
                  <a:schemeClr val="bg1"/>
                </a:solidFill>
              </a:rPr>
              <a:t>(</a:t>
            </a:r>
            <a:r>
              <a:rPr lang="en-US" sz="2952" dirty="0" err="1">
                <a:solidFill>
                  <a:schemeClr val="bg1"/>
                </a:solidFill>
              </a:rPr>
              <a:t>i</a:t>
            </a:r>
            <a:r>
              <a:rPr lang="en-US" sz="2952" dirty="0">
                <a:solidFill>
                  <a:schemeClr val="bg1"/>
                </a:solidFill>
              </a:rPr>
              <a:t>) The marriage was founded on deception and fraud, continuing for its duration. W falsely maintained she had become a High Court judge and demanded significant sums from H to pay for judicial trips and academic studies.</a:t>
            </a:r>
          </a:p>
          <a:p>
            <a:r>
              <a:rPr lang="en-US" sz="2952" dirty="0">
                <a:solidFill>
                  <a:schemeClr val="bg1"/>
                </a:solidFill>
              </a:rPr>
              <a:t>(ii) W was coercive, controlling, and abusive of H. W took control of H’s life through a combination of manipulations, untruths, verbal and latterly physical abuse. H was afraid of her and would do as she asked. Time spent with friends decreased and H felt embarrassed to share W’s physical abuse of him with others.</a:t>
            </a:r>
          </a:p>
          <a:p>
            <a:r>
              <a:rPr lang="en-US" sz="2952" dirty="0">
                <a:solidFill>
                  <a:schemeClr val="bg1"/>
                </a:solidFill>
              </a:rPr>
              <a:t>(iii) The court could not identify any fraudulent financial benefit of W’s decision to adopt both H’s surname and his forename, so no finding was made.</a:t>
            </a:r>
          </a:p>
          <a:p>
            <a:r>
              <a:rPr lang="en-US" sz="2952" dirty="0">
                <a:solidFill>
                  <a:schemeClr val="bg1"/>
                </a:solidFill>
              </a:rPr>
              <a:t>(iv) The court made no findings about W’s involvement with her ex-husband, who she had divorced shortly before marrying H. W continued to liaise and provide accommodation for her ex-husband and persuaded H to employ him as a house-sitter and security consultant. W had not informed H of her ex-husband’s true identity when they employed him.</a:t>
            </a:r>
          </a:p>
          <a:p>
            <a:r>
              <a:rPr lang="en-US" sz="2952" dirty="0">
                <a:solidFill>
                  <a:schemeClr val="bg1"/>
                </a:solidFill>
              </a:rPr>
              <a:t>(v) Significant sums were transferred to W on the basis of a number of untruths.</a:t>
            </a:r>
          </a:p>
          <a:p>
            <a:r>
              <a:rPr lang="en-US" sz="2952" dirty="0">
                <a:solidFill>
                  <a:schemeClr val="bg1"/>
                </a:solidFill>
              </a:rPr>
              <a:t>(vi) W’s allegations of coercion and control by H were rejected in their entirety</a:t>
            </a:r>
          </a:p>
        </p:txBody>
      </p:sp>
      <p:sp>
        <p:nvSpPr>
          <p:cNvPr id="6" name="TextBox 6">
            <a:extLst>
              <a:ext uri="{FF2B5EF4-FFF2-40B4-BE49-F238E27FC236}">
                <a16:creationId xmlns:a16="http://schemas.microsoft.com/office/drawing/2014/main" id="{07B3E7CC-92EA-D27F-64DE-AE9071240BBB}"/>
              </a:ext>
            </a:extLst>
          </p:cNvPr>
          <p:cNvSpPr txBox="1"/>
          <p:nvPr/>
        </p:nvSpPr>
        <p:spPr>
          <a:xfrm>
            <a:off x="1496449" y="979117"/>
            <a:ext cx="10314551" cy="667490"/>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LP v MP [2025] EWFC 473(B) per Cusworth J</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797A9835-4F58-E778-FB0E-C30CF05FCE8D}"/>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1431590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62C6DB7-299E-C7BF-76EF-8690C3C014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E7344B8-3D64-2ECC-40C4-A567CA425643}"/>
              </a:ext>
            </a:extLst>
          </p:cNvPr>
          <p:cNvSpPr/>
          <p:nvPr/>
        </p:nvSpPr>
        <p:spPr>
          <a:xfrm flipH="1">
            <a:off x="539312" y="1866900"/>
            <a:ext cx="17748688" cy="8153399"/>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r>
              <a:rPr lang="en-US" sz="2952" dirty="0">
                <a:solidFill>
                  <a:schemeClr val="bg1"/>
                </a:solidFill>
              </a:rPr>
              <a:t>Cusworth J found what the sharing claim would provide.</a:t>
            </a:r>
          </a:p>
          <a:p>
            <a:r>
              <a:rPr lang="en-US" sz="2952" dirty="0">
                <a:solidFill>
                  <a:schemeClr val="bg1"/>
                </a:solidFill>
              </a:rPr>
              <a:t>He then considered </a:t>
            </a:r>
            <a:r>
              <a:rPr lang="en-US" sz="2952" i="1" dirty="0">
                <a:solidFill>
                  <a:schemeClr val="bg1"/>
                </a:solidFill>
              </a:rPr>
              <a:t>OG v AG above</a:t>
            </a:r>
            <a:r>
              <a:rPr lang="en-US" sz="2952" dirty="0">
                <a:solidFill>
                  <a:schemeClr val="bg1"/>
                </a:solidFill>
              </a:rPr>
              <a:t>, and that this was gross and obvious personal misconduct which it would be inequitable to disregard.</a:t>
            </a:r>
          </a:p>
          <a:p>
            <a:r>
              <a:rPr lang="en-US" sz="2952" dirty="0">
                <a:solidFill>
                  <a:schemeClr val="bg1"/>
                </a:solidFill>
              </a:rPr>
              <a:t>Then he went through </a:t>
            </a:r>
            <a:r>
              <a:rPr lang="en-US" sz="2952" i="1" dirty="0">
                <a:solidFill>
                  <a:schemeClr val="bg1"/>
                </a:solidFill>
              </a:rPr>
              <a:t>Tsvetkov v </a:t>
            </a:r>
            <a:r>
              <a:rPr lang="en-US" sz="2952" i="1" dirty="0" err="1">
                <a:solidFill>
                  <a:schemeClr val="bg1"/>
                </a:solidFill>
              </a:rPr>
              <a:t>Khayrova</a:t>
            </a:r>
            <a:r>
              <a:rPr lang="en-US" sz="2952" i="1" dirty="0">
                <a:solidFill>
                  <a:schemeClr val="bg1"/>
                </a:solidFill>
              </a:rPr>
              <a:t> </a:t>
            </a:r>
            <a:r>
              <a:rPr lang="en-US" sz="2952" i="1" dirty="0" err="1">
                <a:solidFill>
                  <a:schemeClr val="bg1"/>
                </a:solidFill>
              </a:rPr>
              <a:t>cupra</a:t>
            </a:r>
            <a:r>
              <a:rPr lang="en-US" sz="2952" i="1" dirty="0">
                <a:solidFill>
                  <a:schemeClr val="bg1"/>
                </a:solidFill>
              </a:rPr>
              <a:t>  considering the financial effect of the </a:t>
            </a:r>
            <a:r>
              <a:rPr lang="en-US" sz="2952" i="1" dirty="0" err="1">
                <a:solidFill>
                  <a:schemeClr val="bg1"/>
                </a:solidFill>
              </a:rPr>
              <a:t>behaviour</a:t>
            </a:r>
            <a:r>
              <a:rPr lang="en-US" sz="2952" i="1" dirty="0">
                <a:solidFill>
                  <a:schemeClr val="bg1"/>
                </a:solidFill>
              </a:rPr>
              <a:t>.</a:t>
            </a:r>
          </a:p>
          <a:p>
            <a:r>
              <a:rPr lang="en-US" sz="2952" dirty="0">
                <a:solidFill>
                  <a:schemeClr val="bg1"/>
                </a:solidFill>
              </a:rPr>
              <a:t>Then he considered </a:t>
            </a:r>
            <a:r>
              <a:rPr lang="en-US" sz="2952" i="1" dirty="0">
                <a:solidFill>
                  <a:schemeClr val="bg1"/>
                </a:solidFill>
              </a:rPr>
              <a:t>Goddard Watts ( see below)  and that the conduct was the “ glass” through which the analysis was conducted.</a:t>
            </a:r>
          </a:p>
          <a:p>
            <a:r>
              <a:rPr lang="en-US" sz="2952" i="1" dirty="0">
                <a:solidFill>
                  <a:schemeClr val="bg1"/>
                </a:solidFill>
              </a:rPr>
              <a:t>There is a risk of unfairness to individuals if conduct is not measured because it is hard to value.</a:t>
            </a:r>
          </a:p>
          <a:p>
            <a:r>
              <a:rPr lang="en-US" sz="2952" i="1" dirty="0">
                <a:solidFill>
                  <a:schemeClr val="bg1"/>
                </a:solidFill>
              </a:rPr>
              <a:t>W’s share was reduced to 40% and by a further £905K to account for sums she had already taken from H DURING the marriage and transferred into accounts overseas and spent on a houseboat.. Her needs did not alter the award.</a:t>
            </a:r>
          </a:p>
        </p:txBody>
      </p:sp>
      <p:sp>
        <p:nvSpPr>
          <p:cNvPr id="6" name="TextBox 6">
            <a:extLst>
              <a:ext uri="{FF2B5EF4-FFF2-40B4-BE49-F238E27FC236}">
                <a16:creationId xmlns:a16="http://schemas.microsoft.com/office/drawing/2014/main" id="{F7FA17A0-A283-F0BC-0EAE-F0A280FC9058}"/>
              </a:ext>
            </a:extLst>
          </p:cNvPr>
          <p:cNvSpPr txBox="1"/>
          <p:nvPr/>
        </p:nvSpPr>
        <p:spPr>
          <a:xfrm>
            <a:off x="1496449" y="979117"/>
            <a:ext cx="10314551" cy="667490"/>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LP v MP [2025] EWFC 473(B) per Cusworth J</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E126A607-AF18-2B8F-29B4-A67AC8FD7AFA}"/>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3480064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05934378-DB36-9ADB-9665-74353F21A3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578F03-77B2-2BE3-FD5B-1D7EBFDD1C02}"/>
              </a:ext>
            </a:extLst>
          </p:cNvPr>
          <p:cNvSpPr/>
          <p:nvPr/>
        </p:nvSpPr>
        <p:spPr>
          <a:xfrm flipH="1">
            <a:off x="539312" y="1866900"/>
            <a:ext cx="17748688" cy="8153399"/>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pPr marL="742950" indent="-742950">
              <a:buAutoNum type="arabicParenR"/>
            </a:pPr>
            <a:r>
              <a:rPr lang="en-US" sz="2952" i="1" dirty="0">
                <a:solidFill>
                  <a:schemeClr val="bg1"/>
                </a:solidFill>
              </a:rPr>
              <a:t>If you are pleading conduct make sure you identify which heading of the 4 in OG v AG:</a:t>
            </a:r>
          </a:p>
          <a:p>
            <a:pPr marL="1657350" lvl="2" indent="-742950">
              <a:buAutoNum type="arabicParenR"/>
            </a:pPr>
            <a:r>
              <a:rPr lang="en-US" sz="2952" i="1" dirty="0">
                <a:solidFill>
                  <a:schemeClr val="bg1"/>
                </a:solidFill>
              </a:rPr>
              <a:t>Gross personal conduct </a:t>
            </a:r>
          </a:p>
          <a:p>
            <a:pPr marL="1657350" lvl="2" indent="-742950">
              <a:buAutoNum type="arabicParenR"/>
            </a:pPr>
            <a:r>
              <a:rPr lang="en-US" sz="2952" i="1" dirty="0">
                <a:solidFill>
                  <a:schemeClr val="bg1"/>
                </a:solidFill>
              </a:rPr>
              <a:t>Add backs </a:t>
            </a:r>
          </a:p>
          <a:p>
            <a:pPr marL="1657350" lvl="2" indent="-742950">
              <a:buAutoNum type="arabicParenR"/>
            </a:pPr>
            <a:r>
              <a:rPr lang="en-US" sz="2952" i="1" dirty="0">
                <a:solidFill>
                  <a:schemeClr val="bg1"/>
                </a:solidFill>
              </a:rPr>
              <a:t>Non disclosure </a:t>
            </a:r>
          </a:p>
          <a:p>
            <a:pPr marL="1657350" lvl="2" indent="-742950">
              <a:buAutoNum type="arabicParenR"/>
            </a:pPr>
            <a:r>
              <a:rPr lang="en-US" sz="2952" i="1" dirty="0">
                <a:solidFill>
                  <a:schemeClr val="bg1"/>
                </a:solidFill>
              </a:rPr>
              <a:t>Litigation misconduct : theses last two will be penalized in costs not an adjustment to capital sharing</a:t>
            </a:r>
          </a:p>
          <a:p>
            <a:pPr marL="742950" indent="-742950">
              <a:buAutoNum type="arabicParenR"/>
            </a:pPr>
            <a:r>
              <a:rPr lang="en-US" sz="2952" i="1" dirty="0">
                <a:solidFill>
                  <a:schemeClr val="bg1"/>
                </a:solidFill>
              </a:rPr>
              <a:t>Then follow the procedure  in Tsvetkov;</a:t>
            </a:r>
          </a:p>
          <a:p>
            <a:pPr marL="742950" indent="-742950">
              <a:buAutoNum type="arabicParenR"/>
            </a:pPr>
            <a:r>
              <a:rPr lang="en-US" sz="2952" i="1" dirty="0">
                <a:solidFill>
                  <a:schemeClr val="bg1"/>
                </a:solidFill>
              </a:rPr>
              <a:t>DON’T run it as “ part of the circs of the case”;</a:t>
            </a:r>
          </a:p>
          <a:p>
            <a:r>
              <a:rPr lang="en-US" sz="2952" i="1" dirty="0">
                <a:solidFill>
                  <a:schemeClr val="bg1"/>
                </a:solidFill>
              </a:rPr>
              <a:t>4) Even if you prove personal conduct, the adjustment for that will not be enormous;</a:t>
            </a:r>
          </a:p>
          <a:p>
            <a:r>
              <a:rPr lang="en-US" sz="2952" i="1" dirty="0">
                <a:solidFill>
                  <a:schemeClr val="bg1"/>
                </a:solidFill>
              </a:rPr>
              <a:t>5) Conduct must be:</a:t>
            </a:r>
          </a:p>
          <a:p>
            <a:r>
              <a:rPr lang="en-US" sz="2952" i="1" dirty="0">
                <a:solidFill>
                  <a:schemeClr val="bg1"/>
                </a:solidFill>
              </a:rPr>
              <a:t>	inequitable to disregard</a:t>
            </a:r>
          </a:p>
          <a:p>
            <a:r>
              <a:rPr lang="en-US" sz="2952" i="1" dirty="0">
                <a:solidFill>
                  <a:schemeClr val="bg1"/>
                </a:solidFill>
              </a:rPr>
              <a:t>	have a financial effect BUT in domestic abuse cases that can be much harder to find and the court is sympathetic to that</a:t>
            </a:r>
          </a:p>
          <a:p>
            <a:r>
              <a:rPr lang="en-US" sz="2952" i="1" dirty="0">
                <a:solidFill>
                  <a:schemeClr val="bg1"/>
                </a:solidFill>
              </a:rPr>
              <a:t>6) Remember that if you are a NEEDS case it will usually be pointless </a:t>
            </a:r>
            <a:r>
              <a:rPr lang="en-US" sz="2952" i="1">
                <a:solidFill>
                  <a:schemeClr val="bg1"/>
                </a:solidFill>
              </a:rPr>
              <a:t>running conduct… </a:t>
            </a:r>
            <a:endParaRPr lang="en-US" sz="2952" i="1" dirty="0">
              <a:solidFill>
                <a:schemeClr val="bg1"/>
              </a:solidFill>
            </a:endParaRPr>
          </a:p>
        </p:txBody>
      </p:sp>
      <p:sp>
        <p:nvSpPr>
          <p:cNvPr id="6" name="TextBox 6">
            <a:extLst>
              <a:ext uri="{FF2B5EF4-FFF2-40B4-BE49-F238E27FC236}">
                <a16:creationId xmlns:a16="http://schemas.microsoft.com/office/drawing/2014/main" id="{A69F5900-2A86-2AD0-4665-B62C4BDF7DD2}"/>
              </a:ext>
            </a:extLst>
          </p:cNvPr>
          <p:cNvSpPr txBox="1"/>
          <p:nvPr/>
        </p:nvSpPr>
        <p:spPr>
          <a:xfrm>
            <a:off x="1496449" y="979117"/>
            <a:ext cx="10314551" cy="667490"/>
          </a:xfrm>
          <a:prstGeom prst="rect">
            <a:avLst/>
          </a:prstGeom>
        </p:spPr>
        <p:txBody>
          <a:bodyPr wrap="square" lIns="0" tIns="0" rIns="0" bIns="0" rtlCol="0" anchor="t">
            <a:spAutoFit/>
          </a:bodyPr>
          <a:lstStyle/>
          <a:p>
            <a:pPr>
              <a:lnSpc>
                <a:spcPts val="4476"/>
              </a:lnSpc>
            </a:pPr>
            <a:r>
              <a:rPr lang="en-US" sz="3197" b="1" dirty="0">
                <a:solidFill>
                  <a:srgbClr val="FFFFFF"/>
                </a:solidFill>
                <a:latin typeface="Aptos Bold"/>
                <a:ea typeface="Aptos Bold"/>
                <a:cs typeface="Aptos Bold"/>
                <a:sym typeface="Aptos Bold"/>
              </a:rPr>
              <a:t>LTIPS</a:t>
            </a:r>
            <a:endParaRPr lang="en-US" sz="3197" b="1" dirty="0">
              <a:solidFill>
                <a:schemeClr val="bg1"/>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D7B724BA-2C0F-D694-7DFC-A019FB046B26}"/>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Tree>
    <p:extLst>
      <p:ext uri="{BB962C8B-B14F-4D97-AF65-F5344CB8AC3E}">
        <p14:creationId xmlns:p14="http://schemas.microsoft.com/office/powerpoint/2010/main" val="82021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grpSp>
        <p:nvGrpSpPr>
          <p:cNvPr id="2" name="Group 2"/>
          <p:cNvGrpSpPr/>
          <p:nvPr/>
        </p:nvGrpSpPr>
        <p:grpSpPr>
          <a:xfrm>
            <a:off x="8382000" y="-1"/>
            <a:ext cx="8693749" cy="4956805"/>
            <a:chOff x="0" y="0"/>
            <a:chExt cx="651819" cy="448770"/>
          </a:xfrm>
        </p:grpSpPr>
        <p:sp>
          <p:nvSpPr>
            <p:cNvPr id="3" name="Freeform 3"/>
            <p:cNvSpPr/>
            <p:nvPr/>
          </p:nvSpPr>
          <p:spPr>
            <a:xfrm>
              <a:off x="0" y="0"/>
              <a:ext cx="651819" cy="448770"/>
            </a:xfrm>
            <a:custGeom>
              <a:avLst/>
              <a:gdLst/>
              <a:ahLst/>
              <a:cxnLst/>
              <a:rect l="l" t="t" r="r" b="b"/>
              <a:pathLst>
                <a:path w="651819" h="448770">
                  <a:moveTo>
                    <a:pt x="75077" y="0"/>
                  </a:moveTo>
                  <a:lnTo>
                    <a:pt x="576742" y="0"/>
                  </a:lnTo>
                  <a:cubicBezTo>
                    <a:pt x="596654" y="0"/>
                    <a:pt x="615750" y="7910"/>
                    <a:pt x="629830" y="21990"/>
                  </a:cubicBezTo>
                  <a:cubicBezTo>
                    <a:pt x="643909" y="36069"/>
                    <a:pt x="651819" y="55165"/>
                    <a:pt x="651819" y="75077"/>
                  </a:cubicBezTo>
                  <a:lnTo>
                    <a:pt x="651819" y="373693"/>
                  </a:lnTo>
                  <a:cubicBezTo>
                    <a:pt x="651819" y="393605"/>
                    <a:pt x="643909" y="412701"/>
                    <a:pt x="629830" y="426781"/>
                  </a:cubicBezTo>
                  <a:cubicBezTo>
                    <a:pt x="615750" y="440860"/>
                    <a:pt x="596654" y="448770"/>
                    <a:pt x="576742" y="448770"/>
                  </a:cubicBezTo>
                  <a:lnTo>
                    <a:pt x="75077" y="448770"/>
                  </a:lnTo>
                  <a:cubicBezTo>
                    <a:pt x="33613" y="448770"/>
                    <a:pt x="0" y="415157"/>
                    <a:pt x="0" y="373693"/>
                  </a:cubicBezTo>
                  <a:lnTo>
                    <a:pt x="0" y="75077"/>
                  </a:lnTo>
                  <a:cubicBezTo>
                    <a:pt x="0" y="55165"/>
                    <a:pt x="7910" y="36069"/>
                    <a:pt x="21990" y="21990"/>
                  </a:cubicBezTo>
                  <a:cubicBezTo>
                    <a:pt x="36069" y="7910"/>
                    <a:pt x="55165" y="0"/>
                    <a:pt x="75077" y="0"/>
                  </a:cubicBezTo>
                  <a:close/>
                </a:path>
              </a:pathLst>
            </a:custGeom>
            <a:blipFill>
              <a:blip r:embed="rId2">
                <a:alphaModFix amt="30000"/>
              </a:blip>
              <a:stretch>
                <a:fillRect t="-4467" b="-4467"/>
              </a:stretch>
            </a:blipFill>
          </p:spPr>
          <p:txBody>
            <a:bodyPr/>
            <a:lstStyle/>
            <a:p>
              <a:endParaRPr lang="en-GB"/>
            </a:p>
          </p:txBody>
        </p:sp>
      </p:grpSp>
      <p:grpSp>
        <p:nvGrpSpPr>
          <p:cNvPr id="4" name="Group 4"/>
          <p:cNvGrpSpPr/>
          <p:nvPr/>
        </p:nvGrpSpPr>
        <p:grpSpPr>
          <a:xfrm>
            <a:off x="8382000" y="5330195"/>
            <a:ext cx="8693749" cy="4766305"/>
            <a:chOff x="0" y="0"/>
            <a:chExt cx="651819" cy="445007"/>
          </a:xfrm>
        </p:grpSpPr>
        <p:sp>
          <p:nvSpPr>
            <p:cNvPr id="5" name="Freeform 5"/>
            <p:cNvSpPr/>
            <p:nvPr/>
          </p:nvSpPr>
          <p:spPr>
            <a:xfrm>
              <a:off x="0" y="0"/>
              <a:ext cx="651819" cy="445007"/>
            </a:xfrm>
            <a:custGeom>
              <a:avLst/>
              <a:gdLst/>
              <a:ahLst/>
              <a:cxnLst/>
              <a:rect l="l" t="t" r="r" b="b"/>
              <a:pathLst>
                <a:path w="651819" h="445007">
                  <a:moveTo>
                    <a:pt x="75077" y="0"/>
                  </a:moveTo>
                  <a:lnTo>
                    <a:pt x="576742" y="0"/>
                  </a:lnTo>
                  <a:cubicBezTo>
                    <a:pt x="596654" y="0"/>
                    <a:pt x="615750" y="7910"/>
                    <a:pt x="629830" y="21990"/>
                  </a:cubicBezTo>
                  <a:cubicBezTo>
                    <a:pt x="643909" y="36069"/>
                    <a:pt x="651819" y="55165"/>
                    <a:pt x="651819" y="75077"/>
                  </a:cubicBezTo>
                  <a:lnTo>
                    <a:pt x="651819" y="369930"/>
                  </a:lnTo>
                  <a:cubicBezTo>
                    <a:pt x="651819" y="389842"/>
                    <a:pt x="643909" y="408938"/>
                    <a:pt x="629830" y="423018"/>
                  </a:cubicBezTo>
                  <a:cubicBezTo>
                    <a:pt x="615750" y="437097"/>
                    <a:pt x="596654" y="445007"/>
                    <a:pt x="576742" y="445007"/>
                  </a:cubicBezTo>
                  <a:lnTo>
                    <a:pt x="75077" y="445007"/>
                  </a:lnTo>
                  <a:cubicBezTo>
                    <a:pt x="55165" y="445007"/>
                    <a:pt x="36069" y="437097"/>
                    <a:pt x="21990" y="423018"/>
                  </a:cubicBezTo>
                  <a:cubicBezTo>
                    <a:pt x="7910" y="408938"/>
                    <a:pt x="0" y="389842"/>
                    <a:pt x="0" y="369930"/>
                  </a:cubicBezTo>
                  <a:lnTo>
                    <a:pt x="0" y="75077"/>
                  </a:lnTo>
                  <a:cubicBezTo>
                    <a:pt x="0" y="55165"/>
                    <a:pt x="7910" y="36069"/>
                    <a:pt x="21990" y="21990"/>
                  </a:cubicBezTo>
                  <a:cubicBezTo>
                    <a:pt x="36069" y="7910"/>
                    <a:pt x="55165" y="0"/>
                    <a:pt x="75077" y="0"/>
                  </a:cubicBezTo>
                  <a:close/>
                </a:path>
              </a:pathLst>
            </a:custGeom>
            <a:blipFill>
              <a:blip r:embed="rId3">
                <a:alphaModFix amt="30000"/>
              </a:blip>
              <a:stretch>
                <a:fillRect t="-4927" b="-4927"/>
              </a:stretch>
            </a:blipFill>
          </p:spPr>
          <p:txBody>
            <a:bodyPr/>
            <a:lstStyle/>
            <a:p>
              <a:endParaRPr lang="en-GB"/>
            </a:p>
          </p:txBody>
        </p:sp>
      </p:grpSp>
      <p:sp>
        <p:nvSpPr>
          <p:cNvPr id="7" name="TextBox 7"/>
          <p:cNvSpPr txBox="1"/>
          <p:nvPr/>
        </p:nvSpPr>
        <p:spPr>
          <a:xfrm>
            <a:off x="1766821" y="3358177"/>
            <a:ext cx="5743989" cy="5963364"/>
          </a:xfrm>
          <a:prstGeom prst="rect">
            <a:avLst/>
          </a:prstGeom>
        </p:spPr>
        <p:txBody>
          <a:bodyPr lIns="0" tIns="0" rIns="0" bIns="0" rtlCol="0" anchor="t">
            <a:spAutoFit/>
          </a:bodyPr>
          <a:lstStyle/>
          <a:p>
            <a:r>
              <a:rPr lang="en-GB" sz="2624" dirty="0">
                <a:solidFill>
                  <a:schemeClr val="bg1"/>
                </a:solidFill>
              </a:rPr>
              <a:t>Katharine Bundell MA (Cantab) </a:t>
            </a:r>
            <a:r>
              <a:rPr lang="en-GB" sz="2624" dirty="0" err="1">
                <a:solidFill>
                  <a:schemeClr val="bg1"/>
                </a:solidFill>
              </a:rPr>
              <a:t>MCIArb</a:t>
            </a:r>
            <a:r>
              <a:rPr lang="en-GB" sz="2624" dirty="0">
                <a:solidFill>
                  <a:schemeClr val="bg1"/>
                </a:solidFill>
              </a:rPr>
              <a:t>  </a:t>
            </a:r>
          </a:p>
          <a:p>
            <a:r>
              <a:rPr lang="en-GB" sz="2624" dirty="0">
                <a:solidFill>
                  <a:schemeClr val="bg1"/>
                </a:solidFill>
              </a:rPr>
              <a:t>Barrister</a:t>
            </a:r>
          </a:p>
          <a:p>
            <a:br>
              <a:rPr lang="en-GB" sz="2624" dirty="0">
                <a:solidFill>
                  <a:schemeClr val="bg1"/>
                </a:solidFill>
              </a:rPr>
            </a:br>
            <a:endParaRPr lang="en-GB" sz="2624" dirty="0">
              <a:solidFill>
                <a:schemeClr val="bg1"/>
              </a:solidFill>
            </a:endParaRPr>
          </a:p>
          <a:p>
            <a:r>
              <a:rPr lang="en-GB" sz="2624" dirty="0">
                <a:solidFill>
                  <a:schemeClr val="bg1"/>
                </a:solidFill>
              </a:rPr>
              <a:t>4PB</a:t>
            </a:r>
          </a:p>
          <a:p>
            <a:r>
              <a:rPr lang="en-GB" sz="2624" dirty="0">
                <a:solidFill>
                  <a:schemeClr val="bg1"/>
                </a:solidFill>
              </a:rPr>
              <a:t>4PB | 3rd Floor</a:t>
            </a:r>
          </a:p>
          <a:p>
            <a:r>
              <a:rPr lang="en-GB" sz="2624" dirty="0">
                <a:solidFill>
                  <a:schemeClr val="bg1"/>
                </a:solidFill>
              </a:rPr>
              <a:t>3 New Street Square</a:t>
            </a:r>
          </a:p>
          <a:p>
            <a:r>
              <a:rPr lang="en-GB" sz="2624" dirty="0">
                <a:solidFill>
                  <a:schemeClr val="bg1"/>
                </a:solidFill>
              </a:rPr>
              <a:t>London</a:t>
            </a:r>
          </a:p>
          <a:p>
            <a:r>
              <a:rPr lang="en-GB" sz="2624" dirty="0">
                <a:solidFill>
                  <a:schemeClr val="bg1"/>
                </a:solidFill>
              </a:rPr>
              <a:t>EC4A 3BF</a:t>
            </a:r>
          </a:p>
          <a:p>
            <a:r>
              <a:rPr lang="en-GB" sz="2624" dirty="0">
                <a:solidFill>
                  <a:schemeClr val="bg1"/>
                </a:solidFill>
                <a:hlinkClick r:id="rId4" tooltip="mailto:kmb@4pb.com">
                  <a:extLst>
                    <a:ext uri="{A12FA001-AC4F-418D-AE19-62706E023703}">
                      <ahyp:hlinkClr xmlns:ahyp="http://schemas.microsoft.com/office/drawing/2018/hyperlinkcolor" val="tx"/>
                    </a:ext>
                  </a:extLst>
                </a:hlinkClick>
              </a:rPr>
              <a:t>kmb@4pb.com</a:t>
            </a:r>
            <a:endParaRPr lang="en-GB" sz="2624" dirty="0">
              <a:solidFill>
                <a:schemeClr val="bg1"/>
              </a:solidFill>
            </a:endParaRPr>
          </a:p>
          <a:p>
            <a:pPr algn="l">
              <a:lnSpc>
                <a:spcPts val="3673"/>
              </a:lnSpc>
              <a:spcBef>
                <a:spcPct val="0"/>
              </a:spcBef>
            </a:pPr>
            <a:endParaRPr lang="en-US" sz="2623" dirty="0">
              <a:solidFill>
                <a:srgbClr val="FFFFFF"/>
              </a:solidFill>
              <a:latin typeface="Aptos"/>
              <a:ea typeface="Aptos"/>
              <a:cs typeface="Aptos"/>
              <a:sym typeface="Apto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165180" y="-2066447"/>
            <a:ext cx="25060564" cy="14109620"/>
          </a:xfrm>
          <a:custGeom>
            <a:avLst/>
            <a:gdLst/>
            <a:ahLst/>
            <a:cxnLst/>
            <a:rect l="l" t="t" r="r" b="b"/>
            <a:pathLst>
              <a:path w="25060564" h="14109620">
                <a:moveTo>
                  <a:pt x="25060564" y="0"/>
                </a:moveTo>
                <a:lnTo>
                  <a:pt x="0" y="0"/>
                </a:lnTo>
                <a:lnTo>
                  <a:pt x="0" y="14109619"/>
                </a:lnTo>
                <a:lnTo>
                  <a:pt x="25060564" y="14109619"/>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0" y="3988183"/>
            <a:ext cx="18288000" cy="866013"/>
          </a:xfrm>
          <a:prstGeom prst="rect">
            <a:avLst/>
          </a:prstGeom>
        </p:spPr>
        <p:txBody>
          <a:bodyPr lIns="0" tIns="0" rIns="0" bIns="0" rtlCol="0" anchor="t">
            <a:spAutoFit/>
          </a:bodyPr>
          <a:lstStyle/>
          <a:p>
            <a:pPr algn="ctr">
              <a:lnSpc>
                <a:spcPts val="6696"/>
              </a:lnSpc>
            </a:pPr>
            <a:r>
              <a:rPr lang="en-US" sz="6200" b="1">
                <a:solidFill>
                  <a:srgbClr val="FFFFFF"/>
                </a:solidFill>
                <a:latin typeface="Aptos Bold"/>
                <a:ea typeface="Aptos Bold"/>
                <a:cs typeface="Aptos Bold"/>
                <a:sym typeface="Aptos Bold"/>
              </a:rPr>
              <a:t>Thank You For Watching!</a:t>
            </a:r>
          </a:p>
        </p:txBody>
      </p:sp>
      <p:sp>
        <p:nvSpPr>
          <p:cNvPr id="4" name="Freeform 4"/>
          <p:cNvSpPr/>
          <p:nvPr/>
        </p:nvSpPr>
        <p:spPr>
          <a:xfrm>
            <a:off x="6150417" y="5323796"/>
            <a:ext cx="1045679" cy="1045679"/>
          </a:xfrm>
          <a:custGeom>
            <a:avLst/>
            <a:gdLst/>
            <a:ahLst/>
            <a:cxnLst/>
            <a:rect l="l" t="t" r="r" b="b"/>
            <a:pathLst>
              <a:path w="1045679" h="1045679">
                <a:moveTo>
                  <a:pt x="0" y="0"/>
                </a:moveTo>
                <a:lnTo>
                  <a:pt x="1045678" y="0"/>
                </a:lnTo>
                <a:lnTo>
                  <a:pt x="1045678" y="1045679"/>
                </a:lnTo>
                <a:lnTo>
                  <a:pt x="0" y="1045679"/>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7463680" y="5650802"/>
            <a:ext cx="5381130" cy="439293"/>
          </a:xfrm>
          <a:prstGeom prst="rect">
            <a:avLst/>
          </a:prstGeom>
        </p:spPr>
        <p:txBody>
          <a:bodyPr lIns="0" tIns="0" rIns="0" bIns="0" rtlCol="0" anchor="t">
            <a:spAutoFit/>
          </a:bodyPr>
          <a:lstStyle/>
          <a:p>
            <a:pPr algn="l">
              <a:lnSpc>
                <a:spcPts val="3455"/>
              </a:lnSpc>
            </a:pPr>
            <a:r>
              <a:rPr lang="en-US" sz="3199">
                <a:solidFill>
                  <a:srgbClr val="FFFFFF"/>
                </a:solidFill>
                <a:latin typeface="Aptos"/>
                <a:ea typeface="Aptos"/>
                <a:cs typeface="Aptos"/>
                <a:sym typeface="Aptos"/>
              </a:rPr>
              <a:t>Scan to Share Your Feedback</a:t>
            </a:r>
          </a:p>
        </p:txBody>
      </p:sp>
      <p:sp>
        <p:nvSpPr>
          <p:cNvPr id="6" name="TextBox 6"/>
          <p:cNvSpPr txBox="1"/>
          <p:nvPr/>
        </p:nvSpPr>
        <p:spPr>
          <a:xfrm>
            <a:off x="2863898" y="8124307"/>
            <a:ext cx="2900107"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LinkedIn:</a:t>
            </a:r>
          </a:p>
        </p:txBody>
      </p:sp>
      <p:sp>
        <p:nvSpPr>
          <p:cNvPr id="7" name="TextBox 7"/>
          <p:cNvSpPr txBox="1"/>
          <p:nvPr/>
        </p:nvSpPr>
        <p:spPr>
          <a:xfrm>
            <a:off x="7849980" y="8124307"/>
            <a:ext cx="3079616"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Instagram:</a:t>
            </a:r>
          </a:p>
        </p:txBody>
      </p:sp>
      <p:sp>
        <p:nvSpPr>
          <p:cNvPr id="8" name="TextBox 8"/>
          <p:cNvSpPr txBox="1"/>
          <p:nvPr/>
        </p:nvSpPr>
        <p:spPr>
          <a:xfrm>
            <a:off x="12588923" y="8124307"/>
            <a:ext cx="3248361"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Facebook:</a:t>
            </a:r>
          </a:p>
        </p:txBody>
      </p:sp>
      <p:sp>
        <p:nvSpPr>
          <p:cNvPr id="9" name="Freeform 9"/>
          <p:cNvSpPr/>
          <p:nvPr/>
        </p:nvSpPr>
        <p:spPr>
          <a:xfrm>
            <a:off x="2895751" y="8729844"/>
            <a:ext cx="597979" cy="509913"/>
          </a:xfrm>
          <a:custGeom>
            <a:avLst/>
            <a:gdLst/>
            <a:ahLst/>
            <a:cxnLst/>
            <a:rect l="l" t="t" r="r" b="b"/>
            <a:pathLst>
              <a:path w="597979" h="509913">
                <a:moveTo>
                  <a:pt x="0" y="0"/>
                </a:moveTo>
                <a:lnTo>
                  <a:pt x="597980" y="0"/>
                </a:lnTo>
                <a:lnTo>
                  <a:pt x="597980" y="509913"/>
                </a:lnTo>
                <a:lnTo>
                  <a:pt x="0" y="5099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7849980" y="8729844"/>
            <a:ext cx="509913" cy="509913"/>
          </a:xfrm>
          <a:custGeom>
            <a:avLst/>
            <a:gdLst/>
            <a:ahLst/>
            <a:cxnLst/>
            <a:rect l="l" t="t" r="r" b="b"/>
            <a:pathLst>
              <a:path w="509913" h="509913">
                <a:moveTo>
                  <a:pt x="0" y="0"/>
                </a:moveTo>
                <a:lnTo>
                  <a:pt x="509913" y="0"/>
                </a:lnTo>
                <a:lnTo>
                  <a:pt x="509913" y="509913"/>
                </a:lnTo>
                <a:lnTo>
                  <a:pt x="0" y="5099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a:off x="12588923" y="8748387"/>
            <a:ext cx="511774" cy="509913"/>
          </a:xfrm>
          <a:custGeom>
            <a:avLst/>
            <a:gdLst/>
            <a:ahLst/>
            <a:cxnLst/>
            <a:rect l="l" t="t" r="r" b="b"/>
            <a:pathLst>
              <a:path w="511774" h="509913">
                <a:moveTo>
                  <a:pt x="0" y="0"/>
                </a:moveTo>
                <a:lnTo>
                  <a:pt x="511774" y="0"/>
                </a:lnTo>
                <a:lnTo>
                  <a:pt x="511774" y="509913"/>
                </a:lnTo>
                <a:lnTo>
                  <a:pt x="0" y="5099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 name="TextBox 12"/>
          <p:cNvSpPr txBox="1"/>
          <p:nvPr/>
        </p:nvSpPr>
        <p:spPr>
          <a:xfrm>
            <a:off x="3623955" y="8833162"/>
            <a:ext cx="2167120"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DatalawOnline</a:t>
            </a:r>
          </a:p>
        </p:txBody>
      </p:sp>
      <p:sp>
        <p:nvSpPr>
          <p:cNvPr id="13" name="TextBox 13"/>
          <p:cNvSpPr txBox="1"/>
          <p:nvPr/>
        </p:nvSpPr>
        <p:spPr>
          <a:xfrm>
            <a:off x="8492045" y="8851705"/>
            <a:ext cx="1809455"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Datalaw.Ltd</a:t>
            </a:r>
          </a:p>
        </p:txBody>
      </p:sp>
      <p:sp>
        <p:nvSpPr>
          <p:cNvPr id="14" name="TextBox 14"/>
          <p:cNvSpPr txBox="1"/>
          <p:nvPr/>
        </p:nvSpPr>
        <p:spPr>
          <a:xfrm>
            <a:off x="13262622" y="8851705"/>
            <a:ext cx="2161480"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DatalawOnline</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A1A1A"/>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1028700"/>
            <a:ext cx="1950023" cy="360754"/>
          </a:xfrm>
          <a:custGeom>
            <a:avLst/>
            <a:gdLst/>
            <a:ahLst/>
            <a:cxnLst/>
            <a:rect r="r" b="b" t="t" l="l"/>
            <a:pathLst>
              <a:path h="360754" w="1950023">
                <a:moveTo>
                  <a:pt x="0" y="0"/>
                </a:moveTo>
                <a:lnTo>
                  <a:pt x="1950023" y="0"/>
                </a:lnTo>
                <a:lnTo>
                  <a:pt x="1950023" y="360754"/>
                </a:lnTo>
                <a:lnTo>
                  <a:pt x="0" y="360754"/>
                </a:lnTo>
                <a:lnTo>
                  <a:pt x="0" y="0"/>
                </a:lnTo>
                <a:close/>
              </a:path>
            </a:pathLst>
          </a:custGeom>
          <a:blipFill>
            <a:blip r:embed="rId4"/>
            <a:stretch>
              <a:fillRect l="0" t="0" r="0" b="0"/>
            </a:stretch>
          </a:blipFill>
        </p:spPr>
      </p:sp>
      <p:grpSp>
        <p:nvGrpSpPr>
          <p:cNvPr name="Group 4" id="4"/>
          <p:cNvGrpSpPr/>
          <p:nvPr/>
        </p:nvGrpSpPr>
        <p:grpSpPr>
          <a:xfrm rot="0">
            <a:off x="15337023" y="1729225"/>
            <a:ext cx="1368401" cy="1368401"/>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0" t="-1886" r="0" b="-1886"/>
              </a:stretch>
            </a:blipFill>
          </p:spPr>
        </p:sp>
      </p:grpSp>
      <p:grpSp>
        <p:nvGrpSpPr>
          <p:cNvPr name="Group 6" id="6"/>
          <p:cNvGrpSpPr/>
          <p:nvPr/>
        </p:nvGrpSpPr>
        <p:grpSpPr>
          <a:xfrm rot="0">
            <a:off x="12940724" y="4583920"/>
            <a:ext cx="1368401" cy="1368401"/>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0" t="0" r="0" b="0"/>
              </a:stretch>
            </a:blipFill>
          </p:spPr>
        </p:sp>
      </p:grpSp>
      <p:grpSp>
        <p:nvGrpSpPr>
          <p:cNvPr name="Group 8" id="8"/>
          <p:cNvGrpSpPr/>
          <p:nvPr/>
        </p:nvGrpSpPr>
        <p:grpSpPr>
          <a:xfrm rot="0">
            <a:off x="15360472" y="4583914"/>
            <a:ext cx="1368401" cy="1368401"/>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9365" t="0" r="-29365" b="0"/>
              </a:stretch>
            </a:blipFill>
          </p:spPr>
        </p:sp>
      </p:grpSp>
      <p:grpSp>
        <p:nvGrpSpPr>
          <p:cNvPr name="Group 10" id="10"/>
          <p:cNvGrpSpPr/>
          <p:nvPr/>
        </p:nvGrpSpPr>
        <p:grpSpPr>
          <a:xfrm rot="0">
            <a:off x="12980273" y="7322475"/>
            <a:ext cx="1368401" cy="1368401"/>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4711" t="-14711" r="0" b="0"/>
              </a:stretch>
            </a:blipFill>
          </p:spPr>
        </p:sp>
      </p:grpSp>
      <p:grpSp>
        <p:nvGrpSpPr>
          <p:cNvPr name="Group 12" id="12"/>
          <p:cNvGrpSpPr/>
          <p:nvPr/>
        </p:nvGrpSpPr>
        <p:grpSpPr>
          <a:xfrm rot="0">
            <a:off x="12953182" y="1729225"/>
            <a:ext cx="1368401" cy="1368401"/>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0" t="0" r="0" b="0"/>
              </a:stretch>
            </a:blipFill>
          </p:spPr>
        </p:sp>
      </p:grpSp>
      <p:sp>
        <p:nvSpPr>
          <p:cNvPr name="Freeform 14" id="14"/>
          <p:cNvSpPr/>
          <p:nvPr/>
        </p:nvSpPr>
        <p:spPr>
          <a:xfrm flipH="false" flipV="false" rot="0">
            <a:off x="15337023" y="1729225"/>
            <a:ext cx="1368401" cy="1368401"/>
          </a:xfrm>
          <a:custGeom>
            <a:avLst/>
            <a:gdLst/>
            <a:ahLst/>
            <a:cxnLst/>
            <a:rect r="r" b="b" t="t" l="l"/>
            <a:pathLst>
              <a:path h="1368401" w="1368401">
                <a:moveTo>
                  <a:pt x="0" y="0"/>
                </a:moveTo>
                <a:lnTo>
                  <a:pt x="1368402" y="0"/>
                </a:lnTo>
                <a:lnTo>
                  <a:pt x="1368402" y="1368402"/>
                </a:lnTo>
                <a:lnTo>
                  <a:pt x="0" y="136840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5" id="15"/>
          <p:cNvGrpSpPr/>
          <p:nvPr/>
        </p:nvGrpSpPr>
        <p:grpSpPr>
          <a:xfrm rot="0">
            <a:off x="15337023" y="1729225"/>
            <a:ext cx="1368401" cy="1368401"/>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2"/>
              <a:stretch>
                <a:fillRect l="-3532" t="0" r="-3532" b="0"/>
              </a:stretch>
            </a:blipFill>
          </p:spPr>
        </p:sp>
      </p:grpSp>
      <p:sp>
        <p:nvSpPr>
          <p:cNvPr name="TextBox 17" id="17"/>
          <p:cNvSpPr txBox="true"/>
          <p:nvPr/>
        </p:nvSpPr>
        <p:spPr>
          <a:xfrm rot="0">
            <a:off x="1028700" y="4153196"/>
            <a:ext cx="10432050" cy="2857500"/>
          </a:xfrm>
          <a:prstGeom prst="rect">
            <a:avLst/>
          </a:prstGeom>
        </p:spPr>
        <p:txBody>
          <a:bodyPr anchor="t" rtlCol="false" tIns="0" lIns="0" bIns="0" rIns="0">
            <a:spAutoFit/>
          </a:bodyPr>
          <a:lstStyle/>
          <a:p>
            <a:pPr algn="l">
              <a:lnSpc>
                <a:spcPts val="7560"/>
              </a:lnSpc>
            </a:pPr>
            <a:r>
              <a:rPr lang="en-US" sz="6300" b="true">
                <a:solidFill>
                  <a:srgbClr val="FAFAFA"/>
                </a:solidFill>
                <a:latin typeface="Aptos Bold"/>
                <a:ea typeface="Aptos Bold"/>
                <a:cs typeface="Aptos Bold"/>
                <a:sym typeface="Aptos Bold"/>
              </a:rPr>
              <a:t>Welcome to the Family Finance &amp; Public Child Law Conference 2026</a:t>
            </a:r>
          </a:p>
        </p:txBody>
      </p:sp>
      <p:sp>
        <p:nvSpPr>
          <p:cNvPr name="TextBox 18" id="18"/>
          <p:cNvSpPr txBox="true"/>
          <p:nvPr/>
        </p:nvSpPr>
        <p:spPr>
          <a:xfrm rot="0">
            <a:off x="1028700" y="7368159"/>
            <a:ext cx="2891025" cy="405765"/>
          </a:xfrm>
          <a:prstGeom prst="rect">
            <a:avLst/>
          </a:prstGeom>
        </p:spPr>
        <p:txBody>
          <a:bodyPr anchor="t" rtlCol="false" tIns="0" lIns="0" bIns="0" rIns="0">
            <a:spAutoFit/>
          </a:bodyPr>
          <a:lstStyle/>
          <a:p>
            <a:pPr algn="l">
              <a:lnSpc>
                <a:spcPts val="3359"/>
              </a:lnSpc>
            </a:pPr>
            <a:r>
              <a:rPr lang="en-US" sz="2400" spc="-24">
                <a:solidFill>
                  <a:srgbClr val="ECEEE3"/>
                </a:solidFill>
                <a:latin typeface="Aptos"/>
                <a:ea typeface="Aptos"/>
                <a:cs typeface="Aptos"/>
                <a:sym typeface="Aptos"/>
              </a:rPr>
              <a:t>Presented by</a:t>
            </a:r>
          </a:p>
        </p:txBody>
      </p:sp>
      <p:sp>
        <p:nvSpPr>
          <p:cNvPr name="TextBox 19" id="19"/>
          <p:cNvSpPr txBox="true"/>
          <p:nvPr/>
        </p:nvSpPr>
        <p:spPr>
          <a:xfrm rot="0">
            <a:off x="1028700" y="8014979"/>
            <a:ext cx="7270004" cy="353061"/>
          </a:xfrm>
          <a:prstGeom prst="rect">
            <a:avLst/>
          </a:prstGeom>
        </p:spPr>
        <p:txBody>
          <a:bodyPr anchor="t" rtlCol="false" tIns="0" lIns="0" bIns="0" rIns="0">
            <a:spAutoFit/>
          </a:bodyPr>
          <a:lstStyle/>
          <a:p>
            <a:pPr algn="l" marL="0" indent="0" lvl="0">
              <a:lnSpc>
                <a:spcPts val="2560"/>
              </a:lnSpc>
            </a:pPr>
            <a:r>
              <a:rPr lang="en-US" b="true" sz="3200" spc="-32">
                <a:solidFill>
                  <a:srgbClr val="F5F6F6"/>
                </a:solidFill>
                <a:latin typeface="Aptos Bold"/>
                <a:ea typeface="Aptos Bold"/>
                <a:cs typeface="Aptos Bold"/>
                <a:sym typeface="Aptos Bold"/>
              </a:rPr>
              <a:t>Datalaw</a:t>
            </a:r>
          </a:p>
        </p:txBody>
      </p:sp>
      <p:sp>
        <p:nvSpPr>
          <p:cNvPr name="TextBox 20" id="20"/>
          <p:cNvSpPr txBox="true"/>
          <p:nvPr/>
        </p:nvSpPr>
        <p:spPr>
          <a:xfrm rot="0">
            <a:off x="14742609" y="3322894"/>
            <a:ext cx="2604127" cy="1011421"/>
          </a:xfrm>
          <a:prstGeom prst="rect">
            <a:avLst/>
          </a:prstGeom>
        </p:spPr>
        <p:txBody>
          <a:bodyPr anchor="t" rtlCol="false" tIns="0" lIns="0" bIns="0" rIns="0">
            <a:spAutoFit/>
          </a:bodyPr>
          <a:lstStyle/>
          <a:p>
            <a:pPr algn="ctr">
              <a:lnSpc>
                <a:spcPts val="2799"/>
              </a:lnSpc>
            </a:pPr>
            <a:r>
              <a:rPr lang="en-US" sz="2568">
                <a:solidFill>
                  <a:srgbClr val="FFFFFF"/>
                </a:solidFill>
                <a:latin typeface="Open Sans"/>
                <a:ea typeface="Open Sans"/>
                <a:cs typeface="Open Sans"/>
                <a:sym typeface="Open Sans"/>
              </a:rPr>
              <a:t>Julian Shaw</a:t>
            </a:r>
          </a:p>
          <a:p>
            <a:pPr algn="ctr">
              <a:lnSpc>
                <a:spcPts val="2799"/>
              </a:lnSpc>
            </a:pPr>
            <a:r>
              <a:rPr lang="en-US" sz="2568">
                <a:solidFill>
                  <a:srgbClr val="FFFFFF"/>
                </a:solidFill>
                <a:latin typeface="Open Sans"/>
                <a:ea typeface="Open Sans"/>
                <a:cs typeface="Open Sans"/>
                <a:sym typeface="Open Sans"/>
              </a:rPr>
              <a:t>St Johns Building Chambers</a:t>
            </a:r>
          </a:p>
        </p:txBody>
      </p:sp>
      <p:sp>
        <p:nvSpPr>
          <p:cNvPr name="TextBox 21" id="21"/>
          <p:cNvSpPr txBox="true"/>
          <p:nvPr/>
        </p:nvSpPr>
        <p:spPr>
          <a:xfrm rot="0">
            <a:off x="12320598" y="6111034"/>
            <a:ext cx="2523692" cy="676716"/>
          </a:xfrm>
          <a:prstGeom prst="rect">
            <a:avLst/>
          </a:prstGeom>
        </p:spPr>
        <p:txBody>
          <a:bodyPr anchor="t" rtlCol="false" tIns="0" lIns="0" bIns="0" rIns="0">
            <a:spAutoFit/>
          </a:bodyPr>
          <a:lstStyle/>
          <a:p>
            <a:pPr algn="ctr">
              <a:lnSpc>
                <a:spcPts val="2799"/>
              </a:lnSpc>
            </a:pPr>
            <a:r>
              <a:rPr lang="en-US" sz="2568">
                <a:solidFill>
                  <a:srgbClr val="FFFFFF"/>
                </a:solidFill>
                <a:latin typeface="Lato"/>
                <a:ea typeface="Lato"/>
                <a:cs typeface="Lato"/>
                <a:sym typeface="Lato"/>
              </a:rPr>
              <a:t>Janet Flawith, AIM Mediation</a:t>
            </a:r>
          </a:p>
        </p:txBody>
      </p:sp>
      <p:sp>
        <p:nvSpPr>
          <p:cNvPr name="TextBox 22" id="22"/>
          <p:cNvSpPr txBox="true"/>
          <p:nvPr/>
        </p:nvSpPr>
        <p:spPr>
          <a:xfrm rot="0">
            <a:off x="14844290" y="6111029"/>
            <a:ext cx="2415010" cy="1011421"/>
          </a:xfrm>
          <a:prstGeom prst="rect">
            <a:avLst/>
          </a:prstGeom>
        </p:spPr>
        <p:txBody>
          <a:bodyPr anchor="t" rtlCol="false" tIns="0" lIns="0" bIns="0" rIns="0">
            <a:spAutoFit/>
          </a:bodyPr>
          <a:lstStyle/>
          <a:p>
            <a:pPr algn="ctr">
              <a:lnSpc>
                <a:spcPts val="2799"/>
              </a:lnSpc>
            </a:pPr>
            <a:r>
              <a:rPr lang="en-US" sz="2568">
                <a:solidFill>
                  <a:srgbClr val="FFFFFF"/>
                </a:solidFill>
                <a:latin typeface="Open Sans"/>
                <a:ea typeface="Open Sans"/>
                <a:cs typeface="Open Sans"/>
                <a:sym typeface="Open Sans"/>
              </a:rPr>
              <a:t>Samantha Hillas KC</a:t>
            </a:r>
          </a:p>
          <a:p>
            <a:pPr algn="ctr">
              <a:lnSpc>
                <a:spcPts val="2799"/>
              </a:lnSpc>
            </a:pPr>
            <a:r>
              <a:rPr lang="en-US" sz="2568">
                <a:solidFill>
                  <a:srgbClr val="FFFFFF"/>
                </a:solidFill>
                <a:latin typeface="Open Sans"/>
                <a:ea typeface="Open Sans"/>
                <a:cs typeface="Open Sans"/>
                <a:sym typeface="Open Sans"/>
              </a:rPr>
              <a:t> SJB Chambers </a:t>
            </a:r>
          </a:p>
        </p:txBody>
      </p:sp>
      <p:sp>
        <p:nvSpPr>
          <p:cNvPr name="TextBox 23" id="23"/>
          <p:cNvSpPr txBox="true"/>
          <p:nvPr/>
        </p:nvSpPr>
        <p:spPr>
          <a:xfrm rot="0">
            <a:off x="12356696" y="8848184"/>
            <a:ext cx="2691579" cy="1011421"/>
          </a:xfrm>
          <a:prstGeom prst="rect">
            <a:avLst/>
          </a:prstGeom>
        </p:spPr>
        <p:txBody>
          <a:bodyPr anchor="t" rtlCol="false" tIns="0" lIns="0" bIns="0" rIns="0">
            <a:spAutoFit/>
          </a:bodyPr>
          <a:lstStyle/>
          <a:p>
            <a:pPr algn="ctr">
              <a:lnSpc>
                <a:spcPts val="2799"/>
              </a:lnSpc>
            </a:pPr>
            <a:r>
              <a:rPr lang="en-US" sz="2568">
                <a:solidFill>
                  <a:srgbClr val="FFFFFF"/>
                </a:solidFill>
                <a:latin typeface="Open Sans"/>
                <a:ea typeface="Open Sans"/>
                <a:cs typeface="Open Sans"/>
                <a:sym typeface="Open Sans"/>
              </a:rPr>
              <a:t>Sallyann Vipond</a:t>
            </a:r>
          </a:p>
          <a:p>
            <a:pPr algn="ctr">
              <a:lnSpc>
                <a:spcPts val="2799"/>
              </a:lnSpc>
            </a:pPr>
            <a:r>
              <a:rPr lang="en-US" sz="2568">
                <a:solidFill>
                  <a:srgbClr val="FFFFFF"/>
                </a:solidFill>
                <a:latin typeface="Open Sans"/>
                <a:ea typeface="Open Sans"/>
                <a:cs typeface="Open Sans"/>
                <a:sym typeface="Open Sans"/>
              </a:rPr>
              <a:t>Charterhouse Chambers </a:t>
            </a:r>
          </a:p>
        </p:txBody>
      </p:sp>
      <p:sp>
        <p:nvSpPr>
          <p:cNvPr name="TextBox 24" id="24"/>
          <p:cNvSpPr txBox="true"/>
          <p:nvPr/>
        </p:nvSpPr>
        <p:spPr>
          <a:xfrm rot="0">
            <a:off x="12601757" y="3322894"/>
            <a:ext cx="2071253" cy="1064581"/>
          </a:xfrm>
          <a:prstGeom prst="rect">
            <a:avLst/>
          </a:prstGeom>
        </p:spPr>
        <p:txBody>
          <a:bodyPr anchor="t" rtlCol="false" tIns="0" lIns="0" bIns="0" rIns="0">
            <a:spAutoFit/>
          </a:bodyPr>
          <a:lstStyle/>
          <a:p>
            <a:pPr algn="ctr">
              <a:lnSpc>
                <a:spcPts val="2799"/>
              </a:lnSpc>
            </a:pPr>
            <a:r>
              <a:rPr lang="en-US" sz="2568">
                <a:solidFill>
                  <a:srgbClr val="FFFFFF"/>
                </a:solidFill>
                <a:latin typeface="Open Sans"/>
                <a:ea typeface="Open Sans"/>
                <a:cs typeface="Open Sans"/>
                <a:sym typeface="Open Sans"/>
              </a:rPr>
              <a:t>Katharine Bundell</a:t>
            </a:r>
          </a:p>
          <a:p>
            <a:pPr algn="ctr">
              <a:lnSpc>
                <a:spcPts val="2799"/>
              </a:lnSpc>
            </a:pPr>
            <a:r>
              <a:rPr lang="en-US" sz="2568">
                <a:solidFill>
                  <a:srgbClr val="FFFFFF"/>
                </a:solidFill>
                <a:latin typeface="Open Sans"/>
                <a:ea typeface="Open Sans"/>
                <a:cs typeface="Open Sans"/>
                <a:sym typeface="Open Sans"/>
              </a:rPr>
              <a:t>4PB</a:t>
            </a:r>
          </a:p>
        </p:txBody>
      </p:sp>
      <p:sp>
        <p:nvSpPr>
          <p:cNvPr name="TextBox 25" id="25"/>
          <p:cNvSpPr txBox="true"/>
          <p:nvPr/>
        </p:nvSpPr>
        <p:spPr>
          <a:xfrm rot="0">
            <a:off x="12868218" y="971550"/>
            <a:ext cx="3952143" cy="428782"/>
          </a:xfrm>
          <a:prstGeom prst="rect">
            <a:avLst/>
          </a:prstGeom>
        </p:spPr>
        <p:txBody>
          <a:bodyPr anchor="t" rtlCol="false" tIns="0" lIns="0" bIns="0" rIns="0">
            <a:spAutoFit/>
          </a:bodyPr>
          <a:lstStyle/>
          <a:p>
            <a:pPr algn="ctr">
              <a:lnSpc>
                <a:spcPts val="3641"/>
              </a:lnSpc>
            </a:pPr>
            <a:r>
              <a:rPr lang="en-US" b="true" sz="2600">
                <a:solidFill>
                  <a:srgbClr val="FFFFFF"/>
                </a:solidFill>
                <a:latin typeface="Open Sans Bold"/>
                <a:ea typeface="Open Sans Bold"/>
                <a:cs typeface="Open Sans Bold"/>
                <a:sym typeface="Open Sans Bold"/>
              </a:rPr>
              <a:t>SPEAKER LINEUP</a:t>
            </a:r>
          </a:p>
        </p:txBody>
      </p:sp>
      <p:grpSp>
        <p:nvGrpSpPr>
          <p:cNvPr name="Group 26" id="26"/>
          <p:cNvGrpSpPr/>
          <p:nvPr/>
        </p:nvGrpSpPr>
        <p:grpSpPr>
          <a:xfrm rot="0">
            <a:off x="15467867" y="7322475"/>
            <a:ext cx="1368401" cy="1368401"/>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l="-8823" t="0" r="-8823" b="0"/>
              </a:stretch>
            </a:blipFill>
          </p:spPr>
        </p:sp>
      </p:grpSp>
      <p:sp>
        <p:nvSpPr>
          <p:cNvPr name="TextBox 28" id="28"/>
          <p:cNvSpPr txBox="true"/>
          <p:nvPr/>
        </p:nvSpPr>
        <p:spPr>
          <a:xfrm rot="0">
            <a:off x="14844290" y="8848184"/>
            <a:ext cx="2691579" cy="1011421"/>
          </a:xfrm>
          <a:prstGeom prst="rect">
            <a:avLst/>
          </a:prstGeom>
        </p:spPr>
        <p:txBody>
          <a:bodyPr anchor="t" rtlCol="false" tIns="0" lIns="0" bIns="0" rIns="0">
            <a:spAutoFit/>
          </a:bodyPr>
          <a:lstStyle/>
          <a:p>
            <a:pPr algn="ctr">
              <a:lnSpc>
                <a:spcPts val="2799"/>
              </a:lnSpc>
            </a:pPr>
            <a:r>
              <a:rPr lang="en-US" sz="2568">
                <a:solidFill>
                  <a:srgbClr val="FFFFFF"/>
                </a:solidFill>
                <a:latin typeface="Open Sans"/>
                <a:ea typeface="Open Sans"/>
                <a:cs typeface="Open Sans"/>
                <a:sym typeface="Open Sans"/>
              </a:rPr>
              <a:t>Margaret Parr</a:t>
            </a:r>
          </a:p>
          <a:p>
            <a:pPr algn="ctr">
              <a:lnSpc>
                <a:spcPts val="2799"/>
              </a:lnSpc>
            </a:pPr>
            <a:r>
              <a:rPr lang="en-US" sz="2568">
                <a:solidFill>
                  <a:srgbClr val="FFFFFF"/>
                </a:solidFill>
                <a:latin typeface="Open Sans"/>
                <a:ea typeface="Open Sans"/>
                <a:cs typeface="Open Sans"/>
                <a:sym typeface="Open Sans"/>
              </a:rPr>
              <a:t>7 Harrington</a:t>
            </a:r>
          </a:p>
          <a:p>
            <a:pPr algn="ctr">
              <a:lnSpc>
                <a:spcPts val="2799"/>
              </a:lnSpc>
            </a:pPr>
            <a:r>
              <a:rPr lang="en-US" sz="2568">
                <a:solidFill>
                  <a:srgbClr val="FFFFFF"/>
                </a:solidFill>
                <a:latin typeface="Open Sans"/>
                <a:ea typeface="Open Sans"/>
                <a:cs typeface="Open Sans"/>
                <a:sym typeface="Open Sans"/>
              </a:rPr>
              <a:t> St</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0342"/>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353607">
            <a:off x="9952621" y="5171053"/>
            <a:ext cx="12429216" cy="5689999"/>
          </a:xfrm>
          <a:custGeom>
            <a:avLst/>
            <a:gdLst/>
            <a:ahLst/>
            <a:cxnLst/>
            <a:rect r="r" b="b" t="t" l="l"/>
            <a:pathLst>
              <a:path h="5689999" w="12429216">
                <a:moveTo>
                  <a:pt x="0" y="0"/>
                </a:moveTo>
                <a:lnTo>
                  <a:pt x="12429216" y="0"/>
                </a:lnTo>
                <a:lnTo>
                  <a:pt x="12429216" y="5689999"/>
                </a:lnTo>
                <a:lnTo>
                  <a:pt x="0" y="5689999"/>
                </a:lnTo>
                <a:lnTo>
                  <a:pt x="0" y="0"/>
                </a:lnTo>
                <a:close/>
              </a:path>
            </a:pathLst>
          </a:custGeom>
          <a:blipFill>
            <a:blip r:embed="rId4">
              <a:extLst>
                <a:ext uri="{96DAC541-7B7A-43D3-8B79-37D633B846F1}">
                  <asvg:svgBlip xmlns:asvg="http://schemas.microsoft.com/office/drawing/2016/SVG/main" r:embed="rId5"/>
                </a:ext>
              </a:extLst>
            </a:blip>
            <a:stretch>
              <a:fillRect l="-203356" t="0" r="0" b="0"/>
            </a:stretch>
          </a:blipFill>
        </p:spPr>
      </p:sp>
      <p:grpSp>
        <p:nvGrpSpPr>
          <p:cNvPr name="Group 4" id="4"/>
          <p:cNvGrpSpPr>
            <a:grpSpLocks noChangeAspect="true"/>
          </p:cNvGrpSpPr>
          <p:nvPr/>
        </p:nvGrpSpPr>
        <p:grpSpPr>
          <a:xfrm rot="0">
            <a:off x="12195415" y="2945224"/>
            <a:ext cx="4396570" cy="439655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25063" t="-1446" r="-28919" b="-52537"/>
              </a:stretch>
            </a:blipFill>
          </p:spPr>
        </p:sp>
      </p:grpSp>
      <p:grpSp>
        <p:nvGrpSpPr>
          <p:cNvPr name="Group 6" id="6"/>
          <p:cNvGrpSpPr/>
          <p:nvPr/>
        </p:nvGrpSpPr>
        <p:grpSpPr>
          <a:xfrm rot="0">
            <a:off x="1028700" y="5018722"/>
            <a:ext cx="10992490" cy="3025588"/>
            <a:chOff x="0" y="0"/>
            <a:chExt cx="14656653" cy="4034117"/>
          </a:xfrm>
        </p:grpSpPr>
        <p:sp>
          <p:nvSpPr>
            <p:cNvPr name="TextBox 7" id="7"/>
            <p:cNvSpPr txBox="true"/>
            <p:nvPr/>
          </p:nvSpPr>
          <p:spPr>
            <a:xfrm rot="0">
              <a:off x="0" y="0"/>
              <a:ext cx="14656653" cy="2794000"/>
            </a:xfrm>
            <a:prstGeom prst="rect">
              <a:avLst/>
            </a:prstGeom>
          </p:spPr>
          <p:txBody>
            <a:bodyPr anchor="t" rtlCol="false" tIns="0" lIns="0" bIns="0" rIns="0">
              <a:spAutoFit/>
            </a:bodyPr>
            <a:lstStyle/>
            <a:p>
              <a:pPr algn="l">
                <a:lnSpc>
                  <a:spcPts val="8280"/>
                </a:lnSpc>
              </a:pPr>
              <a:r>
                <a:rPr lang="en-US" sz="6900" b="true">
                  <a:solidFill>
                    <a:srgbClr val="FAFAFA"/>
                  </a:solidFill>
                  <a:latin typeface="Aptos Bold"/>
                  <a:ea typeface="Aptos Bold"/>
                  <a:cs typeface="Aptos Bold"/>
                  <a:sym typeface="Aptos Bold"/>
                </a:rPr>
                <a:t>‘Fraud &amp; Financial Conduct in Financial Remedy’</a:t>
              </a:r>
            </a:p>
          </p:txBody>
        </p:sp>
        <p:sp>
          <p:nvSpPr>
            <p:cNvPr name="TextBox 8" id="8"/>
            <p:cNvSpPr txBox="true"/>
            <p:nvPr/>
          </p:nvSpPr>
          <p:spPr>
            <a:xfrm rot="0">
              <a:off x="0" y="3345565"/>
              <a:ext cx="13664103" cy="688551"/>
            </a:xfrm>
            <a:prstGeom prst="rect">
              <a:avLst/>
            </a:prstGeom>
          </p:spPr>
          <p:txBody>
            <a:bodyPr anchor="t" rtlCol="false" tIns="0" lIns="0" bIns="0" rIns="0">
              <a:spAutoFit/>
            </a:bodyPr>
            <a:lstStyle/>
            <a:p>
              <a:pPr algn="l">
                <a:lnSpc>
                  <a:spcPts val="4480"/>
                </a:lnSpc>
              </a:pPr>
              <a:r>
                <a:rPr lang="en-US" sz="3200" spc="192" b="true">
                  <a:solidFill>
                    <a:srgbClr val="FAFAFA"/>
                  </a:solidFill>
                  <a:latin typeface="Aptos Bold"/>
                  <a:ea typeface="Aptos Bold"/>
                  <a:cs typeface="Aptos Bold"/>
                  <a:sym typeface="Aptos Bold"/>
                </a:rPr>
                <a:t>Datalaw Session 2026​</a:t>
              </a:r>
            </a:p>
          </p:txBody>
        </p:sp>
      </p:grpSp>
      <p:grpSp>
        <p:nvGrpSpPr>
          <p:cNvPr name="Group 9" id="9"/>
          <p:cNvGrpSpPr/>
          <p:nvPr/>
        </p:nvGrpSpPr>
        <p:grpSpPr>
          <a:xfrm rot="0">
            <a:off x="12963139" y="7688199"/>
            <a:ext cx="3438120" cy="929228"/>
            <a:chOff x="0" y="0"/>
            <a:chExt cx="4584160" cy="1238971"/>
          </a:xfrm>
        </p:grpSpPr>
        <p:sp>
          <p:nvSpPr>
            <p:cNvPr name="TextBox 10" id="10"/>
            <p:cNvSpPr txBox="true"/>
            <p:nvPr/>
          </p:nvSpPr>
          <p:spPr>
            <a:xfrm rot="0">
              <a:off x="0" y="-28575"/>
              <a:ext cx="4584160" cy="590762"/>
            </a:xfrm>
            <a:prstGeom prst="rect">
              <a:avLst/>
            </a:prstGeom>
          </p:spPr>
          <p:txBody>
            <a:bodyPr anchor="t" rtlCol="false" tIns="0" lIns="0" bIns="0" rIns="0">
              <a:spAutoFit/>
            </a:bodyPr>
            <a:lstStyle/>
            <a:p>
              <a:pPr algn="ctr" marL="0" indent="0" lvl="0">
                <a:lnSpc>
                  <a:spcPts val="3639"/>
                </a:lnSpc>
                <a:spcBef>
                  <a:spcPct val="0"/>
                </a:spcBef>
              </a:pPr>
              <a:r>
                <a:rPr lang="en-US" b="true" sz="2799">
                  <a:solidFill>
                    <a:srgbClr val="FAFAFA"/>
                  </a:solidFill>
                  <a:latin typeface="Aptos Bold"/>
                  <a:ea typeface="Aptos Bold"/>
                  <a:cs typeface="Aptos Bold"/>
                  <a:sym typeface="Aptos Bold"/>
                </a:rPr>
                <a:t>Katharine Bundell</a:t>
              </a:r>
            </a:p>
          </p:txBody>
        </p:sp>
        <p:sp>
          <p:nvSpPr>
            <p:cNvPr name="TextBox 11" id="11"/>
            <p:cNvSpPr txBox="true"/>
            <p:nvPr/>
          </p:nvSpPr>
          <p:spPr>
            <a:xfrm rot="0">
              <a:off x="510980" y="687790"/>
              <a:ext cx="3720021" cy="551180"/>
            </a:xfrm>
            <a:prstGeom prst="rect">
              <a:avLst/>
            </a:prstGeom>
          </p:spPr>
          <p:txBody>
            <a:bodyPr anchor="t" rtlCol="false" tIns="0" lIns="0" bIns="0" rIns="0">
              <a:spAutoFit/>
            </a:bodyPr>
            <a:lstStyle/>
            <a:p>
              <a:pPr algn="ctr" marL="0" indent="0" lvl="0">
                <a:lnSpc>
                  <a:spcPts val="3599"/>
                </a:lnSpc>
                <a:spcBef>
                  <a:spcPct val="0"/>
                </a:spcBef>
              </a:pPr>
              <a:r>
                <a:rPr lang="en-US" sz="2399">
                  <a:solidFill>
                    <a:srgbClr val="FAFAFA"/>
                  </a:solidFill>
                  <a:latin typeface="GT Walsheim Pro"/>
                  <a:ea typeface="GT Walsheim Pro"/>
                  <a:cs typeface="GT Walsheim Pro"/>
                  <a:sym typeface="GT Walsheim Pro"/>
                </a:rPr>
                <a:t>4PB Chambers</a:t>
              </a:r>
            </a:p>
          </p:txBody>
        </p:sp>
      </p:grpSp>
      <p:sp>
        <p:nvSpPr>
          <p:cNvPr name="Freeform 12" id="12"/>
          <p:cNvSpPr/>
          <p:nvPr/>
        </p:nvSpPr>
        <p:spPr>
          <a:xfrm flipH="false" flipV="false" rot="0">
            <a:off x="15192218" y="792480"/>
            <a:ext cx="1950023" cy="360754"/>
          </a:xfrm>
          <a:custGeom>
            <a:avLst/>
            <a:gdLst/>
            <a:ahLst/>
            <a:cxnLst/>
            <a:rect r="r" b="b" t="t" l="l"/>
            <a:pathLst>
              <a:path h="360754" w="1950023">
                <a:moveTo>
                  <a:pt x="0" y="0"/>
                </a:moveTo>
                <a:lnTo>
                  <a:pt x="1950022" y="0"/>
                </a:lnTo>
                <a:lnTo>
                  <a:pt x="1950022" y="360754"/>
                </a:lnTo>
                <a:lnTo>
                  <a:pt x="0" y="360754"/>
                </a:lnTo>
                <a:lnTo>
                  <a:pt x="0" y="0"/>
                </a:lnTo>
                <a:close/>
              </a:path>
            </a:pathLst>
          </a:custGeom>
          <a:blipFill>
            <a:blip r:embed="rId7"/>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0342"/>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353607">
            <a:off x="9952621" y="5171053"/>
            <a:ext cx="12429216" cy="5689999"/>
          </a:xfrm>
          <a:custGeom>
            <a:avLst/>
            <a:gdLst/>
            <a:ahLst/>
            <a:cxnLst/>
            <a:rect r="r" b="b" t="t" l="l"/>
            <a:pathLst>
              <a:path h="5689999" w="12429216">
                <a:moveTo>
                  <a:pt x="0" y="0"/>
                </a:moveTo>
                <a:lnTo>
                  <a:pt x="12429216" y="0"/>
                </a:lnTo>
                <a:lnTo>
                  <a:pt x="12429216" y="5689999"/>
                </a:lnTo>
                <a:lnTo>
                  <a:pt x="0" y="5689999"/>
                </a:lnTo>
                <a:lnTo>
                  <a:pt x="0" y="0"/>
                </a:lnTo>
                <a:close/>
              </a:path>
            </a:pathLst>
          </a:custGeom>
          <a:blipFill>
            <a:blip r:embed="rId4">
              <a:extLst>
                <a:ext uri="{96DAC541-7B7A-43D3-8B79-37D633B846F1}">
                  <asvg:svgBlip xmlns:asvg="http://schemas.microsoft.com/office/drawing/2016/SVG/main" r:embed="rId5"/>
                </a:ext>
              </a:extLst>
            </a:blip>
            <a:stretch>
              <a:fillRect l="-203356" t="0" r="0" b="0"/>
            </a:stretch>
          </a:blipFill>
        </p:spPr>
      </p:sp>
      <p:grpSp>
        <p:nvGrpSpPr>
          <p:cNvPr name="Group 4" id="4"/>
          <p:cNvGrpSpPr>
            <a:grpSpLocks noChangeAspect="true"/>
          </p:cNvGrpSpPr>
          <p:nvPr/>
        </p:nvGrpSpPr>
        <p:grpSpPr>
          <a:xfrm rot="0">
            <a:off x="12195415" y="2945224"/>
            <a:ext cx="4396570" cy="439655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3532" t="0" r="-3532" b="0"/>
              </a:stretch>
            </a:blipFill>
          </p:spPr>
        </p:sp>
      </p:grpSp>
      <p:grpSp>
        <p:nvGrpSpPr>
          <p:cNvPr name="Group 6" id="6"/>
          <p:cNvGrpSpPr/>
          <p:nvPr/>
        </p:nvGrpSpPr>
        <p:grpSpPr>
          <a:xfrm rot="0">
            <a:off x="1028700" y="5018722"/>
            <a:ext cx="10992490" cy="3025588"/>
            <a:chOff x="0" y="0"/>
            <a:chExt cx="14656653" cy="4034117"/>
          </a:xfrm>
        </p:grpSpPr>
        <p:sp>
          <p:nvSpPr>
            <p:cNvPr name="TextBox 7" id="7"/>
            <p:cNvSpPr txBox="true"/>
            <p:nvPr/>
          </p:nvSpPr>
          <p:spPr>
            <a:xfrm rot="0">
              <a:off x="0" y="0"/>
              <a:ext cx="14656653" cy="2794000"/>
            </a:xfrm>
            <a:prstGeom prst="rect">
              <a:avLst/>
            </a:prstGeom>
          </p:spPr>
          <p:txBody>
            <a:bodyPr anchor="t" rtlCol="false" tIns="0" lIns="0" bIns="0" rIns="0">
              <a:spAutoFit/>
            </a:bodyPr>
            <a:lstStyle/>
            <a:p>
              <a:pPr algn="l">
                <a:lnSpc>
                  <a:spcPts val="8280"/>
                </a:lnSpc>
              </a:pPr>
              <a:r>
                <a:rPr lang="en-US" sz="6900" b="true">
                  <a:solidFill>
                    <a:srgbClr val="FAFAFA"/>
                  </a:solidFill>
                  <a:latin typeface="Aptos Bold"/>
                  <a:ea typeface="Aptos Bold"/>
                  <a:cs typeface="Aptos Bold"/>
                  <a:sym typeface="Aptos Bold"/>
                </a:rPr>
                <a:t>Enforcement in Children and Finance</a:t>
              </a:r>
            </a:p>
          </p:txBody>
        </p:sp>
        <p:sp>
          <p:nvSpPr>
            <p:cNvPr name="TextBox 8" id="8"/>
            <p:cNvSpPr txBox="true"/>
            <p:nvPr/>
          </p:nvSpPr>
          <p:spPr>
            <a:xfrm rot="0">
              <a:off x="0" y="3345565"/>
              <a:ext cx="13664103" cy="688551"/>
            </a:xfrm>
            <a:prstGeom prst="rect">
              <a:avLst/>
            </a:prstGeom>
          </p:spPr>
          <p:txBody>
            <a:bodyPr anchor="t" rtlCol="false" tIns="0" lIns="0" bIns="0" rIns="0">
              <a:spAutoFit/>
            </a:bodyPr>
            <a:lstStyle/>
            <a:p>
              <a:pPr algn="l">
                <a:lnSpc>
                  <a:spcPts val="4480"/>
                </a:lnSpc>
              </a:pPr>
              <a:r>
                <a:rPr lang="en-US" sz="3200" spc="192" b="true">
                  <a:solidFill>
                    <a:srgbClr val="FAFAFA"/>
                  </a:solidFill>
                  <a:latin typeface="Aptos Bold"/>
                  <a:ea typeface="Aptos Bold"/>
                  <a:cs typeface="Aptos Bold"/>
                  <a:sym typeface="Aptos Bold"/>
                </a:rPr>
                <a:t>Datalaw Session 2026​</a:t>
              </a:r>
            </a:p>
          </p:txBody>
        </p:sp>
      </p:grpSp>
      <p:grpSp>
        <p:nvGrpSpPr>
          <p:cNvPr name="Group 9" id="9"/>
          <p:cNvGrpSpPr/>
          <p:nvPr/>
        </p:nvGrpSpPr>
        <p:grpSpPr>
          <a:xfrm rot="0">
            <a:off x="12963139" y="7688199"/>
            <a:ext cx="3438120" cy="1376903"/>
            <a:chOff x="0" y="0"/>
            <a:chExt cx="4584160" cy="1835871"/>
          </a:xfrm>
        </p:grpSpPr>
        <p:sp>
          <p:nvSpPr>
            <p:cNvPr name="TextBox 10" id="10"/>
            <p:cNvSpPr txBox="true"/>
            <p:nvPr/>
          </p:nvSpPr>
          <p:spPr>
            <a:xfrm rot="0">
              <a:off x="0" y="-28575"/>
              <a:ext cx="4584160" cy="590762"/>
            </a:xfrm>
            <a:prstGeom prst="rect">
              <a:avLst/>
            </a:prstGeom>
          </p:spPr>
          <p:txBody>
            <a:bodyPr anchor="t" rtlCol="false" tIns="0" lIns="0" bIns="0" rIns="0">
              <a:spAutoFit/>
            </a:bodyPr>
            <a:lstStyle/>
            <a:p>
              <a:pPr algn="ctr" marL="0" indent="0" lvl="0">
                <a:lnSpc>
                  <a:spcPts val="3639"/>
                </a:lnSpc>
                <a:spcBef>
                  <a:spcPct val="0"/>
                </a:spcBef>
              </a:pPr>
              <a:r>
                <a:rPr lang="en-US" b="true" sz="2799">
                  <a:solidFill>
                    <a:srgbClr val="FAFAFA"/>
                  </a:solidFill>
                  <a:latin typeface="Aptos Bold"/>
                  <a:ea typeface="Aptos Bold"/>
                  <a:cs typeface="Aptos Bold"/>
                  <a:sym typeface="Aptos Bold"/>
                </a:rPr>
                <a:t>Julian Shaw</a:t>
              </a:r>
            </a:p>
          </p:txBody>
        </p:sp>
        <p:sp>
          <p:nvSpPr>
            <p:cNvPr name="TextBox 11" id="11"/>
            <p:cNvSpPr txBox="true"/>
            <p:nvPr/>
          </p:nvSpPr>
          <p:spPr>
            <a:xfrm rot="0">
              <a:off x="510980" y="687790"/>
              <a:ext cx="3720021" cy="1148080"/>
            </a:xfrm>
            <a:prstGeom prst="rect">
              <a:avLst/>
            </a:prstGeom>
          </p:spPr>
          <p:txBody>
            <a:bodyPr anchor="t" rtlCol="false" tIns="0" lIns="0" bIns="0" rIns="0">
              <a:spAutoFit/>
            </a:bodyPr>
            <a:lstStyle/>
            <a:p>
              <a:pPr algn="ctr" marL="0" indent="0" lvl="0">
                <a:lnSpc>
                  <a:spcPts val="3599"/>
                </a:lnSpc>
                <a:spcBef>
                  <a:spcPct val="0"/>
                </a:spcBef>
              </a:pPr>
              <a:r>
                <a:rPr lang="en-US" sz="2399">
                  <a:solidFill>
                    <a:srgbClr val="FAFAFA"/>
                  </a:solidFill>
                  <a:latin typeface="GT Walsheim Pro"/>
                  <a:ea typeface="GT Walsheim Pro"/>
                  <a:cs typeface="GT Walsheim Pro"/>
                  <a:sym typeface="GT Walsheim Pro"/>
                </a:rPr>
                <a:t>St Johns Building Chambers</a:t>
              </a:r>
            </a:p>
          </p:txBody>
        </p:sp>
      </p:grpSp>
      <p:sp>
        <p:nvSpPr>
          <p:cNvPr name="Freeform 12" id="12"/>
          <p:cNvSpPr/>
          <p:nvPr/>
        </p:nvSpPr>
        <p:spPr>
          <a:xfrm flipH="false" flipV="false" rot="0">
            <a:off x="15192218" y="792480"/>
            <a:ext cx="1950023" cy="360754"/>
          </a:xfrm>
          <a:custGeom>
            <a:avLst/>
            <a:gdLst/>
            <a:ahLst/>
            <a:cxnLst/>
            <a:rect r="r" b="b" t="t" l="l"/>
            <a:pathLst>
              <a:path h="360754" w="1950023">
                <a:moveTo>
                  <a:pt x="0" y="0"/>
                </a:moveTo>
                <a:lnTo>
                  <a:pt x="1950022" y="0"/>
                </a:lnTo>
                <a:lnTo>
                  <a:pt x="1950022" y="360754"/>
                </a:lnTo>
                <a:lnTo>
                  <a:pt x="0" y="360754"/>
                </a:lnTo>
                <a:lnTo>
                  <a:pt x="0" y="0"/>
                </a:lnTo>
                <a:close/>
              </a:path>
            </a:pathLst>
          </a:custGeom>
          <a:blipFill>
            <a:blip r:embed="rId7"/>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0342"/>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353607">
            <a:off x="9952621" y="5171053"/>
            <a:ext cx="12429216" cy="5689999"/>
          </a:xfrm>
          <a:custGeom>
            <a:avLst/>
            <a:gdLst/>
            <a:ahLst/>
            <a:cxnLst/>
            <a:rect r="r" b="b" t="t" l="l"/>
            <a:pathLst>
              <a:path h="5689999" w="12429216">
                <a:moveTo>
                  <a:pt x="0" y="0"/>
                </a:moveTo>
                <a:lnTo>
                  <a:pt x="12429216" y="0"/>
                </a:lnTo>
                <a:lnTo>
                  <a:pt x="12429216" y="5689999"/>
                </a:lnTo>
                <a:lnTo>
                  <a:pt x="0" y="5689999"/>
                </a:lnTo>
                <a:lnTo>
                  <a:pt x="0" y="0"/>
                </a:lnTo>
                <a:close/>
              </a:path>
            </a:pathLst>
          </a:custGeom>
          <a:blipFill>
            <a:blip r:embed="rId4">
              <a:extLst>
                <a:ext uri="{96DAC541-7B7A-43D3-8B79-37D633B846F1}">
                  <asvg:svgBlip xmlns:asvg="http://schemas.microsoft.com/office/drawing/2016/SVG/main" r:embed="rId5"/>
                </a:ext>
              </a:extLst>
            </a:blip>
            <a:stretch>
              <a:fillRect l="-203356" t="0" r="0" b="0"/>
            </a:stretch>
          </a:blipFill>
        </p:spPr>
      </p:sp>
      <p:grpSp>
        <p:nvGrpSpPr>
          <p:cNvPr name="Group 4" id="4"/>
          <p:cNvGrpSpPr>
            <a:grpSpLocks noChangeAspect="true"/>
          </p:cNvGrpSpPr>
          <p:nvPr/>
        </p:nvGrpSpPr>
        <p:grpSpPr>
          <a:xfrm rot="0">
            <a:off x="12195415" y="2945224"/>
            <a:ext cx="4396570" cy="439655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nvGrpSpPr>
          <p:cNvPr name="Group 6" id="6"/>
          <p:cNvGrpSpPr/>
          <p:nvPr/>
        </p:nvGrpSpPr>
        <p:grpSpPr>
          <a:xfrm rot="0">
            <a:off x="1028700" y="3970972"/>
            <a:ext cx="10992490" cy="5121088"/>
            <a:chOff x="0" y="0"/>
            <a:chExt cx="14656653" cy="6828117"/>
          </a:xfrm>
        </p:grpSpPr>
        <p:sp>
          <p:nvSpPr>
            <p:cNvPr name="TextBox 7" id="7"/>
            <p:cNvSpPr txBox="true"/>
            <p:nvPr/>
          </p:nvSpPr>
          <p:spPr>
            <a:xfrm rot="0">
              <a:off x="0" y="0"/>
              <a:ext cx="14656653" cy="5588000"/>
            </a:xfrm>
            <a:prstGeom prst="rect">
              <a:avLst/>
            </a:prstGeom>
          </p:spPr>
          <p:txBody>
            <a:bodyPr anchor="t" rtlCol="false" tIns="0" lIns="0" bIns="0" rIns="0">
              <a:spAutoFit/>
            </a:bodyPr>
            <a:lstStyle/>
            <a:p>
              <a:pPr algn="l">
                <a:lnSpc>
                  <a:spcPts val="8280"/>
                </a:lnSpc>
              </a:pPr>
              <a:r>
                <a:rPr lang="en-US" sz="6900" b="true">
                  <a:solidFill>
                    <a:srgbClr val="FAFAFA"/>
                  </a:solidFill>
                  <a:latin typeface="Aptos Bold"/>
                  <a:ea typeface="Aptos Bold"/>
                  <a:cs typeface="Aptos Bold"/>
                  <a:sym typeface="Aptos Bold"/>
                </a:rPr>
                <a:t>Working with separating families when a parent or child may have a disability or special needs</a:t>
              </a:r>
            </a:p>
          </p:txBody>
        </p:sp>
        <p:sp>
          <p:nvSpPr>
            <p:cNvPr name="TextBox 8" id="8"/>
            <p:cNvSpPr txBox="true"/>
            <p:nvPr/>
          </p:nvSpPr>
          <p:spPr>
            <a:xfrm rot="0">
              <a:off x="0" y="6139565"/>
              <a:ext cx="13664103" cy="688551"/>
            </a:xfrm>
            <a:prstGeom prst="rect">
              <a:avLst/>
            </a:prstGeom>
          </p:spPr>
          <p:txBody>
            <a:bodyPr anchor="t" rtlCol="false" tIns="0" lIns="0" bIns="0" rIns="0">
              <a:spAutoFit/>
            </a:bodyPr>
            <a:lstStyle/>
            <a:p>
              <a:pPr algn="l">
                <a:lnSpc>
                  <a:spcPts val="4480"/>
                </a:lnSpc>
              </a:pPr>
              <a:r>
                <a:rPr lang="en-US" sz="3200" spc="192" b="true">
                  <a:solidFill>
                    <a:srgbClr val="FAFAFA"/>
                  </a:solidFill>
                  <a:latin typeface="Aptos Bold"/>
                  <a:ea typeface="Aptos Bold"/>
                  <a:cs typeface="Aptos Bold"/>
                  <a:sym typeface="Aptos Bold"/>
                </a:rPr>
                <a:t>Datalaw Session 2026​</a:t>
              </a:r>
            </a:p>
          </p:txBody>
        </p:sp>
      </p:grpSp>
      <p:grpSp>
        <p:nvGrpSpPr>
          <p:cNvPr name="Group 9" id="9"/>
          <p:cNvGrpSpPr/>
          <p:nvPr/>
        </p:nvGrpSpPr>
        <p:grpSpPr>
          <a:xfrm rot="0">
            <a:off x="12963139" y="7688199"/>
            <a:ext cx="3438120" cy="929228"/>
            <a:chOff x="0" y="0"/>
            <a:chExt cx="4584160" cy="1238971"/>
          </a:xfrm>
        </p:grpSpPr>
        <p:sp>
          <p:nvSpPr>
            <p:cNvPr name="TextBox 10" id="10"/>
            <p:cNvSpPr txBox="true"/>
            <p:nvPr/>
          </p:nvSpPr>
          <p:spPr>
            <a:xfrm rot="0">
              <a:off x="0" y="-28575"/>
              <a:ext cx="4584160" cy="590762"/>
            </a:xfrm>
            <a:prstGeom prst="rect">
              <a:avLst/>
            </a:prstGeom>
          </p:spPr>
          <p:txBody>
            <a:bodyPr anchor="t" rtlCol="false" tIns="0" lIns="0" bIns="0" rIns="0">
              <a:spAutoFit/>
            </a:bodyPr>
            <a:lstStyle/>
            <a:p>
              <a:pPr algn="ctr" marL="0" indent="0" lvl="0">
                <a:lnSpc>
                  <a:spcPts val="3639"/>
                </a:lnSpc>
                <a:spcBef>
                  <a:spcPct val="0"/>
                </a:spcBef>
              </a:pPr>
              <a:r>
                <a:rPr lang="en-US" b="true" sz="2799">
                  <a:solidFill>
                    <a:srgbClr val="FAFAFA"/>
                  </a:solidFill>
                  <a:latin typeface="Aptos Bold"/>
                  <a:ea typeface="Aptos Bold"/>
                  <a:cs typeface="Aptos Bold"/>
                  <a:sym typeface="Aptos Bold"/>
                </a:rPr>
                <a:t>Janet Flawith</a:t>
              </a:r>
            </a:p>
          </p:txBody>
        </p:sp>
        <p:sp>
          <p:nvSpPr>
            <p:cNvPr name="TextBox 11" id="11"/>
            <p:cNvSpPr txBox="true"/>
            <p:nvPr/>
          </p:nvSpPr>
          <p:spPr>
            <a:xfrm rot="0">
              <a:off x="510980" y="687790"/>
              <a:ext cx="3720021" cy="551180"/>
            </a:xfrm>
            <a:prstGeom prst="rect">
              <a:avLst/>
            </a:prstGeom>
          </p:spPr>
          <p:txBody>
            <a:bodyPr anchor="t" rtlCol="false" tIns="0" lIns="0" bIns="0" rIns="0">
              <a:spAutoFit/>
            </a:bodyPr>
            <a:lstStyle/>
            <a:p>
              <a:pPr algn="ctr" marL="0" indent="0" lvl="0">
                <a:lnSpc>
                  <a:spcPts val="3599"/>
                </a:lnSpc>
                <a:spcBef>
                  <a:spcPct val="0"/>
                </a:spcBef>
              </a:pPr>
              <a:r>
                <a:rPr lang="en-US" sz="2399">
                  <a:solidFill>
                    <a:srgbClr val="FAFAFA"/>
                  </a:solidFill>
                  <a:latin typeface="GT Walsheim Pro"/>
                  <a:ea typeface="GT Walsheim Pro"/>
                  <a:cs typeface="GT Walsheim Pro"/>
                  <a:sym typeface="GT Walsheim Pro"/>
                </a:rPr>
                <a:t>AIM Mediation</a:t>
              </a:r>
            </a:p>
          </p:txBody>
        </p:sp>
      </p:grpSp>
      <p:sp>
        <p:nvSpPr>
          <p:cNvPr name="Freeform 12" id="12"/>
          <p:cNvSpPr/>
          <p:nvPr/>
        </p:nvSpPr>
        <p:spPr>
          <a:xfrm flipH="false" flipV="false" rot="0">
            <a:off x="15192218" y="792480"/>
            <a:ext cx="1950023" cy="360754"/>
          </a:xfrm>
          <a:custGeom>
            <a:avLst/>
            <a:gdLst/>
            <a:ahLst/>
            <a:cxnLst/>
            <a:rect r="r" b="b" t="t" l="l"/>
            <a:pathLst>
              <a:path h="360754" w="1950023">
                <a:moveTo>
                  <a:pt x="0" y="0"/>
                </a:moveTo>
                <a:lnTo>
                  <a:pt x="1950022" y="0"/>
                </a:lnTo>
                <a:lnTo>
                  <a:pt x="1950022" y="360754"/>
                </a:lnTo>
                <a:lnTo>
                  <a:pt x="0" y="360754"/>
                </a:lnTo>
                <a:lnTo>
                  <a:pt x="0" y="0"/>
                </a:lnTo>
                <a:close/>
              </a:path>
            </a:pathLst>
          </a:custGeom>
          <a:blipFill>
            <a:blip r:embed="rId7"/>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0342"/>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353607">
            <a:off x="9952621" y="5171053"/>
            <a:ext cx="12429216" cy="5689999"/>
          </a:xfrm>
          <a:custGeom>
            <a:avLst/>
            <a:gdLst/>
            <a:ahLst/>
            <a:cxnLst/>
            <a:rect r="r" b="b" t="t" l="l"/>
            <a:pathLst>
              <a:path h="5689999" w="12429216">
                <a:moveTo>
                  <a:pt x="0" y="0"/>
                </a:moveTo>
                <a:lnTo>
                  <a:pt x="12429216" y="0"/>
                </a:lnTo>
                <a:lnTo>
                  <a:pt x="12429216" y="5689999"/>
                </a:lnTo>
                <a:lnTo>
                  <a:pt x="0" y="5689999"/>
                </a:lnTo>
                <a:lnTo>
                  <a:pt x="0" y="0"/>
                </a:lnTo>
                <a:close/>
              </a:path>
            </a:pathLst>
          </a:custGeom>
          <a:blipFill>
            <a:blip r:embed="rId4">
              <a:extLst>
                <a:ext uri="{96DAC541-7B7A-43D3-8B79-37D633B846F1}">
                  <asvg:svgBlip xmlns:asvg="http://schemas.microsoft.com/office/drawing/2016/SVG/main" r:embed="rId5"/>
                </a:ext>
              </a:extLst>
            </a:blip>
            <a:stretch>
              <a:fillRect l="-203356" t="0" r="0" b="0"/>
            </a:stretch>
          </a:blipFill>
        </p:spPr>
      </p:sp>
      <p:grpSp>
        <p:nvGrpSpPr>
          <p:cNvPr name="Group 4" id="4"/>
          <p:cNvGrpSpPr>
            <a:grpSpLocks noChangeAspect="true"/>
          </p:cNvGrpSpPr>
          <p:nvPr/>
        </p:nvGrpSpPr>
        <p:grpSpPr>
          <a:xfrm rot="0">
            <a:off x="12195415" y="2945224"/>
            <a:ext cx="4396570" cy="439655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29364" t="0" r="-29364" b="0"/>
              </a:stretch>
            </a:blipFill>
          </p:spPr>
        </p:sp>
      </p:grpSp>
      <p:grpSp>
        <p:nvGrpSpPr>
          <p:cNvPr name="Group 6" id="6"/>
          <p:cNvGrpSpPr/>
          <p:nvPr/>
        </p:nvGrpSpPr>
        <p:grpSpPr>
          <a:xfrm rot="0">
            <a:off x="1028700" y="5018722"/>
            <a:ext cx="10992490" cy="3025588"/>
            <a:chOff x="0" y="0"/>
            <a:chExt cx="14656653" cy="4034117"/>
          </a:xfrm>
        </p:grpSpPr>
        <p:sp>
          <p:nvSpPr>
            <p:cNvPr name="TextBox 7" id="7"/>
            <p:cNvSpPr txBox="true"/>
            <p:nvPr/>
          </p:nvSpPr>
          <p:spPr>
            <a:xfrm rot="0">
              <a:off x="0" y="0"/>
              <a:ext cx="14656653" cy="2794000"/>
            </a:xfrm>
            <a:prstGeom prst="rect">
              <a:avLst/>
            </a:prstGeom>
          </p:spPr>
          <p:txBody>
            <a:bodyPr anchor="t" rtlCol="false" tIns="0" lIns="0" bIns="0" rIns="0">
              <a:spAutoFit/>
            </a:bodyPr>
            <a:lstStyle/>
            <a:p>
              <a:pPr algn="l">
                <a:lnSpc>
                  <a:spcPts val="8280"/>
                </a:lnSpc>
              </a:pPr>
              <a:r>
                <a:rPr lang="en-US" sz="6900" b="true">
                  <a:solidFill>
                    <a:srgbClr val="FAFAFA"/>
                  </a:solidFill>
                  <a:latin typeface="Aptos Bold"/>
                  <a:ea typeface="Aptos Bold"/>
                  <a:cs typeface="Aptos Bold"/>
                  <a:sym typeface="Aptos Bold"/>
                </a:rPr>
                <a:t>Financial Remedies  </a:t>
              </a:r>
            </a:p>
            <a:p>
              <a:pPr algn="l">
                <a:lnSpc>
                  <a:spcPts val="8280"/>
                </a:lnSpc>
              </a:pPr>
              <a:r>
                <a:rPr lang="en-US" sz="6900" b="true">
                  <a:solidFill>
                    <a:srgbClr val="FAFAFA"/>
                  </a:solidFill>
                  <a:latin typeface="Aptos Bold"/>
                  <a:ea typeface="Aptos Bold"/>
                  <a:cs typeface="Aptos Bold"/>
                  <a:sym typeface="Aptos Bold"/>
                </a:rPr>
                <a:t>2026 Update</a:t>
              </a:r>
            </a:p>
          </p:txBody>
        </p:sp>
        <p:sp>
          <p:nvSpPr>
            <p:cNvPr name="TextBox 8" id="8"/>
            <p:cNvSpPr txBox="true"/>
            <p:nvPr/>
          </p:nvSpPr>
          <p:spPr>
            <a:xfrm rot="0">
              <a:off x="0" y="3345565"/>
              <a:ext cx="13664103" cy="688551"/>
            </a:xfrm>
            <a:prstGeom prst="rect">
              <a:avLst/>
            </a:prstGeom>
          </p:spPr>
          <p:txBody>
            <a:bodyPr anchor="t" rtlCol="false" tIns="0" lIns="0" bIns="0" rIns="0">
              <a:spAutoFit/>
            </a:bodyPr>
            <a:lstStyle/>
            <a:p>
              <a:pPr algn="l">
                <a:lnSpc>
                  <a:spcPts val="4480"/>
                </a:lnSpc>
              </a:pPr>
              <a:r>
                <a:rPr lang="en-US" sz="3200" spc="192" b="true">
                  <a:solidFill>
                    <a:srgbClr val="FAFAFA"/>
                  </a:solidFill>
                  <a:latin typeface="Aptos Bold"/>
                  <a:ea typeface="Aptos Bold"/>
                  <a:cs typeface="Aptos Bold"/>
                  <a:sym typeface="Aptos Bold"/>
                </a:rPr>
                <a:t>Datalaw Session 2026​</a:t>
              </a:r>
            </a:p>
          </p:txBody>
        </p:sp>
      </p:grpSp>
      <p:grpSp>
        <p:nvGrpSpPr>
          <p:cNvPr name="Group 9" id="9"/>
          <p:cNvGrpSpPr/>
          <p:nvPr/>
        </p:nvGrpSpPr>
        <p:grpSpPr>
          <a:xfrm rot="0">
            <a:off x="12963139" y="7688199"/>
            <a:ext cx="3438120" cy="1376903"/>
            <a:chOff x="0" y="0"/>
            <a:chExt cx="4584160" cy="1835871"/>
          </a:xfrm>
        </p:grpSpPr>
        <p:sp>
          <p:nvSpPr>
            <p:cNvPr name="TextBox 10" id="10"/>
            <p:cNvSpPr txBox="true"/>
            <p:nvPr/>
          </p:nvSpPr>
          <p:spPr>
            <a:xfrm rot="0">
              <a:off x="0" y="-28575"/>
              <a:ext cx="4584160" cy="590762"/>
            </a:xfrm>
            <a:prstGeom prst="rect">
              <a:avLst/>
            </a:prstGeom>
          </p:spPr>
          <p:txBody>
            <a:bodyPr anchor="t" rtlCol="false" tIns="0" lIns="0" bIns="0" rIns="0">
              <a:spAutoFit/>
            </a:bodyPr>
            <a:lstStyle/>
            <a:p>
              <a:pPr algn="ctr" marL="0" indent="0" lvl="0">
                <a:lnSpc>
                  <a:spcPts val="3639"/>
                </a:lnSpc>
                <a:spcBef>
                  <a:spcPct val="0"/>
                </a:spcBef>
              </a:pPr>
              <a:r>
                <a:rPr lang="en-US" b="true" sz="2799">
                  <a:solidFill>
                    <a:srgbClr val="FAFAFA"/>
                  </a:solidFill>
                  <a:latin typeface="Aptos Bold"/>
                  <a:ea typeface="Aptos Bold"/>
                  <a:cs typeface="Aptos Bold"/>
                  <a:sym typeface="Aptos Bold"/>
                </a:rPr>
                <a:t>Samantha Hillas KC</a:t>
              </a:r>
            </a:p>
          </p:txBody>
        </p:sp>
        <p:sp>
          <p:nvSpPr>
            <p:cNvPr name="TextBox 11" id="11"/>
            <p:cNvSpPr txBox="true"/>
            <p:nvPr/>
          </p:nvSpPr>
          <p:spPr>
            <a:xfrm rot="0">
              <a:off x="510980" y="687790"/>
              <a:ext cx="3720021" cy="1148080"/>
            </a:xfrm>
            <a:prstGeom prst="rect">
              <a:avLst/>
            </a:prstGeom>
          </p:spPr>
          <p:txBody>
            <a:bodyPr anchor="t" rtlCol="false" tIns="0" lIns="0" bIns="0" rIns="0">
              <a:spAutoFit/>
            </a:bodyPr>
            <a:lstStyle/>
            <a:p>
              <a:pPr algn="ctr" marL="0" indent="0" lvl="0">
                <a:lnSpc>
                  <a:spcPts val="3599"/>
                </a:lnSpc>
                <a:spcBef>
                  <a:spcPct val="0"/>
                </a:spcBef>
              </a:pPr>
              <a:r>
                <a:rPr lang="en-US" sz="2399">
                  <a:solidFill>
                    <a:srgbClr val="FAFAFA"/>
                  </a:solidFill>
                  <a:latin typeface="GT Walsheim Pro"/>
                  <a:ea typeface="GT Walsheim Pro"/>
                  <a:cs typeface="GT Walsheim Pro"/>
                  <a:sym typeface="GT Walsheim Pro"/>
                </a:rPr>
                <a:t>St Johns Buildings Chambers</a:t>
              </a:r>
            </a:p>
          </p:txBody>
        </p:sp>
      </p:grpSp>
      <p:sp>
        <p:nvSpPr>
          <p:cNvPr name="Freeform 12" id="12"/>
          <p:cNvSpPr/>
          <p:nvPr/>
        </p:nvSpPr>
        <p:spPr>
          <a:xfrm flipH="false" flipV="false" rot="0">
            <a:off x="15192218" y="792480"/>
            <a:ext cx="1950023" cy="360754"/>
          </a:xfrm>
          <a:custGeom>
            <a:avLst/>
            <a:gdLst/>
            <a:ahLst/>
            <a:cxnLst/>
            <a:rect r="r" b="b" t="t" l="l"/>
            <a:pathLst>
              <a:path h="360754" w="1950023">
                <a:moveTo>
                  <a:pt x="0" y="0"/>
                </a:moveTo>
                <a:lnTo>
                  <a:pt x="1950022" y="0"/>
                </a:lnTo>
                <a:lnTo>
                  <a:pt x="1950022" y="360754"/>
                </a:lnTo>
                <a:lnTo>
                  <a:pt x="0" y="360754"/>
                </a:lnTo>
                <a:lnTo>
                  <a:pt x="0" y="0"/>
                </a:lnTo>
                <a:close/>
              </a:path>
            </a:pathLst>
          </a:custGeom>
          <a:blipFill>
            <a:blip r:embed="rId7"/>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0342"/>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353607">
            <a:off x="9952621" y="5171053"/>
            <a:ext cx="12429216" cy="5689999"/>
          </a:xfrm>
          <a:custGeom>
            <a:avLst/>
            <a:gdLst/>
            <a:ahLst/>
            <a:cxnLst/>
            <a:rect r="r" b="b" t="t" l="l"/>
            <a:pathLst>
              <a:path h="5689999" w="12429216">
                <a:moveTo>
                  <a:pt x="0" y="0"/>
                </a:moveTo>
                <a:lnTo>
                  <a:pt x="12429216" y="0"/>
                </a:lnTo>
                <a:lnTo>
                  <a:pt x="12429216" y="5689999"/>
                </a:lnTo>
                <a:lnTo>
                  <a:pt x="0" y="5689999"/>
                </a:lnTo>
                <a:lnTo>
                  <a:pt x="0" y="0"/>
                </a:lnTo>
                <a:close/>
              </a:path>
            </a:pathLst>
          </a:custGeom>
          <a:blipFill>
            <a:blip r:embed="rId4">
              <a:extLst>
                <a:ext uri="{96DAC541-7B7A-43D3-8B79-37D633B846F1}">
                  <asvg:svgBlip xmlns:asvg="http://schemas.microsoft.com/office/drawing/2016/SVG/main" r:embed="rId5"/>
                </a:ext>
              </a:extLst>
            </a:blip>
            <a:stretch>
              <a:fillRect l="-203356" t="0" r="0" b="0"/>
            </a:stretch>
          </a:blipFill>
        </p:spPr>
      </p:sp>
      <p:grpSp>
        <p:nvGrpSpPr>
          <p:cNvPr name="Group 4" id="4"/>
          <p:cNvGrpSpPr>
            <a:grpSpLocks noChangeAspect="true"/>
          </p:cNvGrpSpPr>
          <p:nvPr/>
        </p:nvGrpSpPr>
        <p:grpSpPr>
          <a:xfrm rot="0">
            <a:off x="12195415" y="2945224"/>
            <a:ext cx="4396570" cy="439655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17833" t="-23135" r="-5301" b="0"/>
              </a:stretch>
            </a:blipFill>
          </p:spPr>
        </p:sp>
      </p:grpSp>
      <p:grpSp>
        <p:nvGrpSpPr>
          <p:cNvPr name="Group 6" id="6"/>
          <p:cNvGrpSpPr/>
          <p:nvPr/>
        </p:nvGrpSpPr>
        <p:grpSpPr>
          <a:xfrm rot="0">
            <a:off x="1028700" y="3447097"/>
            <a:ext cx="10992490" cy="6168838"/>
            <a:chOff x="0" y="0"/>
            <a:chExt cx="14656653" cy="8225117"/>
          </a:xfrm>
        </p:grpSpPr>
        <p:sp>
          <p:nvSpPr>
            <p:cNvPr name="TextBox 7" id="7"/>
            <p:cNvSpPr txBox="true"/>
            <p:nvPr/>
          </p:nvSpPr>
          <p:spPr>
            <a:xfrm rot="0">
              <a:off x="0" y="0"/>
              <a:ext cx="14656653" cy="6985000"/>
            </a:xfrm>
            <a:prstGeom prst="rect">
              <a:avLst/>
            </a:prstGeom>
          </p:spPr>
          <p:txBody>
            <a:bodyPr anchor="t" rtlCol="false" tIns="0" lIns="0" bIns="0" rIns="0">
              <a:spAutoFit/>
            </a:bodyPr>
            <a:lstStyle/>
            <a:p>
              <a:pPr algn="l">
                <a:lnSpc>
                  <a:spcPts val="8280"/>
                </a:lnSpc>
              </a:pPr>
              <a:r>
                <a:rPr lang="en-US" sz="6900" b="true">
                  <a:solidFill>
                    <a:srgbClr val="FAFAFA"/>
                  </a:solidFill>
                  <a:latin typeface="Aptos Bold"/>
                  <a:ea typeface="Aptos Bold"/>
                  <a:cs typeface="Aptos Bold"/>
                  <a:sym typeface="Aptos Bold"/>
                </a:rPr>
                <a:t>Spotting the signs of financial &amp; coercive control and the impact it can have on private children act proceedings</a:t>
              </a:r>
            </a:p>
          </p:txBody>
        </p:sp>
        <p:sp>
          <p:nvSpPr>
            <p:cNvPr name="TextBox 8" id="8"/>
            <p:cNvSpPr txBox="true"/>
            <p:nvPr/>
          </p:nvSpPr>
          <p:spPr>
            <a:xfrm rot="0">
              <a:off x="0" y="7536565"/>
              <a:ext cx="13664103" cy="688551"/>
            </a:xfrm>
            <a:prstGeom prst="rect">
              <a:avLst/>
            </a:prstGeom>
          </p:spPr>
          <p:txBody>
            <a:bodyPr anchor="t" rtlCol="false" tIns="0" lIns="0" bIns="0" rIns="0">
              <a:spAutoFit/>
            </a:bodyPr>
            <a:lstStyle/>
            <a:p>
              <a:pPr algn="l">
                <a:lnSpc>
                  <a:spcPts val="4480"/>
                </a:lnSpc>
              </a:pPr>
              <a:r>
                <a:rPr lang="en-US" sz="3200" spc="192" b="true">
                  <a:solidFill>
                    <a:srgbClr val="FAFAFA"/>
                  </a:solidFill>
                  <a:latin typeface="Aptos Bold"/>
                  <a:ea typeface="Aptos Bold"/>
                  <a:cs typeface="Aptos Bold"/>
                  <a:sym typeface="Aptos Bold"/>
                </a:rPr>
                <a:t>Datalaw Session 2026​</a:t>
              </a:r>
            </a:p>
          </p:txBody>
        </p:sp>
      </p:grpSp>
      <p:grpSp>
        <p:nvGrpSpPr>
          <p:cNvPr name="Group 9" id="9"/>
          <p:cNvGrpSpPr/>
          <p:nvPr/>
        </p:nvGrpSpPr>
        <p:grpSpPr>
          <a:xfrm rot="0">
            <a:off x="12963139" y="7688199"/>
            <a:ext cx="3438120" cy="1376903"/>
            <a:chOff x="0" y="0"/>
            <a:chExt cx="4584160" cy="1835871"/>
          </a:xfrm>
        </p:grpSpPr>
        <p:sp>
          <p:nvSpPr>
            <p:cNvPr name="TextBox 10" id="10"/>
            <p:cNvSpPr txBox="true"/>
            <p:nvPr/>
          </p:nvSpPr>
          <p:spPr>
            <a:xfrm rot="0">
              <a:off x="0" y="-28575"/>
              <a:ext cx="4584160" cy="590762"/>
            </a:xfrm>
            <a:prstGeom prst="rect">
              <a:avLst/>
            </a:prstGeom>
          </p:spPr>
          <p:txBody>
            <a:bodyPr anchor="t" rtlCol="false" tIns="0" lIns="0" bIns="0" rIns="0">
              <a:spAutoFit/>
            </a:bodyPr>
            <a:lstStyle/>
            <a:p>
              <a:pPr algn="ctr" marL="0" indent="0" lvl="0">
                <a:lnSpc>
                  <a:spcPts val="3639"/>
                </a:lnSpc>
                <a:spcBef>
                  <a:spcPct val="0"/>
                </a:spcBef>
              </a:pPr>
              <a:r>
                <a:rPr lang="en-US" b="true" sz="2799">
                  <a:solidFill>
                    <a:srgbClr val="FAFAFA"/>
                  </a:solidFill>
                  <a:latin typeface="Aptos Bold"/>
                  <a:ea typeface="Aptos Bold"/>
                  <a:cs typeface="Aptos Bold"/>
                  <a:sym typeface="Aptos Bold"/>
                </a:rPr>
                <a:t>Sallyann Vipond</a:t>
              </a:r>
            </a:p>
          </p:txBody>
        </p:sp>
        <p:sp>
          <p:nvSpPr>
            <p:cNvPr name="TextBox 11" id="11"/>
            <p:cNvSpPr txBox="true"/>
            <p:nvPr/>
          </p:nvSpPr>
          <p:spPr>
            <a:xfrm rot="0">
              <a:off x="510980" y="687790"/>
              <a:ext cx="3720021" cy="1148080"/>
            </a:xfrm>
            <a:prstGeom prst="rect">
              <a:avLst/>
            </a:prstGeom>
          </p:spPr>
          <p:txBody>
            <a:bodyPr anchor="t" rtlCol="false" tIns="0" lIns="0" bIns="0" rIns="0">
              <a:spAutoFit/>
            </a:bodyPr>
            <a:lstStyle/>
            <a:p>
              <a:pPr algn="ctr" marL="0" indent="0" lvl="0">
                <a:lnSpc>
                  <a:spcPts val="3599"/>
                </a:lnSpc>
                <a:spcBef>
                  <a:spcPct val="0"/>
                </a:spcBef>
              </a:pPr>
              <a:r>
                <a:rPr lang="en-US" sz="2399">
                  <a:solidFill>
                    <a:srgbClr val="FAFAFA"/>
                  </a:solidFill>
                  <a:latin typeface="GT Walsheim Pro"/>
                  <a:ea typeface="GT Walsheim Pro"/>
                  <a:cs typeface="GT Walsheim Pro"/>
                  <a:sym typeface="GT Walsheim Pro"/>
                </a:rPr>
                <a:t>Charterhouse Chambers </a:t>
              </a:r>
            </a:p>
          </p:txBody>
        </p:sp>
      </p:grpSp>
      <p:sp>
        <p:nvSpPr>
          <p:cNvPr name="Freeform 12" id="12"/>
          <p:cNvSpPr/>
          <p:nvPr/>
        </p:nvSpPr>
        <p:spPr>
          <a:xfrm flipH="false" flipV="false" rot="0">
            <a:off x="15192218" y="792480"/>
            <a:ext cx="1950023" cy="360754"/>
          </a:xfrm>
          <a:custGeom>
            <a:avLst/>
            <a:gdLst/>
            <a:ahLst/>
            <a:cxnLst/>
            <a:rect r="r" b="b" t="t" l="l"/>
            <a:pathLst>
              <a:path h="360754" w="1950023">
                <a:moveTo>
                  <a:pt x="0" y="0"/>
                </a:moveTo>
                <a:lnTo>
                  <a:pt x="1950022" y="0"/>
                </a:lnTo>
                <a:lnTo>
                  <a:pt x="1950022" y="360754"/>
                </a:lnTo>
                <a:lnTo>
                  <a:pt x="0" y="360754"/>
                </a:lnTo>
                <a:lnTo>
                  <a:pt x="0" y="0"/>
                </a:lnTo>
                <a:close/>
              </a:path>
            </a:pathLst>
          </a:custGeom>
          <a:blipFill>
            <a:blip r:embed="rId7"/>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0342"/>
        </a:solidFill>
      </p:bgPr>
    </p:bg>
    <p:spTree>
      <p:nvGrpSpPr>
        <p:cNvPr id="1" name=""/>
        <p:cNvGrpSpPr/>
        <p:nvPr/>
      </p:nvGrpSpPr>
      <p:grpSpPr>
        <a:xfrm>
          <a:off x="0" y="0"/>
          <a:ext cx="0" cy="0"/>
          <a:chOff x="0" y="0"/>
          <a:chExt cx="0" cy="0"/>
        </a:xfrm>
      </p:grpSpPr>
      <p:sp>
        <p:nvSpPr>
          <p:cNvPr name="Freeform 2" id="2"/>
          <p:cNvSpPr/>
          <p:nvPr/>
        </p:nvSpPr>
        <p:spPr>
          <a:xfrm flipH="true" flipV="false" rot="0">
            <a:off x="-995010" y="-2409825"/>
            <a:ext cx="25060564" cy="14109620"/>
          </a:xfrm>
          <a:custGeom>
            <a:avLst/>
            <a:gdLst/>
            <a:ahLst/>
            <a:cxnLst/>
            <a:rect r="r" b="b" t="t" l="l"/>
            <a:pathLst>
              <a:path h="14109620" w="25060564">
                <a:moveTo>
                  <a:pt x="25060564" y="0"/>
                </a:moveTo>
                <a:lnTo>
                  <a:pt x="0" y="0"/>
                </a:lnTo>
                <a:lnTo>
                  <a:pt x="0" y="14109620"/>
                </a:lnTo>
                <a:lnTo>
                  <a:pt x="25060564" y="14109620"/>
                </a:lnTo>
                <a:lnTo>
                  <a:pt x="25060564" y="0"/>
                </a:lnTo>
                <a:close/>
              </a:path>
            </a:pathLst>
          </a:custGeom>
          <a:blipFill>
            <a:blip r:embed="rId2">
              <a:alphaModFix amt="68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353607">
            <a:off x="9952621" y="5171053"/>
            <a:ext cx="12429216" cy="5689999"/>
          </a:xfrm>
          <a:custGeom>
            <a:avLst/>
            <a:gdLst/>
            <a:ahLst/>
            <a:cxnLst/>
            <a:rect r="r" b="b" t="t" l="l"/>
            <a:pathLst>
              <a:path h="5689999" w="12429216">
                <a:moveTo>
                  <a:pt x="0" y="0"/>
                </a:moveTo>
                <a:lnTo>
                  <a:pt x="12429216" y="0"/>
                </a:lnTo>
                <a:lnTo>
                  <a:pt x="12429216" y="5689999"/>
                </a:lnTo>
                <a:lnTo>
                  <a:pt x="0" y="5689999"/>
                </a:lnTo>
                <a:lnTo>
                  <a:pt x="0" y="0"/>
                </a:lnTo>
                <a:close/>
              </a:path>
            </a:pathLst>
          </a:custGeom>
          <a:blipFill>
            <a:blip r:embed="rId4">
              <a:extLst>
                <a:ext uri="{96DAC541-7B7A-43D3-8B79-37D633B846F1}">
                  <asvg:svgBlip xmlns:asvg="http://schemas.microsoft.com/office/drawing/2016/SVG/main" r:embed="rId5"/>
                </a:ext>
              </a:extLst>
            </a:blip>
            <a:stretch>
              <a:fillRect l="-203356" t="0" r="0" b="0"/>
            </a:stretch>
          </a:blipFill>
        </p:spPr>
      </p:sp>
      <p:grpSp>
        <p:nvGrpSpPr>
          <p:cNvPr name="Group 4" id="4"/>
          <p:cNvGrpSpPr>
            <a:grpSpLocks noChangeAspect="true"/>
          </p:cNvGrpSpPr>
          <p:nvPr/>
        </p:nvGrpSpPr>
        <p:grpSpPr>
          <a:xfrm rot="0">
            <a:off x="12195415" y="2945224"/>
            <a:ext cx="4396570" cy="4396553"/>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8823" t="0" r="-8823" b="0"/>
              </a:stretch>
            </a:blipFill>
          </p:spPr>
        </p:sp>
      </p:grpSp>
      <p:grpSp>
        <p:nvGrpSpPr>
          <p:cNvPr name="Group 6" id="6"/>
          <p:cNvGrpSpPr/>
          <p:nvPr/>
        </p:nvGrpSpPr>
        <p:grpSpPr>
          <a:xfrm rot="0">
            <a:off x="1028700" y="5018722"/>
            <a:ext cx="10992490" cy="3025588"/>
            <a:chOff x="0" y="0"/>
            <a:chExt cx="14656653" cy="4034117"/>
          </a:xfrm>
        </p:grpSpPr>
        <p:sp>
          <p:nvSpPr>
            <p:cNvPr name="TextBox 7" id="7"/>
            <p:cNvSpPr txBox="true"/>
            <p:nvPr/>
          </p:nvSpPr>
          <p:spPr>
            <a:xfrm rot="0">
              <a:off x="0" y="0"/>
              <a:ext cx="14656653" cy="2794000"/>
            </a:xfrm>
            <a:prstGeom prst="rect">
              <a:avLst/>
            </a:prstGeom>
          </p:spPr>
          <p:txBody>
            <a:bodyPr anchor="t" rtlCol="false" tIns="0" lIns="0" bIns="0" rIns="0">
              <a:spAutoFit/>
            </a:bodyPr>
            <a:lstStyle/>
            <a:p>
              <a:pPr algn="l">
                <a:lnSpc>
                  <a:spcPts val="8280"/>
                </a:lnSpc>
              </a:pPr>
              <a:r>
                <a:rPr lang="en-US" sz="6900" b="true">
                  <a:solidFill>
                    <a:srgbClr val="FAFAFA"/>
                  </a:solidFill>
                  <a:latin typeface="Aptos Bold"/>
                  <a:ea typeface="Aptos Bold"/>
                  <a:cs typeface="Aptos Bold"/>
                  <a:sym typeface="Aptos Bold"/>
                </a:rPr>
                <a:t>General Private Child </a:t>
              </a:r>
            </a:p>
            <a:p>
              <a:pPr algn="l">
                <a:lnSpc>
                  <a:spcPts val="8280"/>
                </a:lnSpc>
              </a:pPr>
              <a:r>
                <a:rPr lang="en-US" sz="6900" b="true">
                  <a:solidFill>
                    <a:srgbClr val="FAFAFA"/>
                  </a:solidFill>
                  <a:latin typeface="Aptos Bold"/>
                  <a:ea typeface="Aptos Bold"/>
                  <a:cs typeface="Aptos Bold"/>
                  <a:sym typeface="Aptos Bold"/>
                </a:rPr>
                <a:t>Law Update</a:t>
              </a:r>
            </a:p>
          </p:txBody>
        </p:sp>
        <p:sp>
          <p:nvSpPr>
            <p:cNvPr name="TextBox 8" id="8"/>
            <p:cNvSpPr txBox="true"/>
            <p:nvPr/>
          </p:nvSpPr>
          <p:spPr>
            <a:xfrm rot="0">
              <a:off x="0" y="3345565"/>
              <a:ext cx="13664103" cy="688551"/>
            </a:xfrm>
            <a:prstGeom prst="rect">
              <a:avLst/>
            </a:prstGeom>
          </p:spPr>
          <p:txBody>
            <a:bodyPr anchor="t" rtlCol="false" tIns="0" lIns="0" bIns="0" rIns="0">
              <a:spAutoFit/>
            </a:bodyPr>
            <a:lstStyle/>
            <a:p>
              <a:pPr algn="l">
                <a:lnSpc>
                  <a:spcPts val="4480"/>
                </a:lnSpc>
              </a:pPr>
              <a:r>
                <a:rPr lang="en-US" sz="3200" spc="192" b="true">
                  <a:solidFill>
                    <a:srgbClr val="FAFAFA"/>
                  </a:solidFill>
                  <a:latin typeface="Aptos Bold"/>
                  <a:ea typeface="Aptos Bold"/>
                  <a:cs typeface="Aptos Bold"/>
                  <a:sym typeface="Aptos Bold"/>
                </a:rPr>
                <a:t>Datalaw Session 2026​</a:t>
              </a:r>
            </a:p>
          </p:txBody>
        </p:sp>
      </p:grpSp>
      <p:grpSp>
        <p:nvGrpSpPr>
          <p:cNvPr name="Group 9" id="9"/>
          <p:cNvGrpSpPr/>
          <p:nvPr/>
        </p:nvGrpSpPr>
        <p:grpSpPr>
          <a:xfrm rot="0">
            <a:off x="12963139" y="7688199"/>
            <a:ext cx="3438120" cy="1376903"/>
            <a:chOff x="0" y="0"/>
            <a:chExt cx="4584160" cy="1835871"/>
          </a:xfrm>
        </p:grpSpPr>
        <p:sp>
          <p:nvSpPr>
            <p:cNvPr name="TextBox 10" id="10"/>
            <p:cNvSpPr txBox="true"/>
            <p:nvPr/>
          </p:nvSpPr>
          <p:spPr>
            <a:xfrm rot="0">
              <a:off x="0" y="-28575"/>
              <a:ext cx="4584160" cy="590762"/>
            </a:xfrm>
            <a:prstGeom prst="rect">
              <a:avLst/>
            </a:prstGeom>
          </p:spPr>
          <p:txBody>
            <a:bodyPr anchor="t" rtlCol="false" tIns="0" lIns="0" bIns="0" rIns="0">
              <a:spAutoFit/>
            </a:bodyPr>
            <a:lstStyle/>
            <a:p>
              <a:pPr algn="ctr" marL="0" indent="0" lvl="0">
                <a:lnSpc>
                  <a:spcPts val="3639"/>
                </a:lnSpc>
                <a:spcBef>
                  <a:spcPct val="0"/>
                </a:spcBef>
              </a:pPr>
              <a:r>
                <a:rPr lang="en-US" b="true" sz="2799">
                  <a:solidFill>
                    <a:srgbClr val="FAFAFA"/>
                  </a:solidFill>
                  <a:latin typeface="Aptos Bold"/>
                  <a:ea typeface="Aptos Bold"/>
                  <a:cs typeface="Aptos Bold"/>
                  <a:sym typeface="Aptos Bold"/>
                </a:rPr>
                <a:t>Margaret Parr</a:t>
              </a:r>
            </a:p>
          </p:txBody>
        </p:sp>
        <p:sp>
          <p:nvSpPr>
            <p:cNvPr name="TextBox 11" id="11"/>
            <p:cNvSpPr txBox="true"/>
            <p:nvPr/>
          </p:nvSpPr>
          <p:spPr>
            <a:xfrm rot="0">
              <a:off x="510980" y="687790"/>
              <a:ext cx="3720021" cy="1148080"/>
            </a:xfrm>
            <a:prstGeom prst="rect">
              <a:avLst/>
            </a:prstGeom>
          </p:spPr>
          <p:txBody>
            <a:bodyPr anchor="t" rtlCol="false" tIns="0" lIns="0" bIns="0" rIns="0">
              <a:spAutoFit/>
            </a:bodyPr>
            <a:lstStyle/>
            <a:p>
              <a:pPr algn="ctr">
                <a:lnSpc>
                  <a:spcPts val="3599"/>
                </a:lnSpc>
              </a:pPr>
              <a:r>
                <a:rPr lang="en-US" sz="2399">
                  <a:solidFill>
                    <a:srgbClr val="FAFAFA"/>
                  </a:solidFill>
                  <a:latin typeface="GT Walsheim Pro"/>
                  <a:ea typeface="GT Walsheim Pro"/>
                  <a:cs typeface="GT Walsheim Pro"/>
                  <a:sym typeface="GT Walsheim Pro"/>
                </a:rPr>
                <a:t>7 Harrington</a:t>
              </a:r>
            </a:p>
            <a:p>
              <a:pPr algn="ctr" marL="0" indent="0" lvl="0">
                <a:lnSpc>
                  <a:spcPts val="3599"/>
                </a:lnSpc>
                <a:spcBef>
                  <a:spcPct val="0"/>
                </a:spcBef>
              </a:pPr>
              <a:r>
                <a:rPr lang="en-US" sz="2399">
                  <a:solidFill>
                    <a:srgbClr val="FAFAFA"/>
                  </a:solidFill>
                  <a:latin typeface="GT Walsheim Pro"/>
                  <a:ea typeface="GT Walsheim Pro"/>
                  <a:cs typeface="GT Walsheim Pro"/>
                  <a:sym typeface="GT Walsheim Pro"/>
                </a:rPr>
                <a:t> St</a:t>
              </a:r>
            </a:p>
          </p:txBody>
        </p:sp>
      </p:grpSp>
      <p:sp>
        <p:nvSpPr>
          <p:cNvPr name="Freeform 12" id="12"/>
          <p:cNvSpPr/>
          <p:nvPr/>
        </p:nvSpPr>
        <p:spPr>
          <a:xfrm flipH="false" flipV="false" rot="0">
            <a:off x="15192218" y="792480"/>
            <a:ext cx="1950023" cy="360754"/>
          </a:xfrm>
          <a:custGeom>
            <a:avLst/>
            <a:gdLst/>
            <a:ahLst/>
            <a:cxnLst/>
            <a:rect r="r" b="b" t="t" l="l"/>
            <a:pathLst>
              <a:path h="360754" w="1950023">
                <a:moveTo>
                  <a:pt x="0" y="0"/>
                </a:moveTo>
                <a:lnTo>
                  <a:pt x="1950022" y="0"/>
                </a:lnTo>
                <a:lnTo>
                  <a:pt x="1950022" y="360754"/>
                </a:lnTo>
                <a:lnTo>
                  <a:pt x="0" y="360754"/>
                </a:lnTo>
                <a:lnTo>
                  <a:pt x="0" y="0"/>
                </a:lnTo>
                <a:close/>
              </a:path>
            </a:pathLst>
          </a:custGeom>
          <a:blipFill>
            <a:blip r:embed="rId7"/>
            <a:stretch>
              <a:fillRect l="0" t="0" r="0" b="0"/>
            </a:stretch>
          </a:blipFill>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A QUICK INTRODUCTION</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1028700" y="1536192"/>
            <a:ext cx="1851660" cy="1851660"/>
          </a:xfrm>
          <a:prstGeom prst="ellipse">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txBox="1"/>
          <p:nvPr/>
        </p:nvSpPr>
        <p:spPr>
          <a:xfrm>
            <a:off x="1028700" y="1536192"/>
            <a:ext cx="1851660" cy="1851660"/>
          </a:xfrm>
          <a:prstGeom prst="rect">
            <a:avLst/>
          </a:prstGeom>
          <a:noFill/>
          <a:ln/>
        </p:spPr>
        <p:txBody>
          <a:bodyPr wrap="square" lIns="0" tIns="0" rIns="0" bIns="0" rtlCol="0" anchor="ctr"/>
          <a:lstStyle/>
          <a:p>
            <a:pPr marL="0" marR="0" lvl="0" indent="0" algn="ctr" defTabSz="1371600" rtl="0" eaLnBrk="1" fontAlgn="auto" latinLnBrk="0" hangingPunct="1">
              <a:lnSpc>
                <a:spcPct val="100000"/>
              </a:lnSpc>
              <a:spcBef>
                <a:spcPts val="1"/>
              </a:spcBef>
              <a:spcAft>
                <a:spcPts val="1"/>
              </a:spcAft>
              <a:buClrTx/>
              <a:buSzTx/>
              <a:buFontTx/>
              <a:buNone/>
              <a:tabLst/>
              <a:defRPr/>
            </a:pPr>
            <a:r>
              <a:rPr kumimoji="0" lang="en-US" sz="3900" b="1" i="0" u="none" strike="noStrike" kern="0" cap="none" spc="100" normalizeH="0" baseline="0" noProof="0" dirty="0">
                <a:ln>
                  <a:noFill/>
                </a:ln>
                <a:solidFill>
                  <a:srgbClr val="00E988"/>
                </a:solidFill>
                <a:effectLst/>
                <a:uLnTx/>
                <a:uFillTx/>
                <a:latin typeface="Cambria" pitchFamily="34" charset="0"/>
                <a:ea typeface="Cambria" pitchFamily="34" charset="-122"/>
                <a:cs typeface="Cambria" pitchFamily="34" charset="-120"/>
              </a:rPr>
              <a:t>PC</a:t>
            </a:r>
            <a:endParaRPr kumimoji="0" lang="en-US" sz="3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1028700" y="3730752"/>
            <a:ext cx="7132320" cy="850392"/>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57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Phil Cass</a:t>
            </a:r>
            <a:endParaRPr kumimoji="0" lang="en-US" sz="5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028700" y="4663440"/>
            <a:ext cx="7132320" cy="438912"/>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175" b="1" i="0" u="none" strike="noStrike" kern="1200" cap="none" spc="0" normalizeH="0" baseline="0" noProof="0" dirty="0">
                <a:ln>
                  <a:noFill/>
                </a:ln>
                <a:solidFill>
                  <a:srgbClr val="00E988"/>
                </a:solidFill>
                <a:effectLst/>
                <a:uLnTx/>
                <a:uFillTx/>
                <a:latin typeface="Calibri" pitchFamily="34" charset="0"/>
                <a:ea typeface="Calibri" pitchFamily="34" charset="-122"/>
                <a:cs typeface="Calibri" pitchFamily="34" charset="-120"/>
              </a:rPr>
              <a:t>Head of Apprenticeship Business Development</a:t>
            </a:r>
            <a:endParaRPr kumimoji="0" lang="en-US" sz="21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1028700" y="5116068"/>
            <a:ext cx="7132320" cy="41148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950" b="0" i="0" u="none" strike="noStrike" kern="1200" cap="none" spc="0" normalizeH="0" baseline="0" noProof="0" dirty="0">
                <a:ln>
                  <a:noFill/>
                </a:ln>
                <a:solidFill>
                  <a:srgbClr val="A79FC4"/>
                </a:solidFill>
                <a:effectLst/>
                <a:uLnTx/>
                <a:uFillTx/>
                <a:latin typeface="Calibri" pitchFamily="34" charset="0"/>
                <a:ea typeface="Calibri" pitchFamily="34" charset="-122"/>
                <a:cs typeface="Calibri" pitchFamily="34" charset="-120"/>
              </a:rPr>
              <a:t>Datalaw</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txBox="1"/>
          <p:nvPr/>
        </p:nvSpPr>
        <p:spPr>
          <a:xfrm>
            <a:off x="1028700" y="5966460"/>
            <a:ext cx="7132320" cy="1234440"/>
          </a:xfrm>
          <a:prstGeom prst="rect">
            <a:avLst/>
          </a:prstGeom>
          <a:noFill/>
          <a:ln/>
        </p:spPr>
        <p:txBody>
          <a:bodyPr wrap="square" lIns="0" tIns="0" rIns="0" bIns="0" rtlCol="0" anchor="ctr"/>
          <a:lstStyle/>
          <a:p>
            <a:pPr marL="0" marR="0" lvl="0" indent="0" algn="l" defTabSz="1371600" rtl="0" eaLnBrk="1" fontAlgn="auto" latinLnBrk="0" hangingPunct="1">
              <a:lnSpc>
                <a:spcPts val="2700"/>
              </a:lnSpc>
              <a:spcBef>
                <a:spcPts val="1"/>
              </a:spcBef>
              <a:spcAft>
                <a:spcPts val="1"/>
              </a:spcAft>
              <a:buClrTx/>
              <a:buSzTx/>
              <a:buFontTx/>
              <a:buNone/>
              <a:tabLst/>
              <a:defRPr/>
            </a:pPr>
            <a:r>
              <a:rPr kumimoji="0" lang="en-US" sz="1950" b="0" i="1" u="none" strike="noStrike" kern="1200" cap="none" spc="0" normalizeH="0" baseline="0" noProof="0" dirty="0">
                <a:ln>
                  <a:noFill/>
                </a:ln>
                <a:solidFill>
                  <a:srgbClr val="A79FC4"/>
                </a:solidFill>
                <a:effectLst/>
                <a:uLnTx/>
                <a:uFillTx/>
                <a:latin typeface="Calibri" pitchFamily="34" charset="0"/>
                <a:ea typeface="Calibri" pitchFamily="34" charset="-122"/>
                <a:cs typeface="Calibri" pitchFamily="34" charset="-120"/>
              </a:rPr>
              <a:t>I'm here with the Datalaw team all day. Come and find me in the breaks or over lunch.</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1028700" y="7406640"/>
            <a:ext cx="7406640" cy="1851660"/>
          </a:xfrm>
          <a:prstGeom prst="roundRect">
            <a:avLst>
              <a:gd name="adj" fmla="val 2963"/>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txBox="1"/>
          <p:nvPr/>
        </p:nvSpPr>
        <p:spPr>
          <a:xfrm>
            <a:off x="1495044" y="7708392"/>
            <a:ext cx="644652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425" b="1" i="0" u="none" strike="noStrike" kern="0" cap="none" spc="200" normalizeH="0" baseline="0" noProof="0" dirty="0">
                <a:ln>
                  <a:noFill/>
                </a:ln>
                <a:solidFill>
                  <a:srgbClr val="00E988"/>
                </a:solidFill>
                <a:effectLst/>
                <a:uLnTx/>
                <a:uFillTx/>
                <a:latin typeface="Calibri" pitchFamily="34" charset="0"/>
                <a:ea typeface="Calibri" pitchFamily="34" charset="-122"/>
                <a:cs typeface="Calibri" pitchFamily="34" charset="-120"/>
              </a:rPr>
              <a:t>FROM DATALAW TODAY</a:t>
            </a:r>
            <a:endParaRPr kumimoji="0" lang="en-US" sz="14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txBox="1"/>
          <p:nvPr/>
        </p:nvSpPr>
        <p:spPr>
          <a:xfrm>
            <a:off x="1495044" y="8174736"/>
            <a:ext cx="6446520" cy="754380"/>
          </a:xfrm>
          <a:prstGeom prst="rect">
            <a:avLst/>
          </a:prstGeom>
          <a:noFill/>
          <a:ln/>
        </p:spPr>
        <p:txBody>
          <a:bodyPr wrap="square" lIns="0" tIns="0" rIns="0" bIns="0" rtlCol="0" anchor="ctr"/>
          <a:lstStyle/>
          <a:p>
            <a:pPr marL="0" marR="0" lvl="0" indent="0" algn="l" defTabSz="1371600" rtl="0" eaLnBrk="1" fontAlgn="auto" latinLnBrk="0" hangingPunct="1">
              <a:lnSpc>
                <a:spcPts val="2700"/>
              </a:lnSpc>
              <a:spcBef>
                <a:spcPts val="1"/>
              </a:spcBef>
              <a:spcAft>
                <a:spcPts val="1"/>
              </a:spcAft>
              <a:buClrTx/>
              <a:buSzTx/>
              <a:buFontTx/>
              <a:buNone/>
              <a:tabLst/>
              <a:defRPr/>
            </a:pPr>
            <a:r>
              <a:rPr kumimoji="0" lang="en-US" sz="195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CILEX Apprenticeship  ·  Family Law CPD Bundle 2026</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9395460" y="1536192"/>
            <a:ext cx="7859268" cy="3497580"/>
          </a:xfrm>
          <a:prstGeom prst="roundRect">
            <a:avLst>
              <a:gd name="adj" fmla="val 1569"/>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Image 0" descr="preencoded.png"/>
          <p:cNvPicPr>
            <a:picLocks noChangeAspect="1"/>
          </p:cNvPicPr>
          <p:nvPr/>
        </p:nvPicPr>
        <p:blipFill>
          <a:blip r:embed="rId4"/>
          <a:stretch>
            <a:fillRect/>
          </a:stretch>
        </p:blipFill>
        <p:spPr>
          <a:xfrm>
            <a:off x="9971532" y="2057400"/>
            <a:ext cx="493776" cy="493776"/>
          </a:xfrm>
          <a:prstGeom prst="rect">
            <a:avLst/>
          </a:prstGeom>
        </p:spPr>
      </p:pic>
      <p:sp>
        <p:nvSpPr>
          <p:cNvPr id="14" name="Text 11"/>
          <p:cNvSpPr txBox="1"/>
          <p:nvPr/>
        </p:nvSpPr>
        <p:spPr>
          <a:xfrm>
            <a:off x="10739628" y="2057400"/>
            <a:ext cx="5939028" cy="49377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5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What I do at Datalaw</a:t>
            </a:r>
            <a:endParaRPr kumimoji="0" lang="en-US" sz="2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txBox="1"/>
          <p:nvPr/>
        </p:nvSpPr>
        <p:spPr>
          <a:xfrm>
            <a:off x="9971532" y="2811780"/>
            <a:ext cx="6707124" cy="1920240"/>
          </a:xfrm>
          <a:prstGeom prst="rect">
            <a:avLst/>
          </a:prstGeom>
          <a:noFill/>
          <a:ln/>
        </p:spPr>
        <p:txBody>
          <a:bodyPr wrap="square" lIns="0" tIns="0" rIns="0" bIns="0" rtlCol="0" anchor="t"/>
          <a:lstStyle/>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Working with law firms to build apprenticeship routes into their teams</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Helping firms use the levy — and levy transfer — to fund legal training</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Helping firms qualify their own lawyers through the Chartered Legal Executive route</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3"/>
          <p:cNvSpPr/>
          <p:nvPr/>
        </p:nvSpPr>
        <p:spPr>
          <a:xfrm>
            <a:off x="9395460" y="5349240"/>
            <a:ext cx="7859268" cy="3909060"/>
          </a:xfrm>
          <a:prstGeom prst="roundRect">
            <a:avLst>
              <a:gd name="adj" fmla="val 140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1" descr="preencoded.png"/>
          <p:cNvPicPr>
            <a:picLocks noChangeAspect="1"/>
          </p:cNvPicPr>
          <p:nvPr/>
        </p:nvPicPr>
        <p:blipFill>
          <a:blip r:embed="rId5"/>
          <a:stretch>
            <a:fillRect/>
          </a:stretch>
        </p:blipFill>
        <p:spPr>
          <a:xfrm>
            <a:off x="9971532" y="5870448"/>
            <a:ext cx="493776" cy="493776"/>
          </a:xfrm>
          <a:prstGeom prst="rect">
            <a:avLst/>
          </a:prstGeom>
        </p:spPr>
      </p:pic>
      <p:sp>
        <p:nvSpPr>
          <p:cNvPr id="18" name="Text 14"/>
          <p:cNvSpPr txBox="1"/>
          <p:nvPr/>
        </p:nvSpPr>
        <p:spPr>
          <a:xfrm>
            <a:off x="10739628" y="5870448"/>
            <a:ext cx="5939028" cy="49377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5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Come and find me today</a:t>
            </a:r>
            <a:endParaRPr kumimoji="0" lang="en-US" sz="2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5"/>
          <p:cNvSpPr txBox="1"/>
          <p:nvPr/>
        </p:nvSpPr>
        <p:spPr>
          <a:xfrm>
            <a:off x="9971532" y="6624828"/>
            <a:ext cx="6707124" cy="2331720"/>
          </a:xfrm>
          <a:prstGeom prst="rect">
            <a:avLst/>
          </a:prstGeom>
          <a:noFill/>
          <a:ln/>
        </p:spPr>
        <p:txBody>
          <a:bodyPr wrap="square" lIns="0" tIns="0" rIns="0" bIns="0" rtlCol="0" anchor="t"/>
          <a:lstStyle/>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Qualifying a paralegal or trainee as a family lawyer — and how the CILEX route fits</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Getting your family team's CPD covered with the 2026 bundle</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Whether apprenticeship funding could cover training you already pay for</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BEFORE WE BEGIN</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1028700" y="1303020"/>
            <a:ext cx="16184880" cy="850392"/>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Housekeeping</a:t>
            </a:r>
            <a:endParaRPr kumimoji="0" lang="en-US" sz="4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1028700" y="2578608"/>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ge 0" descr="preencoded.png"/>
          <p:cNvPicPr>
            <a:picLocks noChangeAspect="1"/>
          </p:cNvPicPr>
          <p:nvPr/>
        </p:nvPicPr>
        <p:blipFill>
          <a:blip r:embed="rId4"/>
          <a:stretch>
            <a:fillRect/>
          </a:stretch>
        </p:blipFill>
        <p:spPr>
          <a:xfrm>
            <a:off x="1467612" y="2990088"/>
            <a:ext cx="521208" cy="521208"/>
          </a:xfrm>
          <a:prstGeom prst="rect">
            <a:avLst/>
          </a:prstGeom>
        </p:spPr>
      </p:pic>
      <p:sp>
        <p:nvSpPr>
          <p:cNvPr id="6" name="Text 3"/>
          <p:cNvSpPr txBox="1"/>
          <p:nvPr/>
        </p:nvSpPr>
        <p:spPr>
          <a:xfrm>
            <a:off x="1467612" y="3703320"/>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Fire alarm</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txBox="1"/>
          <p:nvPr/>
        </p:nvSpPr>
        <p:spPr>
          <a:xfrm>
            <a:off x="1467612" y="4334256"/>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There is no planned fire alarm test or drill today. If the alarm sounds, please treat it as real — follow venue staff, leave by the nearest exit and do not use the lifts.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6542532" y="2578608"/>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Image 1" descr="preencoded.png"/>
          <p:cNvPicPr>
            <a:picLocks noChangeAspect="1"/>
          </p:cNvPicPr>
          <p:nvPr/>
        </p:nvPicPr>
        <p:blipFill>
          <a:blip r:embed="rId5"/>
          <a:stretch>
            <a:fillRect/>
          </a:stretch>
        </p:blipFill>
        <p:spPr>
          <a:xfrm>
            <a:off x="6981444" y="2990088"/>
            <a:ext cx="521208" cy="521208"/>
          </a:xfrm>
          <a:prstGeom prst="rect">
            <a:avLst/>
          </a:prstGeom>
        </p:spPr>
      </p:pic>
      <p:sp>
        <p:nvSpPr>
          <p:cNvPr id="10" name="Text 6"/>
          <p:cNvSpPr txBox="1"/>
          <p:nvPr/>
        </p:nvSpPr>
        <p:spPr>
          <a:xfrm>
            <a:off x="6981444" y="3703320"/>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Comfort break — 11.00 to 11.30</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7"/>
          <p:cNvSpPr txBox="1"/>
          <p:nvPr/>
        </p:nvSpPr>
        <p:spPr>
          <a:xfrm>
            <a:off x="6981444" y="4334256"/>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A full half hour, with refreshments provided. Please be back in your seats for 11.30 so we can start on time.</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8"/>
          <p:cNvSpPr/>
          <p:nvPr/>
        </p:nvSpPr>
        <p:spPr>
          <a:xfrm>
            <a:off x="12056364" y="2578608"/>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Image 2" descr="preencoded.png"/>
          <p:cNvPicPr>
            <a:picLocks noChangeAspect="1"/>
          </p:cNvPicPr>
          <p:nvPr/>
        </p:nvPicPr>
        <p:blipFill>
          <a:blip r:embed="rId6"/>
          <a:stretch>
            <a:fillRect/>
          </a:stretch>
        </p:blipFill>
        <p:spPr>
          <a:xfrm>
            <a:off x="12495276" y="2990088"/>
            <a:ext cx="521208" cy="521208"/>
          </a:xfrm>
          <a:prstGeom prst="rect">
            <a:avLst/>
          </a:prstGeom>
        </p:spPr>
      </p:pic>
      <p:sp>
        <p:nvSpPr>
          <p:cNvPr id="14" name="Text 9"/>
          <p:cNvSpPr txBox="1"/>
          <p:nvPr/>
        </p:nvSpPr>
        <p:spPr>
          <a:xfrm>
            <a:off x="12495276" y="3703320"/>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Lunch — 1.00 to 1.45</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0"/>
          <p:cNvSpPr txBox="1"/>
          <p:nvPr/>
        </p:nvSpPr>
        <p:spPr>
          <a:xfrm>
            <a:off x="12495276" y="4334256"/>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A Gino's buffet lunch is provided, with time for networking. Back in the room for 1.45 for HM Land Registry.</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1"/>
          <p:cNvSpPr/>
          <p:nvPr/>
        </p:nvSpPr>
        <p:spPr>
          <a:xfrm>
            <a:off x="1028700" y="6048756"/>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3" descr="preencoded.png"/>
          <p:cNvPicPr>
            <a:picLocks noChangeAspect="1"/>
          </p:cNvPicPr>
          <p:nvPr/>
        </p:nvPicPr>
        <p:blipFill>
          <a:blip r:embed="rId7"/>
          <a:stretch>
            <a:fillRect/>
          </a:stretch>
        </p:blipFill>
        <p:spPr>
          <a:xfrm>
            <a:off x="1467612" y="6460236"/>
            <a:ext cx="521208" cy="521208"/>
          </a:xfrm>
          <a:prstGeom prst="rect">
            <a:avLst/>
          </a:prstGeom>
        </p:spPr>
      </p:pic>
      <p:sp>
        <p:nvSpPr>
          <p:cNvPr id="18" name="Text 12"/>
          <p:cNvSpPr txBox="1"/>
          <p:nvPr/>
        </p:nvSpPr>
        <p:spPr>
          <a:xfrm>
            <a:off x="1467612" y="7173468"/>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Finish — around 3.10pm</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3"/>
          <p:cNvSpPr txBox="1"/>
          <p:nvPr/>
        </p:nvSpPr>
        <p:spPr>
          <a:xfrm>
            <a:off x="1467612" y="7804404"/>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We close with a summary and thanks at 3.05, finishing at approximately 3.10pm. The room is ours until 5pm if you'd like to stay and network.</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4"/>
          <p:cNvSpPr/>
          <p:nvPr/>
        </p:nvSpPr>
        <p:spPr>
          <a:xfrm>
            <a:off x="6542532" y="6048756"/>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1" name="Image 4" descr="preencoded.png"/>
          <p:cNvPicPr>
            <a:picLocks noChangeAspect="1"/>
          </p:cNvPicPr>
          <p:nvPr/>
        </p:nvPicPr>
        <p:blipFill>
          <a:blip r:embed="rId8"/>
          <a:stretch>
            <a:fillRect/>
          </a:stretch>
        </p:blipFill>
        <p:spPr>
          <a:xfrm>
            <a:off x="6981444" y="6460236"/>
            <a:ext cx="521208" cy="521208"/>
          </a:xfrm>
          <a:prstGeom prst="rect">
            <a:avLst/>
          </a:prstGeom>
        </p:spPr>
      </p:pic>
      <p:sp>
        <p:nvSpPr>
          <p:cNvPr id="22" name="Text 15"/>
          <p:cNvSpPr txBox="1"/>
          <p:nvPr/>
        </p:nvSpPr>
        <p:spPr>
          <a:xfrm>
            <a:off x="6981444" y="7173468"/>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Questions</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6"/>
          <p:cNvSpPr txBox="1"/>
          <p:nvPr/>
        </p:nvSpPr>
        <p:spPr>
          <a:xfrm>
            <a:off x="6981444" y="7804404"/>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Questions are taken at the end of each session. If we run short of time, every speaker is happy to be approached in the breaks.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17"/>
          <p:cNvSpPr/>
          <p:nvPr/>
        </p:nvSpPr>
        <p:spPr>
          <a:xfrm>
            <a:off x="12056364" y="6048756"/>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5" name="Image 5" descr="preencoded.png"/>
          <p:cNvPicPr>
            <a:picLocks noChangeAspect="1"/>
          </p:cNvPicPr>
          <p:nvPr/>
        </p:nvPicPr>
        <p:blipFill>
          <a:blip r:embed="rId9"/>
          <a:stretch>
            <a:fillRect/>
          </a:stretch>
        </p:blipFill>
        <p:spPr>
          <a:xfrm>
            <a:off x="12495276" y="6460236"/>
            <a:ext cx="521208" cy="521208"/>
          </a:xfrm>
          <a:prstGeom prst="rect">
            <a:avLst/>
          </a:prstGeom>
        </p:spPr>
      </p:pic>
      <p:sp>
        <p:nvSpPr>
          <p:cNvPr id="26" name="Text 18"/>
          <p:cNvSpPr txBox="1"/>
          <p:nvPr/>
        </p:nvSpPr>
        <p:spPr>
          <a:xfrm>
            <a:off x="12495276" y="7173468"/>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The room &amp; your phone</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19"/>
          <p:cNvSpPr txBox="1"/>
          <p:nvPr/>
        </p:nvSpPr>
        <p:spPr>
          <a:xfrm>
            <a:off x="12495276" y="7804404"/>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Headline 2 &amp; 3 at INNSiDE by Meliá, Old Hall Street, Liverpool. Facilities are just outside. Please switch phones to silent — and if you must take a call, do slip out.</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WHO WE ARE</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1028700" y="1303020"/>
            <a:ext cx="16184880" cy="89154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Built on CPD. Now training the next generation.</a:t>
            </a:r>
            <a:endParaRPr kumimoji="0" lang="en-US" sz="4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1028700"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ge 0" descr="preencoded.png"/>
          <p:cNvPicPr>
            <a:picLocks noChangeAspect="1"/>
          </p:cNvPicPr>
          <p:nvPr/>
        </p:nvPicPr>
        <p:blipFill>
          <a:blip r:embed="rId4"/>
          <a:stretch>
            <a:fillRect/>
          </a:stretch>
        </p:blipFill>
        <p:spPr>
          <a:xfrm>
            <a:off x="1495044" y="2990088"/>
            <a:ext cx="576072" cy="576072"/>
          </a:xfrm>
          <a:prstGeom prst="rect">
            <a:avLst/>
          </a:prstGeom>
        </p:spPr>
      </p:pic>
      <p:sp>
        <p:nvSpPr>
          <p:cNvPr id="6" name="Text 3"/>
          <p:cNvSpPr txBox="1"/>
          <p:nvPr/>
        </p:nvSpPr>
        <p:spPr>
          <a:xfrm>
            <a:off x="2290572"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1998</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txBox="1"/>
          <p:nvPr/>
        </p:nvSpPr>
        <p:spPr>
          <a:xfrm>
            <a:off x="1495044"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a:ea typeface="Cambria"/>
                <a:cs typeface="Cambria" pitchFamily="34" charset="-120"/>
              </a:rPr>
              <a:t>A CPD company, founded in Liverpool</a:t>
            </a:r>
            <a:endParaRPr kumimoji="0" lang="en-US" sz="2400"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Text 5"/>
          <p:cNvSpPr txBox="1"/>
          <p:nvPr/>
        </p:nvSpPr>
        <p:spPr>
          <a:xfrm>
            <a:off x="1495044"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Datalaw was established to deliver high-quality, SRA-accredited legal CPD online to legal professionals nationally and internationally. Nearly three decades on, we are still a Liverpool business.</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6542532"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age 1" descr="preencoded.png"/>
          <p:cNvPicPr>
            <a:picLocks noChangeAspect="1"/>
          </p:cNvPicPr>
          <p:nvPr/>
        </p:nvPicPr>
        <p:blipFill>
          <a:blip r:embed="rId5"/>
          <a:stretch>
            <a:fillRect/>
          </a:stretch>
        </p:blipFill>
        <p:spPr>
          <a:xfrm>
            <a:off x="7008876" y="2990088"/>
            <a:ext cx="576072" cy="576072"/>
          </a:xfrm>
          <a:prstGeom prst="rect">
            <a:avLst/>
          </a:prstGeom>
        </p:spPr>
      </p:pic>
      <p:sp>
        <p:nvSpPr>
          <p:cNvPr id="11" name="Text 7"/>
          <p:cNvSpPr txBox="1"/>
          <p:nvPr/>
        </p:nvSpPr>
        <p:spPr>
          <a:xfrm>
            <a:off x="7804404"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Today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txBox="1"/>
          <p:nvPr/>
        </p:nvSpPr>
        <p:spPr>
          <a:xfrm>
            <a:off x="7008876"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One of the largest legal CPD libraries in the UK</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txBox="1"/>
          <p:nvPr/>
        </p:nvSpPr>
        <p:spPr>
          <a:xfrm>
            <a:off x="7008876"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More than 300 hours of live and recorded webinar training across every major practice area, delivered by leading practitioners — and trusted by over 27,000 solicitors.</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0"/>
          <p:cNvSpPr/>
          <p:nvPr/>
        </p:nvSpPr>
        <p:spPr>
          <a:xfrm>
            <a:off x="12056364"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Image 2" descr="preencoded.png"/>
          <p:cNvPicPr>
            <a:picLocks noChangeAspect="1"/>
          </p:cNvPicPr>
          <p:nvPr/>
        </p:nvPicPr>
        <p:blipFill>
          <a:blip r:embed="rId6"/>
          <a:stretch>
            <a:fillRect/>
          </a:stretch>
        </p:blipFill>
        <p:spPr>
          <a:xfrm>
            <a:off x="12522708" y="2990088"/>
            <a:ext cx="576072" cy="576072"/>
          </a:xfrm>
          <a:prstGeom prst="rect">
            <a:avLst/>
          </a:prstGeom>
        </p:spPr>
      </p:pic>
      <p:sp>
        <p:nvSpPr>
          <p:cNvPr id="16" name="Text 11"/>
          <p:cNvSpPr txBox="1"/>
          <p:nvPr/>
        </p:nvSpPr>
        <p:spPr>
          <a:xfrm>
            <a:off x="13318236"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Now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p:cNvSpPr txBox="1"/>
          <p:nvPr/>
        </p:nvSpPr>
        <p:spPr>
          <a:xfrm>
            <a:off x="12522708"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A DfE-funded apprenticeship provider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p:cNvSpPr txBox="1"/>
          <p:nvPr/>
        </p:nvSpPr>
        <p:spPr>
          <a:xfrm>
            <a:off x="12522708"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We now deliver legal apprenticeships from Level 3 Paralegal upwards — including Conveyancing Technician, Licensed Conveyancer, Chartered Legal Executive and Solicitor.</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4"/>
          <p:cNvSpPr/>
          <p:nvPr/>
        </p:nvSpPr>
        <p:spPr>
          <a:xfrm>
            <a:off x="1028700" y="7475220"/>
            <a:ext cx="16226028" cy="1783080"/>
          </a:xfrm>
          <a:prstGeom prst="roundRect">
            <a:avLst>
              <a:gd name="adj" fmla="val 3077"/>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5"/>
          <p:cNvSpPr txBox="1"/>
          <p:nvPr/>
        </p:nvSpPr>
        <p:spPr>
          <a:xfrm>
            <a:off x="1645920" y="7845552"/>
            <a:ext cx="10424160" cy="521208"/>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8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CPD is still the core of everything we offer.</a:t>
            </a:r>
            <a:endParaRPr kumimoji="0" lang="en-US" sz="2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txBox="1"/>
          <p:nvPr/>
        </p:nvSpPr>
        <p:spPr>
          <a:xfrm>
            <a:off x="1645920" y="8394192"/>
            <a:ext cx="10424160" cy="68580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CFC8EA"/>
                </a:solidFill>
                <a:effectLst/>
                <a:uLnTx/>
                <a:uFillTx/>
                <a:latin typeface="Calibri" pitchFamily="34" charset="0"/>
                <a:ea typeface="Calibri" pitchFamily="34" charset="-122"/>
                <a:cs typeface="Calibri" pitchFamily="34" charset="-120"/>
              </a:rPr>
              <a:t>Every apprenticeship we deliver sits on top of the same training engine — which is why our apprentices learn from the people who lecture to the profession.</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p:cNvSpPr txBox="1"/>
          <p:nvPr/>
        </p:nvSpPr>
        <p:spPr>
          <a:xfrm>
            <a:off x="13167360" y="7790688"/>
            <a:ext cx="3703320" cy="754380"/>
          </a:xfrm>
          <a:prstGeom prst="rect">
            <a:avLst/>
          </a:prstGeom>
          <a:noFill/>
          <a:ln/>
        </p:spPr>
        <p:txBody>
          <a:bodyPr wrap="square" lIns="0" tIns="0" rIns="0" bIns="0" rtlCol="0" anchor="ctr"/>
          <a:lstStyle/>
          <a:p>
            <a:pPr marL="0" marR="0" lvl="0" indent="0" algn="r" defTabSz="1371600" rtl="0" eaLnBrk="1" fontAlgn="auto" latinLnBrk="0" hangingPunct="1">
              <a:lnSpc>
                <a:spcPct val="100000"/>
              </a:lnSpc>
              <a:spcBef>
                <a:spcPts val="1"/>
              </a:spcBef>
              <a:spcAft>
                <a:spcPts val="1"/>
              </a:spcAft>
              <a:buClrTx/>
              <a:buSzTx/>
              <a:buFontTx/>
              <a:buNone/>
              <a:tabLst/>
              <a:defRPr/>
            </a:pPr>
            <a:r>
              <a:rPr kumimoji="0" lang="en-US" sz="5100" b="1" i="0" u="none" strike="noStrike" kern="1200" cap="none" spc="0" normalizeH="0" baseline="0" noProof="0" dirty="0">
                <a:ln>
                  <a:noFill/>
                </a:ln>
                <a:solidFill>
                  <a:srgbClr val="00E988"/>
                </a:solidFill>
                <a:effectLst/>
                <a:uLnTx/>
                <a:uFillTx/>
                <a:latin typeface="Cambria" pitchFamily="34" charset="0"/>
                <a:ea typeface="Cambria" pitchFamily="34" charset="-122"/>
                <a:cs typeface="Cambria" pitchFamily="34" charset="-120"/>
              </a:rPr>
              <a:t>27,000+</a:t>
            </a:r>
            <a:endParaRPr kumimoji="0" lang="en-US" sz="5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8"/>
          <p:cNvSpPr txBox="1"/>
          <p:nvPr/>
        </p:nvSpPr>
        <p:spPr>
          <a:xfrm>
            <a:off x="13167360" y="8558784"/>
            <a:ext cx="3703320" cy="411480"/>
          </a:xfrm>
          <a:prstGeom prst="rect">
            <a:avLst/>
          </a:prstGeom>
          <a:noFill/>
          <a:ln/>
        </p:spPr>
        <p:txBody>
          <a:bodyPr wrap="square" lIns="0" tIns="0" rIns="0" bIns="0" rtlCol="0" anchor="ctr"/>
          <a:lstStyle/>
          <a:p>
            <a:pPr marL="0" marR="0" lvl="0" indent="0" algn="r" defTabSz="1371600" rtl="0" eaLnBrk="1" fontAlgn="auto" latinLnBrk="0" hangingPunct="1">
              <a:lnSpc>
                <a:spcPct val="1000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CFC8EA"/>
                </a:solidFill>
                <a:effectLst/>
                <a:uLnTx/>
                <a:uFillTx/>
                <a:latin typeface="Calibri" pitchFamily="34" charset="0"/>
                <a:ea typeface="Calibri" pitchFamily="34" charset="-122"/>
                <a:cs typeface="Calibri" pitchFamily="34" charset="-120"/>
              </a:rPr>
              <a:t>solicitors trained</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CHARTERED LEGAL EXECUTIVE APPRENTICESHIP</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1028700" y="1303020"/>
            <a:ext cx="16184880" cy="89154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Grow your own family lawyers.</a:t>
            </a:r>
            <a:endParaRPr kumimoji="0" lang="en-US" sz="4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1028700"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ge 0" descr="preencoded.png"/>
          <p:cNvPicPr>
            <a:picLocks noChangeAspect="1"/>
          </p:cNvPicPr>
          <p:nvPr/>
        </p:nvPicPr>
        <p:blipFill>
          <a:blip r:embed="rId4"/>
          <a:stretch>
            <a:fillRect/>
          </a:stretch>
        </p:blipFill>
        <p:spPr>
          <a:xfrm>
            <a:off x="1495044" y="2990088"/>
            <a:ext cx="576072" cy="576072"/>
          </a:xfrm>
          <a:prstGeom prst="rect">
            <a:avLst/>
          </a:prstGeom>
        </p:spPr>
      </p:pic>
      <p:sp>
        <p:nvSpPr>
          <p:cNvPr id="6" name="Text 3"/>
          <p:cNvSpPr txBox="1"/>
          <p:nvPr/>
        </p:nvSpPr>
        <p:spPr>
          <a:xfrm>
            <a:off x="2290572"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Level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txBox="1"/>
          <p:nvPr/>
        </p:nvSpPr>
        <p:spPr>
          <a:xfrm>
            <a:off x="1495044"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a:ea typeface="Cambria"/>
                <a:cs typeface="Cambria" pitchFamily="34" charset="-120"/>
              </a:rPr>
              <a:t>Level 6 Diploma in Law and Practice</a:t>
            </a:r>
            <a:endParaRPr kumimoji="0" lang="en-US" sz="2400"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Text 5"/>
          <p:cNvSpPr txBox="1"/>
          <p:nvPr/>
        </p:nvSpPr>
        <p:spPr>
          <a:xfrm>
            <a:off x="1495044"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Qualify as a Chartered Legal Executive — a specialist lawyer with practice rights — in your firm's own area of practice, including family law.</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6542532"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age 1" descr="preencoded.png"/>
          <p:cNvPicPr>
            <a:picLocks noChangeAspect="1"/>
          </p:cNvPicPr>
          <p:nvPr/>
        </p:nvPicPr>
        <p:blipFill>
          <a:blip r:embed="rId5"/>
          <a:stretch>
            <a:fillRect/>
          </a:stretch>
        </p:blipFill>
        <p:spPr>
          <a:xfrm>
            <a:off x="7008876" y="2990088"/>
            <a:ext cx="576072" cy="576072"/>
          </a:xfrm>
          <a:prstGeom prst="rect">
            <a:avLst/>
          </a:prstGeom>
        </p:spPr>
      </p:pic>
      <p:sp>
        <p:nvSpPr>
          <p:cNvPr id="11" name="Text 7"/>
          <p:cNvSpPr txBox="1"/>
          <p:nvPr/>
        </p:nvSpPr>
        <p:spPr>
          <a:xfrm>
            <a:off x="7804404"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Three years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txBox="1"/>
          <p:nvPr/>
        </p:nvSpPr>
        <p:spPr>
          <a:xfrm>
            <a:off x="7008876"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Around three years, alongside the day job</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txBox="1"/>
          <p:nvPr/>
        </p:nvSpPr>
        <p:spPr>
          <a:xfrm>
            <a:off x="7008876"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A dedicated personal tutor and live Zoom workshops with legal experts. Open to new recruits and existing staff.</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0"/>
          <p:cNvSpPr/>
          <p:nvPr/>
        </p:nvSpPr>
        <p:spPr>
          <a:xfrm>
            <a:off x="12056364"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Image 2" descr="preencoded.png"/>
          <p:cNvPicPr>
            <a:picLocks noChangeAspect="1"/>
          </p:cNvPicPr>
          <p:nvPr/>
        </p:nvPicPr>
        <p:blipFill>
          <a:blip r:embed="rId6"/>
          <a:stretch>
            <a:fillRect/>
          </a:stretch>
        </p:blipFill>
        <p:spPr>
          <a:xfrm>
            <a:off x="12522708" y="2990088"/>
            <a:ext cx="576072" cy="576072"/>
          </a:xfrm>
          <a:prstGeom prst="rect">
            <a:avLst/>
          </a:prstGeom>
        </p:spPr>
      </p:pic>
      <p:sp>
        <p:nvSpPr>
          <p:cNvPr id="16" name="Text 11"/>
          <p:cNvSpPr txBox="1"/>
          <p:nvPr/>
        </p:nvSpPr>
        <p:spPr>
          <a:xfrm>
            <a:off x="13318236"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Next steps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p:cNvSpPr txBox="1"/>
          <p:nvPr/>
        </p:nvSpPr>
        <p:spPr>
          <a:xfrm>
            <a:off x="12522708"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A route to dual qualification as a solicitor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p:cNvSpPr txBox="1"/>
          <p:nvPr/>
        </p:nvSpPr>
        <p:spPr>
          <a:xfrm>
            <a:off x="12522708"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Once qualified, learners can add the SQE to dual qualify — building long-term talent inside your firm.</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4"/>
          <p:cNvSpPr/>
          <p:nvPr/>
        </p:nvSpPr>
        <p:spPr>
          <a:xfrm>
            <a:off x="1028700" y="7475220"/>
            <a:ext cx="16226028" cy="1783080"/>
          </a:xfrm>
          <a:prstGeom prst="roundRect">
            <a:avLst>
              <a:gd name="adj" fmla="val 3077"/>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5"/>
          <p:cNvSpPr txBox="1"/>
          <p:nvPr/>
        </p:nvSpPr>
        <p:spPr>
          <a:xfrm>
            <a:off x="1645920" y="7845552"/>
            <a:ext cx="10424160" cy="521208"/>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8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Funded through your apprenticeship levy.</a:t>
            </a:r>
            <a:endParaRPr kumimoji="0" lang="en-US" sz="2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txBox="1"/>
          <p:nvPr/>
        </p:nvSpPr>
        <p:spPr>
          <a:xfrm>
            <a:off x="1645920" y="8394192"/>
            <a:ext cx="10424160" cy="68580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CFC8EA"/>
                </a:solidFill>
                <a:effectLst/>
                <a:uLnTx/>
                <a:uFillTx/>
                <a:latin typeface="Calibri" pitchFamily="34" charset="0"/>
                <a:ea typeface="Calibri" pitchFamily="34" charset="-122"/>
                <a:cs typeface="Calibri" pitchFamily="34" charset="-120"/>
              </a:rPr>
              <a:t>Not a levy payer? Government funds 100% for under-25s and 95% for those aged 25 and over. Come and talk to us today.</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p:cNvSpPr txBox="1"/>
          <p:nvPr/>
        </p:nvSpPr>
        <p:spPr>
          <a:xfrm>
            <a:off x="13167360" y="7790688"/>
            <a:ext cx="3703320" cy="754380"/>
          </a:xfrm>
          <a:prstGeom prst="rect">
            <a:avLst/>
          </a:prstGeom>
          <a:noFill/>
          <a:ln/>
        </p:spPr>
        <p:txBody>
          <a:bodyPr wrap="square" lIns="0" tIns="0" rIns="0" bIns="0" rtlCol="0" anchor="ctr"/>
          <a:lstStyle/>
          <a:p>
            <a:pPr marL="0" marR="0" lvl="0" indent="0" algn="r" defTabSz="1371600" rtl="0" eaLnBrk="1" fontAlgn="auto" latinLnBrk="0" hangingPunct="1">
              <a:lnSpc>
                <a:spcPct val="100000"/>
              </a:lnSpc>
              <a:spcBef>
                <a:spcPts val="1"/>
              </a:spcBef>
              <a:spcAft>
                <a:spcPts val="1"/>
              </a:spcAft>
              <a:buClrTx/>
              <a:buSzTx/>
              <a:buFontTx/>
              <a:buNone/>
              <a:tabLst/>
              <a:defRPr/>
            </a:pPr>
            <a:r>
              <a:rPr kumimoji="0" lang="en-US" sz="5100" b="1" i="0" u="none" strike="noStrike" kern="1200" cap="none" spc="0" normalizeH="0" baseline="0" noProof="0" dirty="0">
                <a:ln>
                  <a:noFill/>
                </a:ln>
                <a:solidFill>
                  <a:srgbClr val="00E988"/>
                </a:solidFill>
                <a:effectLst/>
                <a:uLnTx/>
                <a:uFillTx/>
                <a:latin typeface="Cambria" pitchFamily="34" charset="0"/>
                <a:ea typeface="Cambria" pitchFamily="34" charset="-122"/>
                <a:cs typeface="Cambria" pitchFamily="34" charset="-120"/>
              </a:rPr>
              <a:t>£27,000</a:t>
            </a:r>
            <a:endParaRPr kumimoji="0" lang="en-US" sz="5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8"/>
          <p:cNvSpPr txBox="1"/>
          <p:nvPr/>
        </p:nvSpPr>
        <p:spPr>
          <a:xfrm>
            <a:off x="13167360" y="8558784"/>
            <a:ext cx="3703320" cy="411480"/>
          </a:xfrm>
          <a:prstGeom prst="rect">
            <a:avLst/>
          </a:prstGeom>
          <a:noFill/>
          <a:ln/>
        </p:spPr>
        <p:txBody>
          <a:bodyPr wrap="square" lIns="0" tIns="0" rIns="0" bIns="0" rtlCol="0" anchor="ctr"/>
          <a:lstStyle/>
          <a:p>
            <a:pPr marL="0" marR="0" lvl="0" indent="0" algn="r" defTabSz="1371600" rtl="0" eaLnBrk="1" fontAlgn="auto" latinLnBrk="0" hangingPunct="1">
              <a:lnSpc>
                <a:spcPct val="1000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CFC8EA"/>
                </a:solidFill>
                <a:effectLst/>
                <a:uLnTx/>
                <a:uFillTx/>
                <a:latin typeface="Calibri" pitchFamily="34" charset="0"/>
                <a:ea typeface="Calibri" pitchFamily="34" charset="-122"/>
                <a:cs typeface="Calibri" pitchFamily="34" charset="-120"/>
              </a:rPr>
              <a:t>funding per apprentice</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ONE SCHOOL LEAVER, FULLY FUNDED</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1028700" y="1303020"/>
            <a:ext cx="16184880" cy="89154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From 16-year-old recruit to chartered lawyer.</a:t>
            </a:r>
            <a:endParaRPr kumimoji="0" lang="en-US" sz="4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1028700"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ge 0" descr="preencoded.png"/>
          <p:cNvPicPr>
            <a:picLocks noChangeAspect="1"/>
          </p:cNvPicPr>
          <p:nvPr/>
        </p:nvPicPr>
        <p:blipFill>
          <a:blip r:embed="rId4"/>
          <a:stretch>
            <a:fillRect/>
          </a:stretch>
        </p:blipFill>
        <p:spPr>
          <a:xfrm>
            <a:off x="1495044" y="2990088"/>
            <a:ext cx="576072" cy="576072"/>
          </a:xfrm>
          <a:prstGeom prst="rect">
            <a:avLst/>
          </a:prstGeom>
        </p:spPr>
      </p:pic>
      <p:sp>
        <p:nvSpPr>
          <p:cNvPr id="6" name="Text 3"/>
          <p:cNvSpPr txBox="1"/>
          <p:nvPr/>
        </p:nvSpPr>
        <p:spPr>
          <a:xfrm>
            <a:off x="2290572"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Level 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txBox="1"/>
          <p:nvPr/>
        </p:nvSpPr>
        <p:spPr>
          <a:xfrm>
            <a:off x="1495044"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a:ea typeface="Cambria"/>
                <a:cs typeface="Cambria" pitchFamily="34" charset="-120"/>
              </a:rPr>
              <a:t>Paralegal — up to £11,000 of training</a:t>
            </a:r>
            <a:endParaRPr kumimoji="0" lang="en-US" sz="2400"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Text 5"/>
          <p:cNvSpPr txBox="1"/>
          <p:nvPr/>
        </p:nvSpPr>
        <p:spPr>
          <a:xfrm>
            <a:off x="1495044"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14 months. A 16-year-old joins a non-levy firm in October 2026 and qualifies as a paralegal, able to fee-earn at grade D.</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6542532"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age 1" descr="preencoded.png"/>
          <p:cNvPicPr>
            <a:picLocks noChangeAspect="1"/>
          </p:cNvPicPr>
          <p:nvPr/>
        </p:nvPicPr>
        <p:blipFill>
          <a:blip r:embed="rId5"/>
          <a:stretch>
            <a:fillRect/>
          </a:stretch>
        </p:blipFill>
        <p:spPr>
          <a:xfrm>
            <a:off x="7008876" y="2990088"/>
            <a:ext cx="576072" cy="576072"/>
          </a:xfrm>
          <a:prstGeom prst="rect">
            <a:avLst/>
          </a:prstGeom>
        </p:spPr>
      </p:pic>
      <p:sp>
        <p:nvSpPr>
          <p:cNvPr id="11" name="Text 7"/>
          <p:cNvSpPr txBox="1"/>
          <p:nvPr/>
        </p:nvSpPr>
        <p:spPr>
          <a:xfrm>
            <a:off x="7804404"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Level 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txBox="1"/>
          <p:nvPr/>
        </p:nvSpPr>
        <p:spPr>
          <a:xfrm>
            <a:off x="7008876"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Advanced Paralegal — up to £18,000</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txBox="1"/>
          <p:nvPr/>
        </p:nvSpPr>
        <p:spPr>
          <a:xfrm>
            <a:off x="7008876"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24 months on the non-graduate pathway: drafting, research, advocacy and client care.</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0"/>
          <p:cNvSpPr/>
          <p:nvPr/>
        </p:nvSpPr>
        <p:spPr>
          <a:xfrm>
            <a:off x="12056364" y="2537460"/>
            <a:ext cx="5157216" cy="4594860"/>
          </a:xfrm>
          <a:prstGeom prst="roundRect">
            <a:avLst>
              <a:gd name="adj" fmla="val 119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Image 2" descr="preencoded.png"/>
          <p:cNvPicPr>
            <a:picLocks noChangeAspect="1"/>
          </p:cNvPicPr>
          <p:nvPr/>
        </p:nvPicPr>
        <p:blipFill>
          <a:blip r:embed="rId6"/>
          <a:stretch>
            <a:fillRect/>
          </a:stretch>
        </p:blipFill>
        <p:spPr>
          <a:xfrm>
            <a:off x="12522708" y="2990088"/>
            <a:ext cx="576072" cy="576072"/>
          </a:xfrm>
          <a:prstGeom prst="rect">
            <a:avLst/>
          </a:prstGeom>
        </p:spPr>
      </p:pic>
      <p:sp>
        <p:nvSpPr>
          <p:cNvPr id="16" name="Text 11"/>
          <p:cNvSpPr txBox="1"/>
          <p:nvPr/>
        </p:nvSpPr>
        <p:spPr>
          <a:xfrm>
            <a:off x="13318236" y="3044952"/>
            <a:ext cx="3511296" cy="466344"/>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800" b="1" i="0" u="none" strike="noStrike" kern="0" cap="none" spc="160" normalizeH="0" baseline="0" noProof="0" dirty="0">
                <a:ln>
                  <a:noFill/>
                </a:ln>
                <a:solidFill>
                  <a:srgbClr val="4B22C7"/>
                </a:solidFill>
                <a:effectLst/>
                <a:uLnTx/>
                <a:uFillTx/>
                <a:latin typeface="Calibri" pitchFamily="34" charset="0"/>
                <a:ea typeface="Calibri" pitchFamily="34" charset="-122"/>
                <a:cs typeface="Calibri" pitchFamily="34" charset="-120"/>
              </a:rPr>
              <a:t>Level 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p:cNvSpPr txBox="1"/>
          <p:nvPr/>
        </p:nvSpPr>
        <p:spPr>
          <a:xfrm>
            <a:off x="12522708" y="3867912"/>
            <a:ext cx="4224528" cy="1097280"/>
          </a:xfrm>
          <a:prstGeom prst="rect">
            <a:avLst/>
          </a:prstGeom>
          <a:noFill/>
          <a:ln/>
        </p:spPr>
        <p:txBody>
          <a:bodyPr wrap="square" lIns="0" tIns="0" rIns="0" bIns="0" rtlCol="0" anchor="b"/>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40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Chartered Legal Executive — funded too</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p:cNvSpPr txBox="1"/>
          <p:nvPr/>
        </p:nvSpPr>
        <p:spPr>
          <a:xfrm>
            <a:off x="12522708" y="5020056"/>
            <a:ext cx="4224528" cy="1851660"/>
          </a:xfrm>
          <a:prstGeom prst="rect">
            <a:avLst/>
          </a:prstGeom>
          <a:noFill/>
          <a:ln/>
        </p:spPr>
        <p:txBody>
          <a:bodyPr wrap="square" lIns="0" tIns="0" rIns="0" bIns="0" rtlCol="0" anchor="ctr"/>
          <a:lstStyle/>
          <a:p>
            <a:pPr marL="0" marR="0" lvl="0" indent="0" algn="l" defTabSz="1371600" rtl="0" eaLnBrk="1" fontAlgn="auto" latinLnBrk="0" hangingPunct="1">
              <a:lnSpc>
                <a:spcPts val="225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A qualified lawyer with practice rights in a chosen area of law, including family law. Every stage starts before 25.</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4"/>
          <p:cNvSpPr/>
          <p:nvPr/>
        </p:nvSpPr>
        <p:spPr>
          <a:xfrm>
            <a:off x="1028700" y="7475220"/>
            <a:ext cx="16226028" cy="1783080"/>
          </a:xfrm>
          <a:prstGeom prst="roundRect">
            <a:avLst>
              <a:gd name="adj" fmla="val 3077"/>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5"/>
          <p:cNvSpPr txBox="1"/>
          <p:nvPr/>
        </p:nvSpPr>
        <p:spPr>
          <a:xfrm>
            <a:off x="1645920" y="7845552"/>
            <a:ext cx="10424160" cy="521208"/>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8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£0 training cost to the firm at every stage.</a:t>
            </a:r>
            <a:endParaRPr kumimoji="0" lang="en-US" sz="2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txBox="1"/>
          <p:nvPr/>
        </p:nvSpPr>
        <p:spPr>
          <a:xfrm>
            <a:off x="1645920" y="8394192"/>
            <a:ext cx="10424160" cy="68580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725" b="0" i="0" u="none" strike="noStrike" kern="1200" cap="none" spc="0" normalizeH="0" baseline="0" noProof="0" dirty="0">
                <a:ln>
                  <a:noFill/>
                </a:ln>
                <a:solidFill>
                  <a:srgbClr val="CFC8EA"/>
                </a:solidFill>
                <a:effectLst/>
                <a:uLnTx/>
                <a:uFillTx/>
                <a:latin typeface="Calibri" pitchFamily="34" charset="0"/>
                <a:ea typeface="Calibri" pitchFamily="34" charset="-122"/>
                <a:cs typeface="Calibri" pitchFamily="34" charset="-120"/>
              </a:rPr>
              <a:t>Plus £1,000 for hiring a 16–18 year old, up to £2,000 if they joined in the last three months, and £0 employer National Insurance on their wage. Illustrative; eligibility conditions apply.</a:t>
            </a:r>
            <a:endParaRPr kumimoji="0" lang="en-US" sz="17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p:cNvSpPr txBox="1"/>
          <p:nvPr/>
        </p:nvSpPr>
        <p:spPr>
          <a:xfrm>
            <a:off x="13167360" y="7790688"/>
            <a:ext cx="3703320" cy="754380"/>
          </a:xfrm>
          <a:prstGeom prst="rect">
            <a:avLst/>
          </a:prstGeom>
          <a:noFill/>
          <a:ln/>
        </p:spPr>
        <p:txBody>
          <a:bodyPr wrap="square" lIns="0" tIns="0" rIns="0" bIns="0" rtlCol="0" anchor="ctr"/>
          <a:lstStyle/>
          <a:p>
            <a:pPr marL="0" marR="0" lvl="0" indent="0" algn="r" defTabSz="1371600" rtl="0" eaLnBrk="1" fontAlgn="auto" latinLnBrk="0" hangingPunct="1">
              <a:lnSpc>
                <a:spcPct val="100000"/>
              </a:lnSpc>
              <a:spcBef>
                <a:spcPts val="1"/>
              </a:spcBef>
              <a:spcAft>
                <a:spcPts val="1"/>
              </a:spcAft>
              <a:buClrTx/>
              <a:buSzTx/>
              <a:buFontTx/>
              <a:buNone/>
              <a:tabLst/>
              <a:defRPr/>
            </a:pPr>
            <a:r>
              <a:rPr kumimoji="0" lang="en-US" sz="5100" b="1" i="0" u="none" strike="noStrike" kern="1200" cap="none" spc="0" normalizeH="0" baseline="0" noProof="0" dirty="0">
                <a:ln>
                  <a:noFill/>
                </a:ln>
                <a:solidFill>
                  <a:srgbClr val="00E988"/>
                </a:solidFill>
                <a:effectLst/>
                <a:uLnTx/>
                <a:uFillTx/>
                <a:latin typeface="Cambria" pitchFamily="34" charset="0"/>
                <a:ea typeface="Cambria" pitchFamily="34" charset="-122"/>
                <a:cs typeface="Cambria" pitchFamily="34" charset="-120"/>
              </a:rPr>
              <a:t>£29,000</a:t>
            </a:r>
            <a:endParaRPr kumimoji="0" lang="en-US" sz="5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8"/>
          <p:cNvSpPr txBox="1"/>
          <p:nvPr/>
        </p:nvSpPr>
        <p:spPr>
          <a:xfrm>
            <a:off x="13167360" y="8558784"/>
            <a:ext cx="3703320" cy="411480"/>
          </a:xfrm>
          <a:prstGeom prst="rect">
            <a:avLst/>
          </a:prstGeom>
          <a:noFill/>
          <a:ln/>
        </p:spPr>
        <p:txBody>
          <a:bodyPr wrap="square" lIns="0" tIns="0" rIns="0" bIns="0" rtlCol="0" anchor="ctr"/>
          <a:lstStyle/>
          <a:p>
            <a:pPr marL="0" marR="0" lvl="0" indent="0" algn="r" defTabSz="1371600" rtl="0" eaLnBrk="1" fontAlgn="auto" latinLnBrk="0" hangingPunct="1">
              <a:lnSpc>
                <a:spcPct val="1000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CFC8EA"/>
                </a:solidFill>
                <a:effectLst/>
                <a:uLnTx/>
                <a:uFillTx/>
                <a:latin typeface="Calibri" pitchFamily="34" charset="0"/>
                <a:ea typeface="Calibri" pitchFamily="34" charset="-122"/>
                <a:cs typeface="Calibri" pitchFamily="34" charset="-120"/>
              </a:rPr>
              <a:t>funded before level 6 starts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GRANTS AND SAVINGS</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1028700" y="1303020"/>
            <a:ext cx="16184880" cy="850392"/>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495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What's on the table</a:t>
            </a:r>
            <a:endParaRPr kumimoji="0" lang="en-US" sz="4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1028700" y="2578608"/>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0" name="Number 0"/>
          <p:cNvSpPr txBox="1"/>
          <p:nvPr/>
        </p:nvSpPr>
        <p:spPr>
          <a:xfrm>
            <a:off x="1467612" y="2855088"/>
            <a:ext cx="4279392" cy="720000"/>
          </a:xfrm>
          <a:prstGeom prst="rect">
            <a:avLst/>
          </a:prstGeom>
          <a:noFill/>
        </p:spPr>
        <p:txBody>
          <a:bodyPr wrap="square" lIns="0" tIns="0" rIns="0" bIns="0" rtlCol="0" anchor="ctr"/>
          <a:lstStyle/>
          <a:p>
            <a:pPr algn="l"/>
            <a:r>
              <a:rPr lang="en-GB" sz="4200" b="1" dirty="0">
                <a:solidFill>
                  <a:srgbClr val="4B22C7"/>
                </a:solidFill>
                <a:latin typeface="Cambria"/>
                <a:ea typeface="Cambria"/>
                <a:cs typeface="Cambria"/>
              </a:rPr>
              <a:t>£0</a:t>
            </a:r>
          </a:p>
        </p:txBody>
      </p:sp>
      <p:sp>
        <p:nvSpPr>
          <p:cNvPr id="6" name="Text 3"/>
          <p:cNvSpPr txBox="1"/>
          <p:nvPr/>
        </p:nvSpPr>
        <p:spPr>
          <a:xfrm>
            <a:off x="1467612" y="3703320"/>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Training cost, aged 16–24</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txBox="1"/>
          <p:nvPr/>
        </p:nvSpPr>
        <p:spPr>
          <a:xfrm>
            <a:off x="1467612" y="4334256"/>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For any apprentice aged 16–24 at a non-levy firm, from August 2026.</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6542532" y="2578608"/>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1" name="Number 1"/>
          <p:cNvSpPr txBox="1"/>
          <p:nvPr/>
        </p:nvSpPr>
        <p:spPr>
          <a:xfrm>
            <a:off x="6981444" y="2855088"/>
            <a:ext cx="4279392" cy="720000"/>
          </a:xfrm>
          <a:prstGeom prst="rect">
            <a:avLst/>
          </a:prstGeom>
          <a:noFill/>
        </p:spPr>
        <p:txBody>
          <a:bodyPr wrap="square" lIns="0" tIns="0" rIns="0" bIns="0" rtlCol="0" anchor="ctr"/>
          <a:lstStyle/>
          <a:p>
            <a:pPr algn="l"/>
            <a:r>
              <a:rPr lang="en-GB" sz="4200" b="1" dirty="0">
                <a:solidFill>
                  <a:srgbClr val="4B22C7"/>
                </a:solidFill>
                <a:latin typeface="Cambria"/>
                <a:ea typeface="Cambria"/>
                <a:cs typeface="Cambria"/>
              </a:rPr>
              <a:t>£1,000</a:t>
            </a:r>
          </a:p>
        </p:txBody>
      </p:sp>
      <p:sp>
        <p:nvSpPr>
          <p:cNvPr id="10" name="Text 6"/>
          <p:cNvSpPr txBox="1"/>
          <p:nvPr/>
        </p:nvSpPr>
        <p:spPr>
          <a:xfrm>
            <a:off x="6981444" y="3703320"/>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Hiring a 16–18 year old</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7"/>
          <p:cNvSpPr txBox="1"/>
          <p:nvPr/>
        </p:nvSpPr>
        <p:spPr>
          <a:xfrm>
            <a:off x="6981444" y="4334256"/>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Paid to any employer taking on an apprentice aged 16–18, in two instalments.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8"/>
          <p:cNvSpPr/>
          <p:nvPr/>
        </p:nvSpPr>
        <p:spPr>
          <a:xfrm>
            <a:off x="12056364" y="2578608"/>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2" name="Number 2"/>
          <p:cNvSpPr txBox="1"/>
          <p:nvPr/>
        </p:nvSpPr>
        <p:spPr>
          <a:xfrm>
            <a:off x="12495276" y="2855088"/>
            <a:ext cx="4279392" cy="720000"/>
          </a:xfrm>
          <a:prstGeom prst="rect">
            <a:avLst/>
          </a:prstGeom>
          <a:noFill/>
        </p:spPr>
        <p:txBody>
          <a:bodyPr wrap="square" lIns="0" tIns="0" rIns="0" bIns="0" rtlCol="0" anchor="ctr"/>
          <a:lstStyle/>
          <a:p>
            <a:pPr algn="l"/>
            <a:r>
              <a:rPr lang="en-GB" sz="4200" b="1" dirty="0">
                <a:solidFill>
                  <a:srgbClr val="4B22C7"/>
                </a:solidFill>
                <a:latin typeface="Cambria"/>
                <a:ea typeface="Cambria"/>
                <a:cs typeface="Cambria"/>
              </a:rPr>
              <a:t>£2,000</a:t>
            </a:r>
          </a:p>
        </p:txBody>
      </p:sp>
      <p:sp>
        <p:nvSpPr>
          <p:cNvPr id="14" name="Text 9"/>
          <p:cNvSpPr txBox="1"/>
          <p:nvPr/>
        </p:nvSpPr>
        <p:spPr>
          <a:xfrm>
            <a:off x="12495276" y="3703320"/>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Recruiting a new apprentice</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0"/>
          <p:cNvSpPr txBox="1"/>
          <p:nvPr/>
        </p:nvSpPr>
        <p:spPr>
          <a:xfrm>
            <a:off x="12495276" y="4334256"/>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For non-levy firms taking on a new 16–24 apprentice, from October 2026. Paid after the first 90 days.</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1"/>
          <p:cNvSpPr/>
          <p:nvPr/>
        </p:nvSpPr>
        <p:spPr>
          <a:xfrm>
            <a:off x="1028700" y="6048756"/>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3" name="Number 3"/>
          <p:cNvSpPr txBox="1"/>
          <p:nvPr/>
        </p:nvSpPr>
        <p:spPr>
          <a:xfrm>
            <a:off x="1467612" y="6325236"/>
            <a:ext cx="4279392" cy="720000"/>
          </a:xfrm>
          <a:prstGeom prst="rect">
            <a:avLst/>
          </a:prstGeom>
          <a:noFill/>
        </p:spPr>
        <p:txBody>
          <a:bodyPr wrap="square" lIns="0" tIns="0" rIns="0" bIns="0" rtlCol="0" anchor="ctr"/>
          <a:lstStyle/>
          <a:p>
            <a:pPr algn="l"/>
            <a:r>
              <a:rPr lang="en-GB" sz="4200" b="1" dirty="0">
                <a:solidFill>
                  <a:srgbClr val="4B22C7"/>
                </a:solidFill>
                <a:latin typeface="Cambria"/>
                <a:ea typeface="Cambria"/>
                <a:cs typeface="Cambria"/>
              </a:rPr>
              <a:t>£3,000</a:t>
            </a:r>
          </a:p>
        </p:txBody>
      </p:sp>
      <p:sp>
        <p:nvSpPr>
          <p:cNvPr id="18" name="Text 12"/>
          <p:cNvSpPr txBox="1"/>
          <p:nvPr/>
        </p:nvSpPr>
        <p:spPr>
          <a:xfrm>
            <a:off x="1467612" y="7173468"/>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Youth Jobs Grant</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3"/>
          <p:cNvSpPr txBox="1"/>
          <p:nvPr/>
        </p:nvSpPr>
        <p:spPr>
          <a:xfrm>
            <a:off x="1467612" y="7804404"/>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For hiring an 18–24 year old who has been on Universal Credit for six months or more.</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4"/>
          <p:cNvSpPr/>
          <p:nvPr/>
        </p:nvSpPr>
        <p:spPr>
          <a:xfrm>
            <a:off x="6542532" y="6048756"/>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4" name="Number 4"/>
          <p:cNvSpPr txBox="1"/>
          <p:nvPr/>
        </p:nvSpPr>
        <p:spPr>
          <a:xfrm>
            <a:off x="6981444" y="6325236"/>
            <a:ext cx="4279392" cy="720000"/>
          </a:xfrm>
          <a:prstGeom prst="rect">
            <a:avLst/>
          </a:prstGeom>
          <a:noFill/>
        </p:spPr>
        <p:txBody>
          <a:bodyPr wrap="square" lIns="0" tIns="0" rIns="0" bIns="0" rtlCol="0" anchor="ctr"/>
          <a:lstStyle/>
          <a:p>
            <a:pPr algn="l"/>
            <a:r>
              <a:rPr lang="en-GB" sz="4200" b="1" dirty="0">
                <a:solidFill>
                  <a:srgbClr val="4B22C7"/>
                </a:solidFill>
                <a:latin typeface="Cambria"/>
                <a:ea typeface="Cambria"/>
                <a:cs typeface="Cambria"/>
              </a:rPr>
              <a:t>NI relief</a:t>
            </a:r>
          </a:p>
        </p:txBody>
      </p:sp>
      <p:sp>
        <p:nvSpPr>
          <p:cNvPr id="22" name="Text 15"/>
          <p:cNvSpPr txBox="1"/>
          <p:nvPr/>
        </p:nvSpPr>
        <p:spPr>
          <a:xfrm>
            <a:off x="6981444" y="7173468"/>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No employer National Insurance</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6"/>
          <p:cNvSpPr txBox="1"/>
          <p:nvPr/>
        </p:nvSpPr>
        <p:spPr>
          <a:xfrm>
            <a:off x="6981444" y="7804404"/>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On apprentices under 25 earning up to £50,270 a year.</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17"/>
          <p:cNvSpPr/>
          <p:nvPr/>
        </p:nvSpPr>
        <p:spPr>
          <a:xfrm>
            <a:off x="12056364" y="6048756"/>
            <a:ext cx="5157216" cy="3086100"/>
          </a:xfrm>
          <a:prstGeom prst="roundRect">
            <a:avLst>
              <a:gd name="adj" fmla="val 1778"/>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5" name="Number 5"/>
          <p:cNvSpPr txBox="1"/>
          <p:nvPr/>
        </p:nvSpPr>
        <p:spPr>
          <a:xfrm>
            <a:off x="12495276" y="6325236"/>
            <a:ext cx="4279392" cy="720000"/>
          </a:xfrm>
          <a:prstGeom prst="rect">
            <a:avLst/>
          </a:prstGeom>
          <a:noFill/>
        </p:spPr>
        <p:txBody>
          <a:bodyPr wrap="square" lIns="0" tIns="0" rIns="0" bIns="0" rtlCol="0" anchor="ctr"/>
          <a:lstStyle/>
          <a:p>
            <a:pPr algn="l"/>
            <a:r>
              <a:rPr lang="en-GB" sz="4200" b="1" dirty="0">
                <a:solidFill>
                  <a:srgbClr val="4B22C7"/>
                </a:solidFill>
                <a:latin typeface="Cambria"/>
                <a:ea typeface="Cambria"/>
                <a:cs typeface="Cambria"/>
              </a:rPr>
              <a:t>50%</a:t>
            </a:r>
          </a:p>
        </p:txBody>
      </p:sp>
      <p:sp>
        <p:nvSpPr>
          <p:cNvPr id="26" name="Text 18"/>
          <p:cNvSpPr txBox="1"/>
          <p:nvPr/>
        </p:nvSpPr>
        <p:spPr>
          <a:xfrm>
            <a:off x="12495276" y="7173468"/>
            <a:ext cx="4279392" cy="82296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2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Levy transfer</a:t>
            </a:r>
            <a:endParaRPr kumimoji="0" lang="en-US" sz="2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19"/>
          <p:cNvSpPr txBox="1"/>
          <p:nvPr/>
        </p:nvSpPr>
        <p:spPr>
          <a:xfrm>
            <a:off x="12495276" y="7804404"/>
            <a:ext cx="4279392" cy="1165860"/>
          </a:xfrm>
          <a:prstGeom prst="rect">
            <a:avLst/>
          </a:prstGeom>
          <a:noFill/>
          <a:ln/>
        </p:spPr>
        <p:txBody>
          <a:bodyPr wrap="square" lIns="0" tIns="0" rIns="0" bIns="0" rtlCol="0" anchor="ctr"/>
          <a:lstStyle/>
          <a:p>
            <a:pPr marL="0" marR="0" lvl="0" indent="0" algn="l" defTabSz="1371600" rtl="0" eaLnBrk="1" fontAlgn="auto" latinLnBrk="0" hangingPunct="1">
              <a:lnSpc>
                <a:spcPts val="2100"/>
              </a:lnSpc>
              <a:spcBef>
                <a:spcPts val="1"/>
              </a:spcBef>
              <a:spcAft>
                <a:spcPts val="1"/>
              </a:spcAft>
              <a:buClrTx/>
              <a:buSzTx/>
              <a:buFontTx/>
              <a:buNone/>
              <a:tabLst/>
              <a:defRPr/>
            </a:pPr>
            <a:r>
              <a:rPr kumimoji="0" lang="en-US" sz="1650"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Of a large employer's levy can go to a smaller firm, covering 100% of training at any age.</a:t>
            </a:r>
            <a:endPar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028700" y="822960"/>
            <a:ext cx="1028700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575" b="1" i="0" u="none" strike="noStrike" kern="0" cap="none" spc="220" normalizeH="0" baseline="0" noProof="0" dirty="0">
                <a:ln>
                  <a:noFill/>
                </a:ln>
                <a:solidFill>
                  <a:srgbClr val="00E988"/>
                </a:solidFill>
                <a:effectLst/>
                <a:uLnTx/>
                <a:uFillTx/>
                <a:latin typeface="Calibri" pitchFamily="34" charset="0"/>
                <a:ea typeface="Calibri" pitchFamily="34" charset="-122"/>
                <a:cs typeface="Calibri" pitchFamily="34" charset="-120"/>
              </a:rPr>
              <a:t>FAMILY LAW CPD BUNDLE 2026</a:t>
            </a:r>
            <a:endParaRPr kumimoji="0" lang="en-US" sz="15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1028700" y="1536192"/>
            <a:ext cx="1851660" cy="1851660"/>
          </a:xfrm>
          <a:prstGeom prst="ellipse">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txBox="1"/>
          <p:nvPr/>
        </p:nvSpPr>
        <p:spPr>
          <a:xfrm>
            <a:off x="1028700" y="1536192"/>
            <a:ext cx="1851660" cy="1851660"/>
          </a:xfrm>
          <a:prstGeom prst="rect">
            <a:avLst/>
          </a:prstGeom>
          <a:noFill/>
          <a:ln/>
        </p:spPr>
        <p:txBody>
          <a:bodyPr wrap="square" lIns="0" tIns="0" rIns="0" bIns="0" rtlCol="0" anchor="ctr"/>
          <a:lstStyle/>
          <a:p>
            <a:pPr marL="0" marR="0" lvl="0" indent="0" algn="ctr" defTabSz="1371600" rtl="0" eaLnBrk="1" fontAlgn="auto" latinLnBrk="0" hangingPunct="1">
              <a:lnSpc>
                <a:spcPct val="100000"/>
              </a:lnSpc>
              <a:spcBef>
                <a:spcPts val="1"/>
              </a:spcBef>
              <a:spcAft>
                <a:spcPts val="1"/>
              </a:spcAft>
              <a:buClrTx/>
              <a:buSzTx/>
              <a:buFontTx/>
              <a:buNone/>
              <a:tabLst/>
              <a:defRPr/>
            </a:pPr>
            <a:r>
              <a:rPr kumimoji="0" lang="en-US" sz="3900" b="1" i="0" u="none" strike="noStrike" kern="0" cap="none" spc="100" normalizeH="0" baseline="0" noProof="0" dirty="0">
                <a:ln>
                  <a:noFill/>
                </a:ln>
                <a:solidFill>
                  <a:srgbClr val="00E988"/>
                </a:solidFill>
                <a:effectLst/>
                <a:uLnTx/>
                <a:uFillTx/>
                <a:latin typeface="Cambria" pitchFamily="34" charset="0"/>
                <a:ea typeface="Cambria" pitchFamily="34" charset="-122"/>
                <a:cs typeface="Cambria" pitchFamily="34" charset="-120"/>
              </a:rPr>
              <a:t>10</a:t>
            </a:r>
            <a:endParaRPr kumimoji="0" lang="en-US" sz="3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1028700" y="3730752"/>
            <a:ext cx="7132320" cy="850392"/>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57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£699</a:t>
            </a:r>
            <a:endParaRPr kumimoji="0" lang="en-US" sz="5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1028700" y="4663440"/>
            <a:ext cx="7132320" cy="438912"/>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175" b="1" i="0" u="none" strike="noStrike" kern="1200" cap="none" spc="0" normalizeH="0" baseline="0" noProof="0" dirty="0">
                <a:ln>
                  <a:noFill/>
                </a:ln>
                <a:solidFill>
                  <a:srgbClr val="00E988"/>
                </a:solidFill>
                <a:effectLst/>
                <a:uLnTx/>
                <a:uFillTx/>
                <a:latin typeface="Calibri" pitchFamily="34" charset="0"/>
                <a:ea typeface="Calibri" pitchFamily="34" charset="-122"/>
                <a:cs typeface="Calibri" pitchFamily="34" charset="-120"/>
              </a:rPr>
              <a:t>Ten expert-led courses in one bundle</a:t>
            </a:r>
            <a:endParaRPr kumimoji="0" lang="en-US" sz="21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txBox="1"/>
          <p:nvPr/>
        </p:nvSpPr>
        <p:spPr>
          <a:xfrm>
            <a:off x="1028700" y="5116068"/>
            <a:ext cx="7132320" cy="411480"/>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950" b="0" i="0" u="none" strike="noStrike" kern="1200" cap="none" spc="0" normalizeH="0" baseline="0" noProof="0" dirty="0">
                <a:ln>
                  <a:noFill/>
                </a:ln>
                <a:solidFill>
                  <a:srgbClr val="A79FC4"/>
                </a:solidFill>
                <a:effectLst/>
                <a:uLnTx/>
                <a:uFillTx/>
                <a:latin typeface="Calibri" pitchFamily="34" charset="0"/>
                <a:ea typeface="Calibri" pitchFamily="34" charset="-122"/>
                <a:cs typeface="Calibri" pitchFamily="34" charset="-120"/>
              </a:rPr>
              <a:t>Family Law CPD Bundle 2026</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txBox="1"/>
          <p:nvPr/>
        </p:nvSpPr>
        <p:spPr>
          <a:xfrm>
            <a:off x="1028700" y="5966460"/>
            <a:ext cx="7132320" cy="1234440"/>
          </a:xfrm>
          <a:prstGeom prst="rect">
            <a:avLst/>
          </a:prstGeom>
          <a:noFill/>
          <a:ln/>
        </p:spPr>
        <p:txBody>
          <a:bodyPr wrap="square" lIns="0" tIns="0" rIns="0" bIns="0" rtlCol="0" anchor="ctr"/>
          <a:lstStyle/>
          <a:p>
            <a:pPr marL="0" marR="0" lvl="0" indent="0" algn="l" defTabSz="1371600" rtl="0" eaLnBrk="1" fontAlgn="auto" latinLnBrk="0" hangingPunct="1">
              <a:lnSpc>
                <a:spcPts val="2700"/>
              </a:lnSpc>
              <a:spcBef>
                <a:spcPts val="1"/>
              </a:spcBef>
              <a:spcAft>
                <a:spcPts val="1"/>
              </a:spcAft>
              <a:buClrTx/>
              <a:buSzTx/>
              <a:buFontTx/>
              <a:buNone/>
              <a:tabLst/>
              <a:defRPr/>
            </a:pPr>
            <a:r>
              <a:rPr kumimoji="0" lang="en-US" sz="1950" b="0" i="1" u="none" strike="noStrike" kern="1200" cap="none" spc="0" normalizeH="0" baseline="0" noProof="0" dirty="0">
                <a:ln>
                  <a:noFill/>
                </a:ln>
                <a:solidFill>
                  <a:srgbClr val="A79FC4"/>
                </a:solidFill>
                <a:effectLst/>
                <a:uLnTx/>
                <a:uFillTx/>
                <a:latin typeface="Calibri" pitchFamily="34" charset="0"/>
                <a:ea typeface="Calibri" pitchFamily="34" charset="-122"/>
                <a:cs typeface="Calibri" pitchFamily="34" charset="-120"/>
              </a:rPr>
              <a:t>A comprehensive, practical overview of modern family law practice.</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1028700" y="7406640"/>
            <a:ext cx="7406640" cy="1851660"/>
          </a:xfrm>
          <a:prstGeom prst="roundRect">
            <a:avLst>
              <a:gd name="adj" fmla="val 2963"/>
            </a:avLst>
          </a:prstGeom>
          <a:solidFill>
            <a:srgbClr val="4B22C7"/>
          </a:solidFill>
          <a:ln w="19050">
            <a:solidFill>
              <a:srgbClr val="4B22C7"/>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txBox="1"/>
          <p:nvPr/>
        </p:nvSpPr>
        <p:spPr>
          <a:xfrm>
            <a:off x="1495044" y="7708392"/>
            <a:ext cx="6446520" cy="35661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1425" b="1" i="0" u="none" strike="noStrike" kern="0" cap="none" spc="200" normalizeH="0" baseline="0" noProof="0" dirty="0">
                <a:ln>
                  <a:noFill/>
                </a:ln>
                <a:solidFill>
                  <a:srgbClr val="00E988"/>
                </a:solidFill>
                <a:effectLst/>
                <a:uLnTx/>
                <a:uFillTx/>
                <a:latin typeface="Calibri" pitchFamily="34" charset="0"/>
                <a:ea typeface="Calibri" pitchFamily="34" charset="-122"/>
                <a:cs typeface="Calibri" pitchFamily="34" charset="-120"/>
              </a:rPr>
              <a:t>WHERE TO FIND IT</a:t>
            </a:r>
            <a:endParaRPr kumimoji="0" lang="en-US" sz="14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txBox="1"/>
          <p:nvPr/>
        </p:nvSpPr>
        <p:spPr>
          <a:xfrm>
            <a:off x="1495044" y="8174736"/>
            <a:ext cx="6446520" cy="754380"/>
          </a:xfrm>
          <a:prstGeom prst="rect">
            <a:avLst/>
          </a:prstGeom>
          <a:noFill/>
          <a:ln/>
        </p:spPr>
        <p:txBody>
          <a:bodyPr wrap="square" lIns="0" tIns="0" rIns="0" bIns="0" rtlCol="0" anchor="ctr"/>
          <a:lstStyle/>
          <a:p>
            <a:pPr marL="0" marR="0" lvl="0" indent="0" algn="l" defTabSz="1371600" rtl="0" eaLnBrk="1" fontAlgn="auto" latinLnBrk="0" hangingPunct="1">
              <a:lnSpc>
                <a:spcPts val="2700"/>
              </a:lnSpc>
              <a:spcBef>
                <a:spcPts val="1"/>
              </a:spcBef>
              <a:spcAft>
                <a:spcPts val="1"/>
              </a:spcAft>
              <a:buClrTx/>
              <a:buSzTx/>
              <a:buFontTx/>
              <a:buNone/>
              <a:tabLst/>
              <a:defRPr/>
            </a:pPr>
            <a:r>
              <a:rPr kumimoji="0" lang="en-US" sz="195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datalawonline.co.uk  ·  or see us over lunch</a:t>
            </a:r>
            <a:endPar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9395460" y="1536192"/>
            <a:ext cx="7859268" cy="3497580"/>
          </a:xfrm>
          <a:prstGeom prst="roundRect">
            <a:avLst>
              <a:gd name="adj" fmla="val 1569"/>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Image 0" descr="preencoded.png"/>
          <p:cNvPicPr>
            <a:picLocks noChangeAspect="1"/>
          </p:cNvPicPr>
          <p:nvPr/>
        </p:nvPicPr>
        <p:blipFill>
          <a:blip r:embed="rId4"/>
          <a:stretch>
            <a:fillRect/>
          </a:stretch>
        </p:blipFill>
        <p:spPr>
          <a:xfrm>
            <a:off x="9971532" y="2057400"/>
            <a:ext cx="493776" cy="493776"/>
          </a:xfrm>
          <a:prstGeom prst="rect">
            <a:avLst/>
          </a:prstGeom>
        </p:spPr>
      </p:pic>
      <p:sp>
        <p:nvSpPr>
          <p:cNvPr id="14" name="Text 11"/>
          <p:cNvSpPr txBox="1"/>
          <p:nvPr/>
        </p:nvSpPr>
        <p:spPr>
          <a:xfrm>
            <a:off x="10739628" y="2057400"/>
            <a:ext cx="5939028" cy="49377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5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What's covered</a:t>
            </a:r>
            <a:endParaRPr kumimoji="0" lang="en-US" sz="2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txBox="1"/>
          <p:nvPr/>
        </p:nvSpPr>
        <p:spPr>
          <a:xfrm>
            <a:off x="9971532" y="2811780"/>
            <a:ext cx="6707124" cy="1920240"/>
          </a:xfrm>
          <a:prstGeom prst="rect">
            <a:avLst/>
          </a:prstGeom>
          <a:noFill/>
          <a:ln/>
        </p:spPr>
        <p:txBody>
          <a:bodyPr wrap="square" lIns="0" tIns="0" rIns="0" bIns="0" rtlCol="0" anchor="t"/>
          <a:lstStyle/>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Divorce and dissolution</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Children law</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Case management and family court procedure</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3"/>
          <p:cNvSpPr/>
          <p:nvPr/>
        </p:nvSpPr>
        <p:spPr>
          <a:xfrm>
            <a:off x="9395460" y="5349240"/>
            <a:ext cx="7859268" cy="3909060"/>
          </a:xfrm>
          <a:prstGeom prst="roundRect">
            <a:avLst>
              <a:gd name="adj" fmla="val 1404"/>
            </a:avLst>
          </a:prstGeom>
          <a:solidFill>
            <a:srgbClr val="F3F2F8"/>
          </a:solidFill>
          <a:ln w="19050">
            <a:solidFill>
              <a:srgbClr val="F3F2F8"/>
            </a:solidFill>
            <a:prstDash val="solid"/>
          </a:ln>
        </p:spPr>
        <p:txBody>
          <a:bodyPr/>
          <a:lstStyle/>
          <a:p>
            <a:pPr marL="0" marR="0" lvl="0" indent="0" algn="l" defTabSz="1371600" rtl="0" eaLnBrk="1" fontAlgn="auto" latinLnBrk="0" hangingPunct="1">
              <a:lnSpc>
                <a:spcPct val="100000"/>
              </a:lnSpc>
              <a:spcBef>
                <a:spcPts val="1"/>
              </a:spcBef>
              <a:spcAft>
                <a:spcPts val="1"/>
              </a:spcAft>
              <a:buClrTx/>
              <a:buSzTx/>
              <a:buFontTx/>
              <a:buNone/>
              <a:tabLst/>
              <a:defRPr/>
            </a:pPr>
            <a:endParaRPr kumimoji="0" lang="en-GB" sz="2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1" descr="preencoded.png"/>
          <p:cNvPicPr>
            <a:picLocks noChangeAspect="1"/>
          </p:cNvPicPr>
          <p:nvPr/>
        </p:nvPicPr>
        <p:blipFill>
          <a:blip r:embed="rId5"/>
          <a:stretch>
            <a:fillRect/>
          </a:stretch>
        </p:blipFill>
        <p:spPr>
          <a:xfrm>
            <a:off x="9971532" y="5870448"/>
            <a:ext cx="493776" cy="493776"/>
          </a:xfrm>
          <a:prstGeom prst="rect">
            <a:avLst/>
          </a:prstGeom>
        </p:spPr>
      </p:pic>
      <p:sp>
        <p:nvSpPr>
          <p:cNvPr id="18" name="Text 14"/>
          <p:cNvSpPr txBox="1"/>
          <p:nvPr/>
        </p:nvSpPr>
        <p:spPr>
          <a:xfrm>
            <a:off x="10739628" y="5870448"/>
            <a:ext cx="5939028" cy="493776"/>
          </a:xfrm>
          <a:prstGeom prst="rect">
            <a:avLst/>
          </a:prstGeom>
          <a:noFill/>
          <a:ln/>
        </p:spPr>
        <p:txBody>
          <a:bodyPr wrap="square" lIns="0" tIns="0" rIns="0" bIns="0" rtlCol="0" anchor="ctr"/>
          <a:lstStyle/>
          <a:p>
            <a:pPr marL="0" marR="0" lvl="0" indent="0" algn="l" defTabSz="1371600" rtl="0" eaLnBrk="1" fontAlgn="auto" latinLnBrk="0" hangingPunct="1">
              <a:lnSpc>
                <a:spcPct val="100000"/>
              </a:lnSpc>
              <a:spcBef>
                <a:spcPts val="1"/>
              </a:spcBef>
              <a:spcAft>
                <a:spcPts val="1"/>
              </a:spcAft>
              <a:buClrTx/>
              <a:buSzTx/>
              <a:buFontTx/>
              <a:buNone/>
              <a:tabLst/>
              <a:defRPr/>
            </a:pPr>
            <a:r>
              <a:rPr kumimoji="0" lang="en-US" sz="2550" b="1" i="0" u="none" strike="noStrike" kern="1200" cap="none" spc="0" normalizeH="0" baseline="0" noProof="0" dirty="0">
                <a:ln>
                  <a:noFill/>
                </a:ln>
                <a:solidFill>
                  <a:srgbClr val="140342"/>
                </a:solidFill>
                <a:effectLst/>
                <a:uLnTx/>
                <a:uFillTx/>
                <a:latin typeface="Cambria" pitchFamily="34" charset="0"/>
                <a:ea typeface="Cambria" pitchFamily="34" charset="-122"/>
                <a:cs typeface="Cambria" pitchFamily="34" charset="-120"/>
              </a:rPr>
              <a:t>Why it works for your team</a:t>
            </a:r>
            <a:endParaRPr kumimoji="0" lang="en-US" sz="2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5"/>
          <p:cNvSpPr txBox="1"/>
          <p:nvPr/>
        </p:nvSpPr>
        <p:spPr>
          <a:xfrm>
            <a:off x="9971532" y="6624828"/>
            <a:ext cx="6707124" cy="2331720"/>
          </a:xfrm>
          <a:prstGeom prst="rect">
            <a:avLst/>
          </a:prstGeom>
          <a:noFill/>
          <a:ln/>
        </p:spPr>
        <p:txBody>
          <a:bodyPr wrap="square" lIns="0" tIns="0" rIns="0" bIns="0" rtlCol="0" anchor="t"/>
          <a:lstStyle/>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Practical guidance you can apply immediately</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Support for advising clients and preparing for hearings</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66700" marR="0" lvl="0" indent="-266700" algn="l" defTabSz="1371600" rtl="0" eaLnBrk="1" fontAlgn="auto" latinLnBrk="0" hangingPunct="1">
              <a:lnSpc>
                <a:spcPct val="100000"/>
              </a:lnSpc>
              <a:spcBef>
                <a:spcPts val="1"/>
              </a:spcBef>
              <a:spcAft>
                <a:spcPts val="1050"/>
              </a:spcAft>
              <a:buClrTx/>
              <a:buSzPct val="100000"/>
              <a:buFontTx/>
              <a:buChar char="•"/>
              <a:tabLst/>
              <a:defRPr/>
            </a:pPr>
            <a:r>
              <a:rPr kumimoji="0" lang="en-US" sz="1875" b="0" i="0" u="none" strike="noStrike" kern="1200" cap="none" spc="0" normalizeH="0" baseline="0" noProof="0" dirty="0">
                <a:ln>
                  <a:noFill/>
                </a:ln>
                <a:solidFill>
                  <a:srgbClr val="5B5470"/>
                </a:solidFill>
                <a:effectLst/>
                <a:uLnTx/>
                <a:uFillTx/>
                <a:latin typeface="Calibri" pitchFamily="34" charset="0"/>
                <a:ea typeface="Calibri" pitchFamily="34" charset="-122"/>
                <a:cs typeface="Calibri" pitchFamily="34" charset="-120"/>
              </a:rPr>
              <a:t>Manage cases effectively from start to finish</a:t>
            </a:r>
            <a:endParaRPr kumimoji="0" lang="en-US" sz="18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flipH="1">
            <a:off x="-995010" y="-2409825"/>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028700" y="4775993"/>
            <a:ext cx="12839700" cy="2107756"/>
          </a:xfrm>
          <a:prstGeom prst="rect">
            <a:avLst/>
          </a:prstGeom>
        </p:spPr>
        <p:txBody>
          <a:bodyPr wrap="square" lIns="0" tIns="0" rIns="0" bIns="0" rtlCol="0" anchor="t">
            <a:spAutoFit/>
          </a:bodyPr>
          <a:lstStyle/>
          <a:p>
            <a:pPr algn="l">
              <a:lnSpc>
                <a:spcPts val="8280"/>
              </a:lnSpc>
            </a:pPr>
            <a:r>
              <a:rPr lang="en-US" sz="6900" b="1" dirty="0">
                <a:solidFill>
                  <a:srgbClr val="FAFAFA"/>
                </a:solidFill>
                <a:latin typeface="Aptos Bold"/>
                <a:ea typeface="Aptos Bold"/>
                <a:cs typeface="Aptos Bold"/>
                <a:sym typeface="Aptos Bold"/>
              </a:rPr>
              <a:t>ENFORCEMENT IN PRIVATE LAW CHILDREN PROCEEDINGS</a:t>
            </a:r>
          </a:p>
        </p:txBody>
      </p:sp>
      <p:sp>
        <p:nvSpPr>
          <p:cNvPr id="4" name="TextBox 4"/>
          <p:cNvSpPr txBox="1"/>
          <p:nvPr/>
        </p:nvSpPr>
        <p:spPr>
          <a:xfrm>
            <a:off x="1028700" y="7368159"/>
            <a:ext cx="2891025" cy="405765"/>
          </a:xfrm>
          <a:prstGeom prst="rect">
            <a:avLst/>
          </a:prstGeom>
        </p:spPr>
        <p:txBody>
          <a:bodyPr lIns="0" tIns="0" rIns="0" bIns="0" rtlCol="0" anchor="t">
            <a:spAutoFit/>
          </a:bodyPr>
          <a:lstStyle/>
          <a:p>
            <a:pPr algn="l">
              <a:lnSpc>
                <a:spcPts val="3359"/>
              </a:lnSpc>
            </a:pPr>
            <a:r>
              <a:rPr lang="en-US" sz="2400" spc="-24">
                <a:solidFill>
                  <a:srgbClr val="ECEEE3"/>
                </a:solidFill>
                <a:latin typeface="Aptos"/>
                <a:ea typeface="Aptos"/>
                <a:cs typeface="Aptos"/>
                <a:sym typeface="Aptos"/>
              </a:rPr>
              <a:t>Presented by</a:t>
            </a:r>
          </a:p>
        </p:txBody>
      </p:sp>
      <p:sp>
        <p:nvSpPr>
          <p:cNvPr id="5" name="TextBox 5"/>
          <p:cNvSpPr txBox="1"/>
          <p:nvPr/>
        </p:nvSpPr>
        <p:spPr>
          <a:xfrm>
            <a:off x="1028700" y="8014979"/>
            <a:ext cx="7270004" cy="363754"/>
          </a:xfrm>
          <a:prstGeom prst="rect">
            <a:avLst/>
          </a:prstGeom>
        </p:spPr>
        <p:txBody>
          <a:bodyPr lIns="0" tIns="0" rIns="0" bIns="0" rtlCol="0" anchor="t">
            <a:spAutoFit/>
          </a:bodyPr>
          <a:lstStyle/>
          <a:p>
            <a:pPr marL="0" lvl="0" indent="0" algn="l">
              <a:lnSpc>
                <a:spcPts val="2560"/>
              </a:lnSpc>
            </a:pPr>
            <a:r>
              <a:rPr lang="en-US" sz="3200" b="1" spc="-32" dirty="0">
                <a:solidFill>
                  <a:srgbClr val="F5F6F6"/>
                </a:solidFill>
                <a:latin typeface="Aptos Bold"/>
                <a:ea typeface="Aptos Bold"/>
                <a:cs typeface="Aptos Bold"/>
                <a:sym typeface="Aptos Bold"/>
              </a:rPr>
              <a:t>Julian Shaw, St Johns Buildings</a:t>
            </a:r>
          </a:p>
        </p:txBody>
      </p:sp>
      <p:sp>
        <p:nvSpPr>
          <p:cNvPr id="6" name="Freeform 6"/>
          <p:cNvSpPr/>
          <p:nvPr/>
        </p:nvSpPr>
        <p:spPr>
          <a:xfrm>
            <a:off x="15192218" y="792480"/>
            <a:ext cx="1950023" cy="360754"/>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3"/>
            <a:stretch>
              <a:fillRect/>
            </a:stretch>
          </a:blipFill>
        </p:spPr>
        <p:txBody>
          <a:bodyPr/>
          <a:lstStyle/>
          <a:p>
            <a:endParaRPr lang="en-GB"/>
          </a:p>
        </p:txBody>
      </p:sp>
      <p:grpSp>
        <p:nvGrpSpPr>
          <p:cNvPr id="7" name="Group 7"/>
          <p:cNvGrpSpPr/>
          <p:nvPr/>
        </p:nvGrpSpPr>
        <p:grpSpPr>
          <a:xfrm>
            <a:off x="-2587521" y="609600"/>
            <a:ext cx="2914411" cy="365760"/>
            <a:chOff x="0" y="0"/>
            <a:chExt cx="767582" cy="96332"/>
          </a:xfrm>
        </p:grpSpPr>
        <p:sp>
          <p:nvSpPr>
            <p:cNvPr id="8" name="Freeform 8"/>
            <p:cNvSpPr/>
            <p:nvPr/>
          </p:nvSpPr>
          <p:spPr>
            <a:xfrm>
              <a:off x="0" y="0"/>
              <a:ext cx="767582" cy="96332"/>
            </a:xfrm>
            <a:custGeom>
              <a:avLst/>
              <a:gdLst/>
              <a:ahLst/>
              <a:cxnLst/>
              <a:rect l="l" t="t" r="r" b="b"/>
              <a:pathLst>
                <a:path w="767582" h="96332">
                  <a:moveTo>
                    <a:pt x="0" y="0"/>
                  </a:moveTo>
                  <a:lnTo>
                    <a:pt x="767582" y="0"/>
                  </a:lnTo>
                  <a:lnTo>
                    <a:pt x="767582" y="96332"/>
                  </a:lnTo>
                  <a:lnTo>
                    <a:pt x="0" y="96332"/>
                  </a:lnTo>
                  <a:close/>
                </a:path>
              </a:pathLst>
            </a:custGeom>
            <a:solidFill>
              <a:srgbClr val="6440FB"/>
            </a:solidFill>
          </p:spPr>
          <p:txBody>
            <a:bodyPr/>
            <a:lstStyle/>
            <a:p>
              <a:endParaRPr lang="en-GB"/>
            </a:p>
          </p:txBody>
        </p:sp>
        <p:sp>
          <p:nvSpPr>
            <p:cNvPr id="9" name="TextBox 9"/>
            <p:cNvSpPr txBox="1"/>
            <p:nvPr/>
          </p:nvSpPr>
          <p:spPr>
            <a:xfrm>
              <a:off x="0" y="57150"/>
              <a:ext cx="767582" cy="39182"/>
            </a:xfrm>
            <a:prstGeom prst="rect">
              <a:avLst/>
            </a:prstGeom>
          </p:spPr>
          <p:txBody>
            <a:bodyPr lIns="50800" tIns="50800" rIns="50800" bIns="50800" rtlCol="0" anchor="ctr"/>
            <a:lstStyle/>
            <a:p>
              <a:pPr algn="ctr">
                <a:lnSpc>
                  <a:spcPts val="2599"/>
                </a:lnSpc>
              </a:pPr>
              <a:endParaRPr/>
            </a:p>
          </p:txBody>
        </p:sp>
      </p:grpSp>
      <p:sp>
        <p:nvSpPr>
          <p:cNvPr id="10" name="TextBox 10"/>
          <p:cNvSpPr txBox="1"/>
          <p:nvPr/>
        </p:nvSpPr>
        <p:spPr>
          <a:xfrm>
            <a:off x="495379" y="657606"/>
            <a:ext cx="5421820" cy="601383"/>
          </a:xfrm>
          <a:prstGeom prst="rect">
            <a:avLst/>
          </a:prstGeom>
        </p:spPr>
        <p:txBody>
          <a:bodyPr lIns="0" tIns="0" rIns="0" bIns="0" rtlCol="0" anchor="t">
            <a:spAutoFit/>
          </a:bodyPr>
          <a:lstStyle/>
          <a:p>
            <a:pPr marL="0" lvl="0" indent="0" algn="l">
              <a:lnSpc>
                <a:spcPts val="2328"/>
              </a:lnSpc>
            </a:pPr>
            <a:r>
              <a:rPr lang="en-US" sz="2400" spc="43" dirty="0">
                <a:solidFill>
                  <a:srgbClr val="FFFFFF"/>
                </a:solidFill>
                <a:latin typeface="Aptos"/>
                <a:ea typeface="Aptos"/>
                <a:cs typeface="Aptos"/>
                <a:sym typeface="Aptos"/>
              </a:rPr>
              <a:t>The Family Finance &amp; Private Child Law Conference 2026: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63292" y="1062089"/>
            <a:ext cx="3949253" cy="3949253"/>
            <a:chOff x="0" y="0"/>
            <a:chExt cx="6350000" cy="6350000"/>
          </a:xfrm>
        </p:grpSpPr>
        <p:sp>
          <p:nvSpPr>
            <p:cNvPr id="3" name="Freeform 3"/>
            <p:cNvSpPr/>
            <p:nvPr/>
          </p:nvSpPr>
          <p:spPr>
            <a:xfrm>
              <a:off x="0" y="0"/>
              <a:ext cx="6350000" cy="6350000"/>
            </a:xfrm>
            <a:custGeom>
              <a:avLst/>
              <a:gdLst/>
              <a:ahLst/>
              <a:cxnLst/>
              <a:rect l="l" t="t" r="r" b="b"/>
              <a:pathLst>
                <a:path w="6350000" h="6350000">
                  <a:moveTo>
                    <a:pt x="3806190" y="0"/>
                  </a:moveTo>
                  <a:lnTo>
                    <a:pt x="2543810" y="0"/>
                  </a:lnTo>
                  <a:lnTo>
                    <a:pt x="1376680" y="483870"/>
                  </a:lnTo>
                  <a:lnTo>
                    <a:pt x="483870" y="1376680"/>
                  </a:lnTo>
                  <a:lnTo>
                    <a:pt x="0" y="2543810"/>
                  </a:lnTo>
                  <a:lnTo>
                    <a:pt x="0" y="3806190"/>
                  </a:lnTo>
                  <a:lnTo>
                    <a:pt x="483870" y="4973320"/>
                  </a:lnTo>
                  <a:lnTo>
                    <a:pt x="1376680" y="5866130"/>
                  </a:lnTo>
                  <a:lnTo>
                    <a:pt x="2543810" y="6350000"/>
                  </a:lnTo>
                  <a:lnTo>
                    <a:pt x="3806190" y="6350000"/>
                  </a:lnTo>
                  <a:lnTo>
                    <a:pt x="4973320" y="5866130"/>
                  </a:lnTo>
                  <a:lnTo>
                    <a:pt x="5866130" y="4973320"/>
                  </a:lnTo>
                  <a:lnTo>
                    <a:pt x="6350000" y="3806190"/>
                  </a:lnTo>
                  <a:lnTo>
                    <a:pt x="6350000" y="2543810"/>
                  </a:lnTo>
                  <a:lnTo>
                    <a:pt x="5866130" y="1376680"/>
                  </a:lnTo>
                  <a:lnTo>
                    <a:pt x="4973320" y="483870"/>
                  </a:lnTo>
                  <a:lnTo>
                    <a:pt x="3806190" y="0"/>
                  </a:lnTo>
                  <a:close/>
                </a:path>
              </a:pathLst>
            </a:custGeom>
            <a:blipFill>
              <a:blip r:embed="rId2"/>
              <a:stretch>
                <a:fillRect l="-78303" r="-78303"/>
              </a:stretch>
            </a:blipFill>
          </p:spPr>
          <p:txBody>
            <a:bodyPr/>
            <a:lstStyle/>
            <a:p>
              <a:endParaRPr lang="en-GB"/>
            </a:p>
          </p:txBody>
        </p:sp>
      </p:grpSp>
      <p:grpSp>
        <p:nvGrpSpPr>
          <p:cNvPr id="4" name="Group 4"/>
          <p:cNvGrpSpPr/>
          <p:nvPr/>
        </p:nvGrpSpPr>
        <p:grpSpPr>
          <a:xfrm>
            <a:off x="-294255" y="-347153"/>
            <a:ext cx="10297882" cy="10634153"/>
            <a:chOff x="0" y="0"/>
            <a:chExt cx="2712199" cy="2800764"/>
          </a:xfrm>
        </p:grpSpPr>
        <p:sp>
          <p:nvSpPr>
            <p:cNvPr id="5" name="Freeform 5"/>
            <p:cNvSpPr/>
            <p:nvPr/>
          </p:nvSpPr>
          <p:spPr>
            <a:xfrm>
              <a:off x="0" y="0"/>
              <a:ext cx="2712199" cy="2800765"/>
            </a:xfrm>
            <a:custGeom>
              <a:avLst/>
              <a:gdLst/>
              <a:ahLst/>
              <a:cxnLst/>
              <a:rect l="l" t="t" r="r" b="b"/>
              <a:pathLst>
                <a:path w="2712199" h="2800765">
                  <a:moveTo>
                    <a:pt x="0" y="0"/>
                  </a:moveTo>
                  <a:lnTo>
                    <a:pt x="2712199" y="0"/>
                  </a:lnTo>
                  <a:lnTo>
                    <a:pt x="2712199" y="2800765"/>
                  </a:lnTo>
                  <a:lnTo>
                    <a:pt x="0" y="2800765"/>
                  </a:lnTo>
                  <a:close/>
                </a:path>
              </a:pathLst>
            </a:custGeom>
            <a:solidFill>
              <a:srgbClr val="1A0851"/>
            </a:solidFill>
          </p:spPr>
          <p:txBody>
            <a:bodyPr/>
            <a:lstStyle/>
            <a:p>
              <a:endParaRPr lang="en-GB"/>
            </a:p>
          </p:txBody>
        </p:sp>
        <p:sp>
          <p:nvSpPr>
            <p:cNvPr id="6" name="TextBox 6"/>
            <p:cNvSpPr txBox="1"/>
            <p:nvPr/>
          </p:nvSpPr>
          <p:spPr>
            <a:xfrm>
              <a:off x="0" y="-66675"/>
              <a:ext cx="2712199" cy="2867439"/>
            </a:xfrm>
            <a:prstGeom prst="rect">
              <a:avLst/>
            </a:prstGeom>
          </p:spPr>
          <p:txBody>
            <a:bodyPr lIns="50800" tIns="50800" rIns="50800" bIns="50800" rtlCol="0" anchor="ctr"/>
            <a:lstStyle/>
            <a:p>
              <a:pPr algn="ctr">
                <a:lnSpc>
                  <a:spcPts val="3150"/>
                </a:lnSpc>
              </a:pPr>
              <a:endParaRPr/>
            </a:p>
          </p:txBody>
        </p:sp>
      </p:grpSp>
      <p:sp>
        <p:nvSpPr>
          <p:cNvPr id="8" name="Freeform 8"/>
          <p:cNvSpPr/>
          <p:nvPr/>
        </p:nvSpPr>
        <p:spPr>
          <a:xfrm>
            <a:off x="10134600" y="5028370"/>
            <a:ext cx="7323390" cy="4372788"/>
          </a:xfrm>
          <a:custGeom>
            <a:avLst/>
            <a:gdLst/>
            <a:ahLst/>
            <a:cxnLst/>
            <a:rect l="l" t="t" r="r" b="b"/>
            <a:pathLst>
              <a:path w="6523631" h="4372788">
                <a:moveTo>
                  <a:pt x="0" y="0"/>
                </a:moveTo>
                <a:lnTo>
                  <a:pt x="6523630" y="0"/>
                </a:lnTo>
                <a:lnTo>
                  <a:pt x="6523630" y="4372788"/>
                </a:lnTo>
                <a:lnTo>
                  <a:pt x="0" y="4372788"/>
                </a:lnTo>
                <a:lnTo>
                  <a:pt x="0" y="0"/>
                </a:lnTo>
                <a:close/>
              </a:path>
            </a:pathLst>
          </a:custGeom>
          <a:blipFill>
            <a:blip>
              <a:extLst>
                <a:ext uri="{96DAC541-7B7A-43D3-8B79-37D633B846F1}">
                  <asvg:svgBlip xmlns:asvg="http://schemas.microsoft.com/office/drawing/2016/SVG/main" r:embed="rId3"/>
                </a:ext>
              </a:extLst>
            </a:blip>
            <a:stretch>
              <a:fillRect/>
            </a:stretch>
          </a:blipFill>
          <a:ln w="47625" cap="rnd">
            <a:solidFill>
              <a:srgbClr val="000000"/>
            </a:solidFill>
            <a:prstDash val="sysDot"/>
            <a:round/>
          </a:ln>
        </p:spPr>
        <p:txBody>
          <a:bodyPr/>
          <a:lstStyle/>
          <a:p>
            <a:endParaRPr lang="en-GB"/>
          </a:p>
        </p:txBody>
      </p:sp>
      <p:sp>
        <p:nvSpPr>
          <p:cNvPr id="9" name="Freeform 9"/>
          <p:cNvSpPr/>
          <p:nvPr/>
        </p:nvSpPr>
        <p:spPr>
          <a:xfrm>
            <a:off x="743129" y="746851"/>
            <a:ext cx="5672939" cy="1047213"/>
          </a:xfrm>
          <a:custGeom>
            <a:avLst/>
            <a:gdLst/>
            <a:ahLst/>
            <a:cxnLst/>
            <a:rect l="l" t="t" r="r" b="b"/>
            <a:pathLst>
              <a:path w="5672939" h="1047213">
                <a:moveTo>
                  <a:pt x="0" y="0"/>
                </a:moveTo>
                <a:lnTo>
                  <a:pt x="5672939" y="0"/>
                </a:lnTo>
                <a:lnTo>
                  <a:pt x="5672939" y="1047213"/>
                </a:lnTo>
                <a:lnTo>
                  <a:pt x="0" y="1047213"/>
                </a:lnTo>
                <a:lnTo>
                  <a:pt x="0" y="0"/>
                </a:lnTo>
                <a:close/>
              </a:path>
            </a:pathLst>
          </a:custGeom>
          <a:blipFill>
            <a:blip r:embed="rId4"/>
            <a:stretch>
              <a:fillRect/>
            </a:stretch>
          </a:blipFill>
        </p:spPr>
        <p:txBody>
          <a:bodyPr/>
          <a:lstStyle/>
          <a:p>
            <a:endParaRPr lang="en-GB"/>
          </a:p>
        </p:txBody>
      </p:sp>
      <p:sp>
        <p:nvSpPr>
          <p:cNvPr id="11" name="TextBox 11"/>
          <p:cNvSpPr txBox="1"/>
          <p:nvPr/>
        </p:nvSpPr>
        <p:spPr>
          <a:xfrm>
            <a:off x="883198" y="5368699"/>
            <a:ext cx="7942974" cy="3210687"/>
          </a:xfrm>
          <a:prstGeom prst="rect">
            <a:avLst/>
          </a:prstGeom>
        </p:spPr>
        <p:txBody>
          <a:bodyPr lIns="0" tIns="0" rIns="0" bIns="0" rtlCol="0" anchor="t">
            <a:spAutoFit/>
          </a:bodyPr>
          <a:lstStyle/>
          <a:p>
            <a:pPr algn="l">
              <a:lnSpc>
                <a:spcPts val="4159"/>
              </a:lnSpc>
            </a:pPr>
            <a:endParaRPr lang="en-US" sz="3199" dirty="0">
              <a:solidFill>
                <a:srgbClr val="FFFFFF"/>
              </a:solidFill>
              <a:latin typeface="Aptos"/>
              <a:ea typeface="Aptos"/>
              <a:cs typeface="Aptos"/>
              <a:sym typeface="Aptos"/>
            </a:endParaRPr>
          </a:p>
          <a:p>
            <a:pPr algn="l">
              <a:lnSpc>
                <a:spcPts val="4159"/>
              </a:lnSpc>
            </a:pPr>
            <a:r>
              <a:rPr lang="en-US" sz="3199" dirty="0">
                <a:solidFill>
                  <a:srgbClr val="FFFFFF"/>
                </a:solidFill>
                <a:latin typeface="Aptos"/>
                <a:ea typeface="Aptos"/>
                <a:cs typeface="Aptos"/>
                <a:sym typeface="Aptos"/>
              </a:rPr>
              <a:t>St Johns Buildings</a:t>
            </a:r>
          </a:p>
          <a:p>
            <a:pPr algn="l">
              <a:lnSpc>
                <a:spcPts val="4159"/>
              </a:lnSpc>
            </a:pPr>
            <a:r>
              <a:rPr lang="en-US" sz="3199" dirty="0">
                <a:solidFill>
                  <a:srgbClr val="FFFFFF"/>
                </a:solidFill>
                <a:latin typeface="Aptos"/>
                <a:ea typeface="Aptos"/>
                <a:cs typeface="Aptos"/>
                <a:sym typeface="Aptos"/>
              </a:rPr>
              <a:t>Chester; Manchester; Liverpool; Leeds &amp; Sheffield.</a:t>
            </a:r>
          </a:p>
          <a:p>
            <a:pPr algn="l">
              <a:lnSpc>
                <a:spcPts val="4159"/>
              </a:lnSpc>
            </a:pPr>
            <a:endParaRPr lang="en-US" sz="3199" dirty="0">
              <a:solidFill>
                <a:srgbClr val="FFFFFF"/>
              </a:solidFill>
              <a:latin typeface="Aptos"/>
              <a:ea typeface="Aptos"/>
              <a:cs typeface="Aptos"/>
              <a:sym typeface="Aptos"/>
            </a:endParaRPr>
          </a:p>
          <a:p>
            <a:pPr algn="l">
              <a:lnSpc>
                <a:spcPts val="4159"/>
              </a:lnSpc>
            </a:pPr>
            <a:endParaRPr lang="en-US" sz="3199" dirty="0">
              <a:solidFill>
                <a:srgbClr val="FFFFFF"/>
              </a:solidFill>
              <a:latin typeface="Aptos"/>
              <a:ea typeface="Aptos"/>
              <a:cs typeface="Aptos"/>
              <a:sym typeface="Aptos"/>
            </a:endParaRPr>
          </a:p>
        </p:txBody>
      </p:sp>
      <p:sp>
        <p:nvSpPr>
          <p:cNvPr id="12" name="TextBox 12"/>
          <p:cNvSpPr txBox="1"/>
          <p:nvPr/>
        </p:nvSpPr>
        <p:spPr>
          <a:xfrm>
            <a:off x="878519" y="3865391"/>
            <a:ext cx="8317951" cy="1047750"/>
          </a:xfrm>
          <a:prstGeom prst="rect">
            <a:avLst/>
          </a:prstGeom>
        </p:spPr>
        <p:txBody>
          <a:bodyPr lIns="0" tIns="0" rIns="0" bIns="0" rtlCol="0" anchor="t">
            <a:spAutoFit/>
          </a:bodyPr>
          <a:lstStyle/>
          <a:p>
            <a:pPr algn="l">
              <a:lnSpc>
                <a:spcPts val="8280"/>
              </a:lnSpc>
            </a:pPr>
            <a:r>
              <a:rPr lang="en-US" sz="6900" b="1" dirty="0">
                <a:solidFill>
                  <a:srgbClr val="00FF84"/>
                </a:solidFill>
                <a:latin typeface="Aptos Bold"/>
                <a:ea typeface="Aptos Bold"/>
                <a:cs typeface="Aptos Bold"/>
                <a:sym typeface="Aptos Bold"/>
              </a:rPr>
              <a:t>JULIAN SHAW</a:t>
            </a:r>
          </a:p>
        </p:txBody>
      </p:sp>
      <p:sp>
        <p:nvSpPr>
          <p:cNvPr id="13" name="TextBox 13"/>
          <p:cNvSpPr txBox="1"/>
          <p:nvPr/>
        </p:nvSpPr>
        <p:spPr>
          <a:xfrm>
            <a:off x="878519" y="3036716"/>
            <a:ext cx="3767429" cy="361950"/>
          </a:xfrm>
          <a:prstGeom prst="rect">
            <a:avLst/>
          </a:prstGeom>
        </p:spPr>
        <p:txBody>
          <a:bodyPr lIns="0" tIns="0" rIns="0" bIns="0" rtlCol="0" anchor="t">
            <a:spAutoFit/>
          </a:bodyPr>
          <a:lstStyle/>
          <a:p>
            <a:pPr marL="0" lvl="0" indent="0" algn="l">
              <a:lnSpc>
                <a:spcPts val="2880"/>
              </a:lnSpc>
              <a:spcBef>
                <a:spcPct val="0"/>
              </a:spcBef>
            </a:pPr>
            <a:r>
              <a:rPr lang="en-US" sz="2400" b="1">
                <a:solidFill>
                  <a:srgbClr val="FFFFFF"/>
                </a:solidFill>
                <a:latin typeface="Aptos Bold"/>
                <a:ea typeface="Aptos Bold"/>
                <a:cs typeface="Aptos Bold"/>
                <a:sym typeface="Aptos Bold"/>
              </a:rPr>
              <a:t>About Me</a:t>
            </a:r>
          </a:p>
        </p:txBody>
      </p:sp>
      <p:sp>
        <p:nvSpPr>
          <p:cNvPr id="15" name="TextBox 15"/>
          <p:cNvSpPr txBox="1"/>
          <p:nvPr/>
        </p:nvSpPr>
        <p:spPr>
          <a:xfrm>
            <a:off x="10287000" y="6609312"/>
            <a:ext cx="8976302" cy="3210687"/>
          </a:xfrm>
          <a:prstGeom prst="rect">
            <a:avLst/>
          </a:prstGeom>
        </p:spPr>
        <p:txBody>
          <a:bodyPr wrap="square" lIns="0" tIns="0" rIns="0" bIns="0" rtlCol="0" anchor="t">
            <a:spAutoFit/>
          </a:bodyPr>
          <a:lstStyle/>
          <a:p>
            <a:pPr algn="l">
              <a:lnSpc>
                <a:spcPts val="4159"/>
              </a:lnSpc>
            </a:pPr>
            <a:r>
              <a:rPr lang="en-US" sz="3199" dirty="0">
                <a:solidFill>
                  <a:srgbClr val="140342"/>
                </a:solidFill>
                <a:latin typeface="Aptos"/>
                <a:ea typeface="Aptos"/>
                <a:cs typeface="Aptos"/>
                <a:sym typeface="Aptos"/>
              </a:rPr>
              <a:t>01244 323070</a:t>
            </a:r>
          </a:p>
          <a:p>
            <a:pPr algn="l">
              <a:lnSpc>
                <a:spcPts val="4159"/>
              </a:lnSpc>
            </a:pPr>
            <a:r>
              <a:rPr lang="en-US" sz="3199" dirty="0">
                <a:solidFill>
                  <a:srgbClr val="140342"/>
                </a:solidFill>
                <a:latin typeface="Aptos"/>
                <a:ea typeface="Aptos"/>
                <a:cs typeface="Aptos"/>
                <a:sym typeface="Aptos"/>
              </a:rPr>
              <a:t>0161 214 1500</a:t>
            </a:r>
          </a:p>
          <a:p>
            <a:pPr algn="l">
              <a:lnSpc>
                <a:spcPts val="4159"/>
              </a:lnSpc>
            </a:pPr>
            <a:r>
              <a:rPr lang="en-US" sz="3199" dirty="0">
                <a:solidFill>
                  <a:srgbClr val="140342"/>
                </a:solidFill>
                <a:latin typeface="Aptos"/>
                <a:ea typeface="Aptos"/>
                <a:cs typeface="Aptos"/>
                <a:sym typeface="Aptos"/>
              </a:rPr>
              <a:t>0151 243 6000</a:t>
            </a:r>
          </a:p>
          <a:p>
            <a:pPr algn="l">
              <a:lnSpc>
                <a:spcPts val="4159"/>
              </a:lnSpc>
            </a:pPr>
            <a:r>
              <a:rPr lang="en-US" sz="3199" dirty="0">
                <a:solidFill>
                  <a:srgbClr val="140342"/>
                </a:solidFill>
                <a:latin typeface="Aptos"/>
                <a:ea typeface="Aptos"/>
                <a:cs typeface="Aptos"/>
                <a:sym typeface="Aptos"/>
              </a:rPr>
              <a:t>Clerks: Sarah Philpotts; Sophie Manley</a:t>
            </a:r>
          </a:p>
          <a:p>
            <a:pPr algn="l">
              <a:lnSpc>
                <a:spcPts val="4159"/>
              </a:lnSpc>
            </a:pPr>
            <a:r>
              <a:rPr lang="en-US" sz="3199" dirty="0">
                <a:solidFill>
                  <a:srgbClr val="140342"/>
                </a:solidFill>
                <a:latin typeface="Aptos"/>
                <a:ea typeface="Aptos"/>
                <a:cs typeface="Aptos"/>
                <a:sym typeface="Aptos"/>
              </a:rPr>
              <a:t>Scott Baldwin; Paul Laverty </a:t>
            </a:r>
          </a:p>
          <a:p>
            <a:pPr algn="l">
              <a:lnSpc>
                <a:spcPts val="4159"/>
              </a:lnSpc>
            </a:pPr>
            <a:endParaRPr lang="en-US" sz="3199" dirty="0">
              <a:solidFill>
                <a:srgbClr val="140342"/>
              </a:solidFill>
              <a:latin typeface="Aptos"/>
              <a:ea typeface="Aptos"/>
              <a:cs typeface="Aptos"/>
              <a:sym typeface="Aptos"/>
            </a:endParaRPr>
          </a:p>
        </p:txBody>
      </p:sp>
      <p:sp>
        <p:nvSpPr>
          <p:cNvPr id="17" name="TextBox 17"/>
          <p:cNvSpPr txBox="1"/>
          <p:nvPr/>
        </p:nvSpPr>
        <p:spPr>
          <a:xfrm>
            <a:off x="10287000" y="5448300"/>
            <a:ext cx="9707975" cy="1056251"/>
          </a:xfrm>
          <a:prstGeom prst="rect">
            <a:avLst/>
          </a:prstGeom>
        </p:spPr>
        <p:txBody>
          <a:bodyPr wrap="square" lIns="0" tIns="0" rIns="0" bIns="0" rtlCol="0" anchor="t">
            <a:spAutoFit/>
          </a:bodyPr>
          <a:lstStyle/>
          <a:p>
            <a:pPr algn="l">
              <a:lnSpc>
                <a:spcPts val="4159"/>
              </a:lnSpc>
            </a:pPr>
            <a:r>
              <a:rPr lang="en-US" sz="3199" dirty="0">
                <a:solidFill>
                  <a:srgbClr val="140342"/>
                </a:solidFill>
                <a:latin typeface="Aptos"/>
                <a:ea typeface="Aptos"/>
                <a:cs typeface="Aptos"/>
                <a:sym typeface="Aptos"/>
              </a:rPr>
              <a:t>Contact Email: </a:t>
            </a:r>
          </a:p>
          <a:p>
            <a:pPr algn="l">
              <a:lnSpc>
                <a:spcPts val="4159"/>
              </a:lnSpc>
            </a:pPr>
            <a:r>
              <a:rPr lang="en-US" sz="3199" dirty="0">
                <a:solidFill>
                  <a:srgbClr val="140342"/>
                </a:solidFill>
                <a:latin typeface="Aptos"/>
                <a:ea typeface="Aptos"/>
                <a:cs typeface="Aptos"/>
                <a:sym typeface="Aptos"/>
              </a:rPr>
              <a:t>Julian.Shaw@StJohnsBuildings.co.uk</a:t>
            </a:r>
          </a:p>
        </p:txBody>
      </p:sp>
      <p:pic>
        <p:nvPicPr>
          <p:cNvPr id="1026" name="Picture 2">
            <a:extLst>
              <a:ext uri="{FF2B5EF4-FFF2-40B4-BE49-F238E27FC236}">
                <a16:creationId xmlns:a16="http://schemas.microsoft.com/office/drawing/2014/main" id="{B7C6D856-F68B-79D7-EC62-54581F7318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46602" y="1026892"/>
            <a:ext cx="5432769" cy="396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3646752" y="-4756710"/>
            <a:ext cx="27800005" cy="15629363"/>
          </a:xfrm>
          <a:custGeom>
            <a:avLst/>
            <a:gdLst/>
            <a:ahLst/>
            <a:cxnLst/>
            <a:rect l="l" t="t" r="r" b="b"/>
            <a:pathLst>
              <a:path w="27800005" h="15629363">
                <a:moveTo>
                  <a:pt x="27800005" y="0"/>
                </a:moveTo>
                <a:lnTo>
                  <a:pt x="0" y="0"/>
                </a:lnTo>
                <a:lnTo>
                  <a:pt x="0" y="15629363"/>
                </a:lnTo>
                <a:lnTo>
                  <a:pt x="27800005" y="15629363"/>
                </a:lnTo>
                <a:lnTo>
                  <a:pt x="2780000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8486964" y="1047750"/>
            <a:ext cx="392597" cy="392597"/>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p:spPr>
          <p:txBody>
            <a:bodyPr/>
            <a:lstStyle/>
            <a:p>
              <a:endParaRPr lang="en-GB"/>
            </a:p>
          </p:txBody>
        </p:sp>
      </p:grpSp>
      <p:sp>
        <p:nvSpPr>
          <p:cNvPr id="5" name="TextBox 5"/>
          <p:cNvSpPr txBox="1"/>
          <p:nvPr/>
        </p:nvSpPr>
        <p:spPr>
          <a:xfrm>
            <a:off x="773172" y="1244049"/>
            <a:ext cx="2677477" cy="1181100"/>
          </a:xfrm>
          <a:prstGeom prst="rect">
            <a:avLst/>
          </a:prstGeom>
        </p:spPr>
        <p:txBody>
          <a:bodyPr lIns="0" tIns="0" rIns="0" bIns="0" rtlCol="0" anchor="t">
            <a:spAutoFit/>
          </a:bodyPr>
          <a:lstStyle/>
          <a:p>
            <a:pPr algn="l">
              <a:lnSpc>
                <a:spcPts val="4680"/>
              </a:lnSpc>
            </a:pPr>
            <a:r>
              <a:rPr lang="en-US" sz="3900" b="1">
                <a:solidFill>
                  <a:srgbClr val="FFFFFF"/>
                </a:solidFill>
                <a:latin typeface="Aptos Bold"/>
                <a:ea typeface="Aptos Bold"/>
                <a:cs typeface="Aptos Bold"/>
                <a:sym typeface="Aptos Bold"/>
              </a:rPr>
              <a:t>Lecture Overview</a:t>
            </a:r>
          </a:p>
        </p:txBody>
      </p:sp>
      <p:sp>
        <p:nvSpPr>
          <p:cNvPr id="6" name="TextBox 6"/>
          <p:cNvSpPr txBox="1"/>
          <p:nvPr/>
        </p:nvSpPr>
        <p:spPr>
          <a:xfrm>
            <a:off x="5267854" y="1196424"/>
            <a:ext cx="8372154" cy="528320"/>
          </a:xfrm>
          <a:prstGeom prst="rect">
            <a:avLst/>
          </a:prstGeom>
        </p:spPr>
        <p:txBody>
          <a:bodyPr lIns="0" tIns="0" rIns="0" bIns="0" rtlCol="0" anchor="t">
            <a:spAutoFit/>
          </a:bodyPr>
          <a:lstStyle/>
          <a:p>
            <a:pPr algn="l">
              <a:lnSpc>
                <a:spcPts val="4479"/>
              </a:lnSpc>
            </a:pPr>
            <a:r>
              <a:rPr lang="en-US" sz="3199" b="1" dirty="0">
                <a:solidFill>
                  <a:srgbClr val="140342"/>
                </a:solidFill>
                <a:latin typeface="Aptos Bold"/>
                <a:ea typeface="Aptos Bold"/>
                <a:cs typeface="Aptos Bold"/>
                <a:sym typeface="Aptos Bold"/>
              </a:rPr>
              <a:t>In this short lecture we will be covering:</a:t>
            </a:r>
          </a:p>
        </p:txBody>
      </p:sp>
      <p:sp>
        <p:nvSpPr>
          <p:cNvPr id="7" name="TextBox 7"/>
          <p:cNvSpPr txBox="1"/>
          <p:nvPr/>
        </p:nvSpPr>
        <p:spPr>
          <a:xfrm>
            <a:off x="4954997" y="2196549"/>
            <a:ext cx="12439524" cy="7243843"/>
          </a:xfrm>
          <a:prstGeom prst="rect">
            <a:avLst/>
          </a:prstGeom>
        </p:spPr>
        <p:txBody>
          <a:bodyPr lIns="0" tIns="0" rIns="0" bIns="0" rtlCol="0" anchor="t">
            <a:spAutoFit/>
          </a:bodyPr>
          <a:lstStyle/>
          <a:p>
            <a:pPr marL="690877" lvl="1" indent="-345439" algn="l">
              <a:lnSpc>
                <a:spcPts val="6399"/>
              </a:lnSpc>
              <a:buFont typeface="Arial"/>
              <a:buChar char="•"/>
            </a:pPr>
            <a:r>
              <a:rPr lang="en-US" sz="3199" dirty="0">
                <a:solidFill>
                  <a:srgbClr val="000000"/>
                </a:solidFill>
                <a:latin typeface="Aptos"/>
                <a:ea typeface="Aptos"/>
                <a:cs typeface="Aptos"/>
                <a:sym typeface="Aptos"/>
              </a:rPr>
              <a:t>Non-Compliance with Private Law Orders:</a:t>
            </a:r>
          </a:p>
          <a:p>
            <a:pPr lvl="0"/>
            <a:r>
              <a:rPr lang="en-GB" dirty="0"/>
              <a:t>	</a:t>
            </a:r>
            <a:r>
              <a:rPr lang="en-GB" sz="3200" dirty="0">
                <a:solidFill>
                  <a:srgbClr val="FF0000"/>
                </a:solidFill>
              </a:rPr>
              <a:t>The legal framework for enforcement applications.</a:t>
            </a:r>
          </a:p>
          <a:p>
            <a:pPr lvl="0"/>
            <a:r>
              <a:rPr lang="en-GB" sz="3200" dirty="0">
                <a:solidFill>
                  <a:srgbClr val="FF0000"/>
                </a:solidFill>
              </a:rPr>
              <a:t>	What constitutes a breach and the question of reasonable excuse.</a:t>
            </a:r>
          </a:p>
          <a:p>
            <a:pPr lvl="0"/>
            <a:r>
              <a:rPr lang="en-GB" sz="3200" dirty="0">
                <a:solidFill>
                  <a:srgbClr val="FF0000"/>
                </a:solidFill>
              </a:rPr>
              <a:t>	The court’s enforcement powers and available remedies.</a:t>
            </a:r>
          </a:p>
          <a:p>
            <a:pPr marL="345438" lvl="1" algn="l">
              <a:lnSpc>
                <a:spcPts val="6399"/>
              </a:lnSpc>
            </a:pPr>
            <a:endParaRPr lang="en-US" sz="3199" dirty="0">
              <a:solidFill>
                <a:srgbClr val="000000"/>
              </a:solidFill>
              <a:latin typeface="Aptos"/>
              <a:ea typeface="Aptos"/>
              <a:cs typeface="Aptos"/>
              <a:sym typeface="Aptos"/>
            </a:endParaRPr>
          </a:p>
          <a:p>
            <a:pPr marL="690877" lvl="1" indent="-345439" algn="l">
              <a:lnSpc>
                <a:spcPts val="6399"/>
              </a:lnSpc>
              <a:buFont typeface="Arial"/>
              <a:buChar char="•"/>
            </a:pPr>
            <a:r>
              <a:rPr lang="en-US" sz="3199" dirty="0">
                <a:solidFill>
                  <a:srgbClr val="000000"/>
                </a:solidFill>
                <a:latin typeface="Aptos"/>
                <a:ea typeface="Aptos"/>
                <a:cs typeface="Aptos"/>
                <a:sym typeface="Aptos"/>
              </a:rPr>
              <a:t>Alienating </a:t>
            </a:r>
            <a:r>
              <a:rPr lang="en-US" sz="3199" dirty="0" err="1">
                <a:solidFill>
                  <a:srgbClr val="000000"/>
                </a:solidFill>
                <a:latin typeface="Aptos"/>
                <a:ea typeface="Aptos"/>
                <a:cs typeface="Aptos"/>
                <a:sym typeface="Aptos"/>
              </a:rPr>
              <a:t>Behaviours</a:t>
            </a:r>
            <a:r>
              <a:rPr lang="en-US" sz="3199" dirty="0">
                <a:solidFill>
                  <a:srgbClr val="000000"/>
                </a:solidFill>
                <a:latin typeface="Aptos"/>
                <a:ea typeface="Aptos"/>
                <a:cs typeface="Aptos"/>
                <a:sym typeface="Aptos"/>
              </a:rPr>
              <a:t>:</a:t>
            </a:r>
          </a:p>
          <a:p>
            <a:r>
              <a:rPr lang="en-GB" dirty="0"/>
              <a:t> 	</a:t>
            </a:r>
            <a:r>
              <a:rPr lang="en-GB" sz="3200" dirty="0">
                <a:solidFill>
                  <a:srgbClr val="FF0000"/>
                </a:solidFill>
              </a:rPr>
              <a:t>Children who resist or refuse contact.</a:t>
            </a:r>
          </a:p>
          <a:p>
            <a:pPr lvl="0"/>
            <a:r>
              <a:rPr lang="en-GB" sz="3200" dirty="0">
                <a:solidFill>
                  <a:srgbClr val="FF0000"/>
                </a:solidFill>
              </a:rPr>
              <a:t>	The interaction between enforcement, safeguarding and domestic </a:t>
            </a:r>
          </a:p>
          <a:p>
            <a:pPr lvl="0"/>
            <a:r>
              <a:rPr lang="en-GB" sz="3200" dirty="0">
                <a:solidFill>
                  <a:srgbClr val="FF0000"/>
                </a:solidFill>
              </a:rPr>
              <a:t>	abuse and alienating behaviours</a:t>
            </a:r>
          </a:p>
          <a:p>
            <a:pPr marL="690877" lvl="1" indent="-345439" algn="l">
              <a:lnSpc>
                <a:spcPts val="6399"/>
              </a:lnSpc>
              <a:buFont typeface="Arial"/>
              <a:buChar char="•"/>
            </a:pPr>
            <a:endParaRPr lang="en-US" sz="3199" dirty="0">
              <a:solidFill>
                <a:srgbClr val="000000"/>
              </a:solidFill>
              <a:latin typeface="Aptos"/>
              <a:ea typeface="Aptos"/>
              <a:cs typeface="Aptos"/>
              <a:sym typeface="Aptos"/>
            </a:endParaRPr>
          </a:p>
          <a:p>
            <a:pPr marL="690877" lvl="1" indent="-345439" algn="l">
              <a:lnSpc>
                <a:spcPts val="6399"/>
              </a:lnSpc>
              <a:buFont typeface="Arial"/>
              <a:buChar char="•"/>
            </a:pPr>
            <a:endParaRPr lang="en-US" sz="3199" dirty="0">
              <a:solidFill>
                <a:srgbClr val="000000"/>
              </a:solidFill>
              <a:latin typeface="Aptos"/>
              <a:ea typeface="Aptos"/>
              <a:cs typeface="Aptos"/>
              <a:sym typeface="Apto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Non-Compliance with Private Law Orders: </a:t>
            </a:r>
            <a:endParaRPr lang="en-GB" sz="3200" dirty="0">
              <a:solidFill>
                <a:schemeClr val="bg1"/>
              </a:solidFill>
            </a:endParaRPr>
          </a:p>
          <a:p>
            <a:pPr algn="l">
              <a:lnSpc>
                <a:spcPts val="5459"/>
              </a:lnSpc>
            </a:pPr>
            <a:endParaRPr lang="en-US" sz="3899" b="1" dirty="0">
              <a:solidFill>
                <a:srgbClr val="FFFFFF"/>
              </a:solidFill>
              <a:latin typeface="Aptos Bold"/>
              <a:ea typeface="Aptos Bold"/>
              <a:cs typeface="Aptos Bold"/>
              <a:sym typeface="Aptos Bold"/>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a:r>
              <a:rPr lang="en-GB" sz="3200" i="1" dirty="0">
                <a:solidFill>
                  <a:schemeClr val="bg1"/>
                </a:solidFill>
              </a:rPr>
              <a:t>Enforcement of Child Arrangements Order </a:t>
            </a:r>
          </a:p>
          <a:p>
            <a:endParaRPr lang="en-GB" sz="3200" dirty="0">
              <a:solidFill>
                <a:schemeClr val="bg1"/>
              </a:solidFill>
            </a:endParaRPr>
          </a:p>
          <a:p>
            <a:r>
              <a:rPr lang="en-GB" sz="3200" dirty="0">
                <a:solidFill>
                  <a:schemeClr val="bg1"/>
                </a:solidFill>
              </a:rPr>
              <a:t>Enforcement orders are dealt with at </a:t>
            </a:r>
            <a:r>
              <a:rPr lang="en-GB" sz="3200" u="sng" dirty="0">
                <a:solidFill>
                  <a:schemeClr val="bg1"/>
                </a:solidFill>
              </a:rPr>
              <a:t>ss.11J-O</a:t>
            </a:r>
            <a:r>
              <a:rPr lang="en-GB" sz="3200" dirty="0">
                <a:solidFill>
                  <a:schemeClr val="bg1"/>
                </a:solidFill>
              </a:rPr>
              <a:t> Children Act 1989. </a:t>
            </a:r>
          </a:p>
          <a:p>
            <a:endParaRPr lang="en-GB" sz="3200" dirty="0">
              <a:solidFill>
                <a:schemeClr val="bg1"/>
              </a:solidFill>
            </a:endParaRPr>
          </a:p>
          <a:p>
            <a:r>
              <a:rPr lang="en-GB" sz="3200" dirty="0">
                <a:solidFill>
                  <a:schemeClr val="bg1"/>
                </a:solidFill>
              </a:rPr>
              <a:t>The court needs to be satisfied beyond reasonable doubt that a person has failed to comply with a provision of a Child Arrangements Order. </a:t>
            </a:r>
          </a:p>
          <a:p>
            <a:endParaRPr lang="en-GB" sz="3200" dirty="0">
              <a:solidFill>
                <a:schemeClr val="bg1"/>
              </a:solidFill>
            </a:endParaRPr>
          </a:p>
          <a:p>
            <a:r>
              <a:rPr lang="en-GB" sz="3200" dirty="0">
                <a:solidFill>
                  <a:schemeClr val="bg1"/>
                </a:solidFill>
              </a:rPr>
              <a:t>If so satisfied, the court </a:t>
            </a:r>
            <a:r>
              <a:rPr lang="en-GB" sz="3200" u="sng" dirty="0">
                <a:solidFill>
                  <a:schemeClr val="bg1"/>
                </a:solidFill>
              </a:rPr>
              <a:t>may</a:t>
            </a:r>
            <a:r>
              <a:rPr lang="en-GB" sz="3200" dirty="0">
                <a:solidFill>
                  <a:schemeClr val="bg1"/>
                </a:solidFill>
              </a:rPr>
              <a:t> make an order imposing upon the person an unpaid work requirement (enforcement order), unless the person can show on the balance of probabilities that they had a reasonable excuse for failing to comply with the provision. </a:t>
            </a:r>
          </a:p>
          <a:p>
            <a:endParaRPr lang="en-GB" sz="3200" dirty="0">
              <a:solidFill>
                <a:schemeClr val="bg1"/>
              </a:solidFill>
            </a:endParaRPr>
          </a:p>
          <a:p>
            <a:r>
              <a:rPr lang="en-GB" sz="3200" dirty="0">
                <a:solidFill>
                  <a:schemeClr val="bg1"/>
                </a:solidFill>
              </a:rPr>
              <a:t>NB:   Have regard to s.11K CA89 which sets out requirements and restrictions regarding the making of enforcement orders. </a:t>
            </a:r>
          </a:p>
          <a:p>
            <a:r>
              <a:rPr lang="en-GB" sz="3200" dirty="0">
                <a:solidFill>
                  <a:schemeClr val="bg1"/>
                </a:solidFill>
              </a:rPr>
              <a:t>&amp; s11L sets out a number of factors to be considered before making enforcement orders. </a:t>
            </a:r>
          </a:p>
          <a:p>
            <a:pPr marL="690877" lvl="1" indent="-345439" algn="l">
              <a:lnSpc>
                <a:spcPts val="4863"/>
              </a:lnSpc>
              <a:buFont typeface="Arial"/>
              <a:buChar char="•"/>
            </a:pPr>
            <a:endParaRPr lang="en-US" sz="3199" i="1" spc="9" dirty="0">
              <a:solidFill>
                <a:schemeClr val="bg1"/>
              </a:solidFill>
              <a:latin typeface="Aptos Italics"/>
              <a:ea typeface="Aptos Italics"/>
              <a:cs typeface="Aptos Italics"/>
              <a:sym typeface="Aptos Itali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662940"/>
          </a:xfrm>
          <a:prstGeom prst="rect">
            <a:avLst/>
          </a:prstGeom>
        </p:spPr>
        <p:txBody>
          <a:bodyPr lIns="0" tIns="0" rIns="0" bIns="0" rtlCol="0" anchor="t">
            <a:spAutoFit/>
          </a:bodyPr>
          <a:lstStyle/>
          <a:p>
            <a:pPr algn="l">
              <a:lnSpc>
                <a:spcPts val="5459"/>
              </a:lnSpc>
            </a:pPr>
            <a:r>
              <a:rPr lang="en-US" sz="3899" b="1" dirty="0">
                <a:solidFill>
                  <a:srgbClr val="FFFFFF"/>
                </a:solidFill>
                <a:latin typeface="Aptos Bold"/>
                <a:ea typeface="Aptos Bold"/>
                <a:cs typeface="Aptos Bold"/>
                <a:sym typeface="Aptos Bold"/>
              </a:rPr>
              <a:t> </a:t>
            </a:r>
            <a:r>
              <a:rPr lang="en-US" sz="32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Enforcement Order – restrictions:</a:t>
            </a: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6001836"/>
          </a:xfrm>
          <a:prstGeom prst="rect">
            <a:avLst/>
          </a:prstGeom>
        </p:spPr>
        <p:txBody>
          <a:bodyPr lIns="0" tIns="0" rIns="0" bIns="0" rtlCol="0" anchor="t">
            <a:spAutoFit/>
          </a:bodyPr>
          <a:lstStyle/>
          <a:p>
            <a:endParaRPr lang="en-GB" sz="3200" dirty="0">
              <a:solidFill>
                <a:schemeClr val="bg1"/>
              </a:solidFill>
            </a:endParaRPr>
          </a:p>
          <a:p>
            <a:endParaRPr lang="en-GB" sz="3200" dirty="0">
              <a:solidFill>
                <a:schemeClr val="bg1"/>
              </a:solidFill>
            </a:endParaRPr>
          </a:p>
          <a:p>
            <a:r>
              <a:rPr lang="en-GB" sz="3200" dirty="0">
                <a:solidFill>
                  <a:schemeClr val="bg1"/>
                </a:solidFill>
              </a:rPr>
              <a:t>The additional provisions of </a:t>
            </a:r>
            <a:r>
              <a:rPr lang="en-GB" sz="3200" b="1" u="sng" dirty="0">
                <a:solidFill>
                  <a:schemeClr val="bg1"/>
                </a:solidFill>
              </a:rPr>
              <a:t>s.11K</a:t>
            </a:r>
            <a:r>
              <a:rPr lang="en-GB" sz="3200" dirty="0">
                <a:solidFill>
                  <a:schemeClr val="bg1"/>
                </a:solidFill>
              </a:rPr>
              <a:t> set out restrictions:</a:t>
            </a:r>
          </a:p>
          <a:p>
            <a:pPr lvl="0"/>
            <a:endParaRPr lang="en-GB" sz="3200" dirty="0">
              <a:solidFill>
                <a:schemeClr val="bg1"/>
              </a:solidFill>
            </a:endParaRPr>
          </a:p>
          <a:p>
            <a:pPr lvl="0"/>
            <a:r>
              <a:rPr lang="en-GB" sz="3200" b="1" dirty="0">
                <a:solidFill>
                  <a:schemeClr val="bg1"/>
                </a:solidFill>
                <a:latin typeface="Times New Roman" panose="02020603050405020304" pitchFamily="18" charset="0"/>
                <a:cs typeface="Times New Roman" panose="02020603050405020304" pitchFamily="18" charset="0"/>
              </a:rPr>
              <a:t>⸭</a:t>
            </a:r>
            <a:r>
              <a:rPr lang="en-GB" sz="3200" dirty="0">
                <a:solidFill>
                  <a:schemeClr val="bg1"/>
                </a:solidFill>
                <a:latin typeface="Times New Roman" panose="02020603050405020304" pitchFamily="18" charset="0"/>
                <a:cs typeface="Times New Roman" panose="02020603050405020304" pitchFamily="18" charset="0"/>
              </a:rPr>
              <a:t> 	</a:t>
            </a:r>
            <a:r>
              <a:rPr lang="en-GB" sz="3200" dirty="0">
                <a:solidFill>
                  <a:schemeClr val="bg1"/>
                </a:solidFill>
              </a:rPr>
              <a:t>Enforcement Order may only be made against a parent over 18;  </a:t>
            </a:r>
          </a:p>
          <a:p>
            <a:pPr lvl="0"/>
            <a:endParaRPr lang="en-GB" sz="3200" dirty="0">
              <a:solidFill>
                <a:schemeClr val="bg1"/>
              </a:solidFill>
            </a:endParaRPr>
          </a:p>
          <a:p>
            <a:pPr lvl="0"/>
            <a:r>
              <a:rPr lang="en-GB" sz="3200" b="1" dirty="0">
                <a:solidFill>
                  <a:schemeClr val="bg1"/>
                </a:solidFill>
                <a:latin typeface="Times New Roman" panose="02020603050405020304" pitchFamily="18" charset="0"/>
                <a:cs typeface="Times New Roman" panose="02020603050405020304" pitchFamily="18" charset="0"/>
              </a:rPr>
              <a:t>⸭</a:t>
            </a:r>
            <a:r>
              <a:rPr lang="en-GB" sz="3200" dirty="0">
                <a:solidFill>
                  <a:schemeClr val="bg1"/>
                </a:solidFill>
                <a:latin typeface="Times New Roman" panose="02020603050405020304" pitchFamily="18" charset="0"/>
                <a:cs typeface="Times New Roman" panose="02020603050405020304" pitchFamily="18" charset="0"/>
              </a:rPr>
              <a:t> 	</a:t>
            </a:r>
            <a:r>
              <a:rPr lang="en-GB" sz="3200" dirty="0">
                <a:solidFill>
                  <a:schemeClr val="bg1"/>
                </a:solidFill>
              </a:rPr>
              <a:t>Cannot be made in the case of an ‘excepted order’ (which essentially is an order in 	proceedings which include an application for an adoption order or where the person 	would be a parent of relative but for an adoption order); and</a:t>
            </a:r>
          </a:p>
          <a:p>
            <a:pPr lvl="0"/>
            <a:r>
              <a:rPr lang="en-GB" sz="3200" dirty="0">
                <a:solidFill>
                  <a:schemeClr val="bg1"/>
                </a:solidFill>
              </a:rPr>
              <a:t> </a:t>
            </a:r>
          </a:p>
          <a:p>
            <a:pPr lvl="0"/>
            <a:r>
              <a:rPr lang="en-GB" sz="3200" b="1" dirty="0">
                <a:solidFill>
                  <a:schemeClr val="bg1"/>
                </a:solidFill>
                <a:latin typeface="Times New Roman" panose="02020603050405020304" pitchFamily="18" charset="0"/>
                <a:cs typeface="Times New Roman" panose="02020603050405020304" pitchFamily="18" charset="0"/>
              </a:rPr>
              <a:t>⸭</a:t>
            </a:r>
            <a:r>
              <a:rPr lang="en-GB" sz="3200" dirty="0">
                <a:solidFill>
                  <a:schemeClr val="bg1"/>
                </a:solidFill>
                <a:latin typeface="Times New Roman" panose="02020603050405020304" pitchFamily="18" charset="0"/>
                <a:cs typeface="Times New Roman" panose="02020603050405020304" pitchFamily="18" charset="0"/>
              </a:rPr>
              <a:t> 	</a:t>
            </a:r>
            <a:r>
              <a:rPr lang="en-GB" sz="3200" dirty="0">
                <a:solidFill>
                  <a:schemeClr val="bg1"/>
                </a:solidFill>
              </a:rPr>
              <a:t>Cannot be made where person is not habitually resident in England &amp; Wales.</a:t>
            </a: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anim calcmode="lin" valueType="num">
                                      <p:cBhvr additive="base">
                                        <p:cTn id="1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anim calcmode="lin" valueType="num">
                                      <p:cBhvr additive="base">
                                        <p:cTn id="1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anim calcmode="lin" valueType="num">
                                      <p:cBhvr additive="base">
                                        <p:cTn id="21"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anim calcmode="lin" valueType="num">
                                      <p:cBhvr additive="base">
                                        <p:cTn id="25"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E1F54698-DC77-E848-F638-7C61DF0FC8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8F0BDB9-524B-A89C-9381-58B89C32562A}"/>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73663923-9174-5580-815A-0F8B1769488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1D26CD46-048C-3541-8C41-68A46C19EC5D}"/>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501E5C82-B1F0-861B-0A8B-5B7CBC907084}"/>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DB130616-361B-C56D-9493-4967C0280CA2}"/>
              </a:ext>
            </a:extLst>
          </p:cNvPr>
          <p:cNvSpPr txBox="1"/>
          <p:nvPr/>
        </p:nvSpPr>
        <p:spPr>
          <a:xfrm>
            <a:off x="1496449" y="979117"/>
            <a:ext cx="8718295" cy="637354"/>
          </a:xfrm>
          <a:prstGeom prst="rect">
            <a:avLst/>
          </a:prstGeom>
        </p:spPr>
        <p:txBody>
          <a:bodyPr lIns="0" tIns="0" rIns="0" bIns="0" rtlCol="0" anchor="t">
            <a:spAutoFit/>
          </a:bodyPr>
          <a:lstStyle/>
          <a:p>
            <a:pPr algn="l">
              <a:lnSpc>
                <a:spcPts val="5459"/>
              </a:lnSpc>
            </a:pPr>
            <a:r>
              <a:rPr lang="en-US" sz="32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Factors to be Considered by the Court:</a:t>
            </a:r>
          </a:p>
        </p:txBody>
      </p:sp>
      <p:sp>
        <p:nvSpPr>
          <p:cNvPr id="7" name="Freeform 7">
            <a:extLst>
              <a:ext uri="{FF2B5EF4-FFF2-40B4-BE49-F238E27FC236}">
                <a16:creationId xmlns:a16="http://schemas.microsoft.com/office/drawing/2014/main" id="{A7EAFB95-57EB-4081-2762-8BE8A0939F53}"/>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084F1B4-9C8C-7CA9-7D6D-8C6295ECCC4B}"/>
              </a:ext>
            </a:extLst>
          </p:cNvPr>
          <p:cNvSpPr txBox="1"/>
          <p:nvPr/>
        </p:nvSpPr>
        <p:spPr>
          <a:xfrm>
            <a:off x="1028700" y="2540622"/>
            <a:ext cx="15919681" cy="9551526"/>
          </a:xfrm>
          <a:prstGeom prst="rect">
            <a:avLst/>
          </a:prstGeom>
        </p:spPr>
        <p:txBody>
          <a:bodyPr lIns="0" tIns="0" rIns="0" bIns="0" rtlCol="0" anchor="t">
            <a:spAutoFit/>
          </a:bodyPr>
          <a:lstStyle/>
          <a:p>
            <a:pPr marL="345438" lvl="1" algn="l">
              <a:lnSpc>
                <a:spcPts val="4863"/>
              </a:lnSpc>
            </a:pPr>
            <a:r>
              <a:rPr lang="en-US" sz="3199" spc="9" dirty="0">
                <a:solidFill>
                  <a:schemeClr val="bg1"/>
                </a:solidFill>
                <a:latin typeface="Aptos"/>
                <a:ea typeface="Calibri" panose="020F0502020204030204" pitchFamily="34" charset="0"/>
                <a:cs typeface="Calibri" panose="020F0502020204030204" pitchFamily="34" charset="0"/>
                <a:sym typeface="Aptos"/>
              </a:rPr>
              <a:t>s.11L sets out the factors to be considered before making an Enforcement Order:</a:t>
            </a:r>
          </a:p>
          <a:p>
            <a:pPr marL="345438" lvl="1" algn="l">
              <a:lnSpc>
                <a:spcPts val="4863"/>
              </a:lnSpc>
            </a:pPr>
            <a:endParaRPr lang="en-US" sz="3199" spc="9" dirty="0">
              <a:solidFill>
                <a:schemeClr val="bg1"/>
              </a:solidFill>
              <a:latin typeface="Aptos"/>
              <a:ea typeface="Calibri" panose="020F0502020204030204" pitchFamily="34" charset="0"/>
              <a:cs typeface="Calibri" panose="020F0502020204030204" pitchFamily="34" charset="0"/>
              <a:sym typeface="Aptos"/>
            </a:endParaRPr>
          </a:p>
          <a:p>
            <a:r>
              <a:rPr lang="en-GB" sz="3200" dirty="0">
                <a:solidFill>
                  <a:schemeClr val="bg1"/>
                </a:solidFill>
              </a:rPr>
              <a:t>(1)	Before making an enforcement order the court must be satisfied that—</a:t>
            </a:r>
          </a:p>
          <a:p>
            <a:r>
              <a:rPr lang="en-GB" sz="3200" dirty="0">
                <a:solidFill>
                  <a:schemeClr val="bg1"/>
                </a:solidFill>
              </a:rPr>
              <a:t>	(a)	making the enforcement order proposed is necessary to secure the person’s 				compliance with the child arrangements order; </a:t>
            </a:r>
          </a:p>
          <a:p>
            <a:r>
              <a:rPr lang="en-GB" sz="3200" dirty="0">
                <a:solidFill>
                  <a:schemeClr val="bg1"/>
                </a:solidFill>
              </a:rPr>
              <a:t>	(b)	the likely effect on the person of the enforcement order proposed to be made is 			proportionate to the seriousness of the breach;</a:t>
            </a:r>
          </a:p>
          <a:p>
            <a:pPr marL="345438" lvl="1" algn="l">
              <a:lnSpc>
                <a:spcPts val="4863"/>
              </a:lnSpc>
            </a:pPr>
            <a:r>
              <a:rPr lang="en-US" sz="3199" spc="9" dirty="0">
                <a:solidFill>
                  <a:schemeClr val="bg1"/>
                </a:solidFill>
                <a:latin typeface="Aptos"/>
                <a:ea typeface="Calibri" panose="020F0502020204030204" pitchFamily="34" charset="0"/>
                <a:cs typeface="Calibri" panose="020F0502020204030204" pitchFamily="34" charset="0"/>
                <a:sym typeface="Aptos"/>
              </a:rPr>
              <a:t>Also check:</a:t>
            </a:r>
          </a:p>
          <a:p>
            <a:pPr marL="345438" lvl="1" algn="l">
              <a:lnSpc>
                <a:spcPts val="4863"/>
              </a:lnSpc>
            </a:pPr>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US" sz="3199" spc="9" dirty="0">
                <a:solidFill>
                  <a:schemeClr val="bg1"/>
                </a:solidFill>
                <a:latin typeface="Calibri" panose="020F0502020204030204" pitchFamily="34" charset="0"/>
                <a:ea typeface="Calibri" panose="020F0502020204030204" pitchFamily="34" charset="0"/>
                <a:cs typeface="Calibri" panose="020F0502020204030204" pitchFamily="34" charset="0"/>
                <a:sym typeface="Aptos"/>
              </a:rPr>
              <a:t>There is work available!</a:t>
            </a:r>
          </a:p>
          <a:p>
            <a:pPr marL="345438" lvl="1">
              <a:lnSpc>
                <a:spcPct val="100000"/>
              </a:lnSpc>
            </a:pPr>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US" sz="3199" spc="9" dirty="0">
                <a:solidFill>
                  <a:schemeClr val="bg1"/>
                </a:solidFill>
                <a:latin typeface="Calibri" panose="020F0502020204030204" pitchFamily="34" charset="0"/>
                <a:ea typeface="Calibri" panose="020F0502020204030204" pitchFamily="34" charset="0"/>
                <a:cs typeface="Calibri" panose="020F0502020204030204" pitchFamily="34" charset="0"/>
                <a:sym typeface="Aptos"/>
              </a:rPr>
              <a:t>T</a:t>
            </a:r>
            <a:r>
              <a:rPr lang="en-GB" sz="3200" dirty="0">
                <a:solidFill>
                  <a:schemeClr val="bg1"/>
                </a:solidFill>
              </a:rPr>
              <a:t>he court must obtain and consider information about the person and the likely effect of 	the enforcement order on him (including whether it conflicts with any religious beliefs or 	interferes with work or education)</a:t>
            </a:r>
          </a:p>
          <a:p>
            <a:pPr marL="345438" lvl="1">
              <a:lnSpc>
                <a:spcPts val="4863"/>
              </a:lnSpc>
            </a:pPr>
            <a:endParaRPr lang="en-US" sz="3199" spc="9" dirty="0">
              <a:solidFill>
                <a:schemeClr val="bg1"/>
              </a:solidFill>
              <a:latin typeface="Aptos"/>
              <a:ea typeface="Calibri" panose="020F0502020204030204" pitchFamily="34" charset="0"/>
              <a:cs typeface="Calibri" panose="020F0502020204030204" pitchFamily="34" charset="0"/>
              <a:sym typeface="Aptos"/>
            </a:endParaRPr>
          </a:p>
          <a:p>
            <a:pPr marL="345438" lvl="1" algn="l">
              <a:lnSpc>
                <a:spcPts val="4863"/>
              </a:lnSpc>
            </a:pPr>
            <a:endParaRPr lang="en-US" sz="3199" spc="9" dirty="0">
              <a:solidFill>
                <a:schemeClr val="bg1"/>
              </a:solidFill>
              <a:latin typeface="Aptos"/>
              <a:ea typeface="Calibri" panose="020F0502020204030204" pitchFamily="34" charset="0"/>
              <a:cs typeface="Calibri" panose="020F0502020204030204" pitchFamily="34" charset="0"/>
              <a:sym typeface="Aptos"/>
            </a:endParaRPr>
          </a:p>
          <a:p>
            <a:pPr marL="345438" lvl="1" algn="l">
              <a:lnSpc>
                <a:spcPts val="4863"/>
              </a:lnSpc>
            </a:pPr>
            <a:endParaRPr lang="en-US" sz="3199" spc="9" dirty="0">
              <a:solidFill>
                <a:schemeClr val="bg1"/>
              </a:solidFill>
              <a:latin typeface="Aptos"/>
              <a:ea typeface="Calibri" panose="020F0502020204030204" pitchFamily="34" charset="0"/>
              <a:cs typeface="Calibri" panose="020F0502020204030204" pitchFamily="34" charset="0"/>
              <a:sym typeface="Aptos"/>
            </a:endParaRPr>
          </a:p>
          <a:p>
            <a:pPr marL="345438" lvl="1" algn="l">
              <a:lnSpc>
                <a:spcPts val="4863"/>
              </a:lnSpc>
            </a:pPr>
            <a:endParaRPr lang="en-US" sz="3199" spc="9" dirty="0">
              <a:solidFill>
                <a:schemeClr val="bg1"/>
              </a:solidFill>
              <a:latin typeface="Aptos"/>
              <a:ea typeface="Calibri" panose="020F0502020204030204" pitchFamily="34" charset="0"/>
              <a:cs typeface="Calibri" panose="020F0502020204030204" pitchFamily="34" charset="0"/>
              <a:sym typeface="Aptos"/>
            </a:endParaRPr>
          </a:p>
          <a:p>
            <a:pPr marL="345438" lvl="1" algn="l">
              <a:lnSpc>
                <a:spcPts val="4863"/>
              </a:lnSpc>
            </a:pPr>
            <a:r>
              <a:rPr lang="en-US" sz="3199" spc="9" dirty="0">
                <a:solidFill>
                  <a:schemeClr val="bg1"/>
                </a:solidFill>
                <a:latin typeface="Aptos"/>
                <a:ea typeface="Calibri" panose="020F0502020204030204" pitchFamily="34" charset="0"/>
                <a:cs typeface="Calibri" panose="020F0502020204030204" pitchFamily="34" charset="0"/>
                <a:sym typeface="Aptos"/>
              </a:rPr>
              <a:t> </a:t>
            </a:r>
          </a:p>
        </p:txBody>
      </p:sp>
    </p:spTree>
    <p:extLst>
      <p:ext uri="{BB962C8B-B14F-4D97-AF65-F5344CB8AC3E}">
        <p14:creationId xmlns:p14="http://schemas.microsoft.com/office/powerpoint/2010/main" val="21543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Effect transition="in" filter="fade">
                                      <p:cBhvr>
                                        <p:cTn id="23" dur="500"/>
                                        <p:tgtEl>
                                          <p:spTgt spid="8">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8">
                                            <p:txEl>
                                              <p:pRg st="7" end="7"/>
                                            </p:txEl>
                                          </p:spTgt>
                                        </p:tgtEl>
                                        <p:attrNameLst>
                                          <p:attrName>style.visibility</p:attrName>
                                        </p:attrNameLst>
                                      </p:cBhvr>
                                      <p:to>
                                        <p:strVal val="visible"/>
                                      </p:to>
                                    </p:set>
                                    <p:animEffect transition="in" filter="fade">
                                      <p:cBhvr>
                                        <p:cTn id="26"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E58B500-E278-94CB-A5C0-5C12C0CB404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92774C-8700-21DA-F0C9-4C2FCD4C2C41}"/>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AD5D1E40-A3CF-3821-E0D5-E18CF0E6FD57}"/>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F9B7F1BE-23A6-DFCE-3F3A-9588E05C81D4}"/>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0E1A96A7-151C-F593-E751-16EF6AD4816A}"/>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7705AB58-F65A-6311-9734-8E483BC41B70}"/>
              </a:ext>
            </a:extLst>
          </p:cNvPr>
          <p:cNvSpPr txBox="1"/>
          <p:nvPr/>
        </p:nvSpPr>
        <p:spPr>
          <a:xfrm>
            <a:off x="1496449" y="979117"/>
            <a:ext cx="8718295" cy="637354"/>
          </a:xfrm>
          <a:prstGeom prst="rect">
            <a:avLst/>
          </a:prstGeom>
        </p:spPr>
        <p:txBody>
          <a:bodyPr lIns="0" tIns="0" rIns="0" bIns="0" rtlCol="0" anchor="t">
            <a:spAutoFit/>
          </a:bodyPr>
          <a:lstStyle/>
          <a:p>
            <a:pPr algn="l">
              <a:lnSpc>
                <a:spcPts val="5459"/>
              </a:lnSpc>
            </a:pPr>
            <a:r>
              <a:rPr lang="en-US" sz="32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Compensation for Financial Loss:</a:t>
            </a:r>
          </a:p>
        </p:txBody>
      </p:sp>
      <p:sp>
        <p:nvSpPr>
          <p:cNvPr id="7" name="Freeform 7">
            <a:extLst>
              <a:ext uri="{FF2B5EF4-FFF2-40B4-BE49-F238E27FC236}">
                <a16:creationId xmlns:a16="http://schemas.microsoft.com/office/drawing/2014/main" id="{C4B7A967-A119-D22D-3D98-08EB10893C33}"/>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0938DAAE-1C90-BA12-9DCC-8634C127B553}"/>
              </a:ext>
            </a:extLst>
          </p:cNvPr>
          <p:cNvSpPr txBox="1"/>
          <p:nvPr/>
        </p:nvSpPr>
        <p:spPr>
          <a:xfrm>
            <a:off x="1028700" y="2540622"/>
            <a:ext cx="15919681" cy="6894195"/>
          </a:xfrm>
          <a:prstGeom prst="rect">
            <a:avLst/>
          </a:prstGeom>
        </p:spPr>
        <p:txBody>
          <a:bodyPr lIns="0" tIns="0" rIns="0" bIns="0" rtlCol="0" anchor="t">
            <a:spAutoFit/>
          </a:bodyPr>
          <a:lstStyle/>
          <a:p>
            <a:r>
              <a:rPr lang="en-GB" sz="3200" dirty="0">
                <a:solidFill>
                  <a:schemeClr val="bg1"/>
                </a:solidFill>
              </a:rPr>
              <a:t>Compensation:</a:t>
            </a:r>
          </a:p>
          <a:p>
            <a:endParaRPr lang="en-GB" sz="3200" dirty="0">
              <a:solidFill>
                <a:schemeClr val="bg1"/>
              </a:solidFill>
            </a:endParaRPr>
          </a:p>
          <a:p>
            <a:r>
              <a:rPr lang="en-GB" sz="3200" dirty="0">
                <a:solidFill>
                  <a:schemeClr val="bg1"/>
                </a:solidFill>
              </a:rPr>
              <a:t>s.11O   Gives the Court power to order compensation for financial loss.</a:t>
            </a:r>
          </a:p>
          <a:p>
            <a:endParaRPr lang="en-GB" sz="3200" dirty="0">
              <a:solidFill>
                <a:schemeClr val="bg1"/>
              </a:solidFill>
            </a:endParaRPr>
          </a:p>
          <a:p>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US" sz="3199" spc="9" dirty="0">
                <a:solidFill>
                  <a:schemeClr val="bg1"/>
                </a:solidFill>
                <a:latin typeface="Calibri" panose="020F0502020204030204" pitchFamily="34" charset="0"/>
                <a:ea typeface="Calibri" panose="020F0502020204030204" pitchFamily="34" charset="0"/>
                <a:cs typeface="Calibri" panose="020F0502020204030204" pitchFamily="34" charset="0"/>
                <a:sym typeface="Aptos"/>
              </a:rPr>
              <a:t>The compensation </a:t>
            </a:r>
            <a:r>
              <a:rPr lang="en-GB" sz="3200" dirty="0">
                <a:solidFill>
                  <a:schemeClr val="bg1"/>
                </a:solidFill>
              </a:rPr>
              <a:t>cannot exceed the applicant’s loss.   </a:t>
            </a:r>
          </a:p>
          <a:p>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US" sz="3199" spc="9" dirty="0">
                <a:solidFill>
                  <a:schemeClr val="bg1"/>
                </a:solidFill>
                <a:latin typeface="Calibri" panose="020F0502020204030204" pitchFamily="34" charset="0"/>
                <a:ea typeface="Calibri" panose="020F0502020204030204" pitchFamily="34" charset="0"/>
                <a:cs typeface="Calibri" panose="020F0502020204030204" pitchFamily="34" charset="0"/>
                <a:sym typeface="Aptos"/>
              </a:rPr>
              <a:t>T</a:t>
            </a:r>
            <a:r>
              <a:rPr lang="en-GB" sz="3200" dirty="0">
                <a:solidFill>
                  <a:schemeClr val="bg1"/>
                </a:solidFill>
              </a:rPr>
              <a:t>he applicant can be the child itself but he/she needs the Court’s permission (‘leave’) to 	make that application.   </a:t>
            </a:r>
          </a:p>
          <a:p>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GB" sz="3200" dirty="0">
                <a:solidFill>
                  <a:schemeClr val="bg1"/>
                </a:solidFill>
              </a:rPr>
              <a:t>When considering compensation the Court must take into account individual’s financial 	circumstances.   </a:t>
            </a:r>
          </a:p>
          <a:p>
            <a:endParaRPr lang="en-GB" sz="3200" dirty="0">
              <a:solidFill>
                <a:schemeClr val="bg1"/>
              </a:solidFill>
            </a:endParaRPr>
          </a:p>
          <a:p>
            <a:r>
              <a:rPr lang="en-GB" sz="3200" dirty="0">
                <a:solidFill>
                  <a:schemeClr val="bg1"/>
                </a:solidFill>
              </a:rPr>
              <a:t>Finally, in all Enforcement/Compensation Orders:</a:t>
            </a:r>
          </a:p>
          <a:p>
            <a:endParaRPr lang="en-GB" sz="3200" dirty="0">
              <a:solidFill>
                <a:schemeClr val="bg1"/>
              </a:solidFill>
            </a:endParaRPr>
          </a:p>
          <a:p>
            <a:r>
              <a:rPr lang="en-GB" sz="3200" dirty="0">
                <a:solidFill>
                  <a:schemeClr val="bg1"/>
                </a:solidFill>
              </a:rPr>
              <a:t>In exercising its power to order unpaid work or financial compensation – </a:t>
            </a:r>
          </a:p>
          <a:p>
            <a:r>
              <a:rPr lang="en-GB" sz="3200" dirty="0" err="1">
                <a:solidFill>
                  <a:schemeClr val="bg1"/>
                </a:solidFill>
              </a:rPr>
              <a:t>‘</a:t>
            </a:r>
            <a:r>
              <a:rPr lang="en-GB" sz="3200" i="1" dirty="0" err="1">
                <a:solidFill>
                  <a:schemeClr val="bg1"/>
                </a:solidFill>
              </a:rPr>
              <a:t>the</a:t>
            </a:r>
            <a:r>
              <a:rPr lang="en-GB" sz="3200" i="1" dirty="0">
                <a:solidFill>
                  <a:schemeClr val="bg1"/>
                </a:solidFill>
              </a:rPr>
              <a:t> Court must take into account the welfare of the child</a:t>
            </a:r>
            <a:r>
              <a:rPr lang="en-GB" sz="3200" dirty="0">
                <a:solidFill>
                  <a:schemeClr val="bg1"/>
                </a:solidFill>
              </a:rPr>
              <a:t>.’</a:t>
            </a:r>
          </a:p>
        </p:txBody>
      </p:sp>
    </p:spTree>
    <p:extLst>
      <p:ext uri="{BB962C8B-B14F-4D97-AF65-F5344CB8AC3E}">
        <p14:creationId xmlns:p14="http://schemas.microsoft.com/office/powerpoint/2010/main" val="258469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 calcmode="lin" valueType="num">
                                      <p:cBhvr additive="base">
                                        <p:cTn id="1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 calcmode="lin" valueType="num">
                                      <p:cBhvr additive="base">
                                        <p:cTn id="2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10" end="10"/>
                                            </p:txEl>
                                          </p:spTgt>
                                        </p:tgtEl>
                                        <p:attrNameLst>
                                          <p:attrName>style.visibility</p:attrName>
                                        </p:attrNameLst>
                                      </p:cBhvr>
                                      <p:to>
                                        <p:strVal val="visible"/>
                                      </p:to>
                                    </p:set>
                                    <p:animEffect transition="in" filter="fade">
                                      <p:cBhvr>
                                        <p:cTn id="37" dur="500"/>
                                        <p:tgtEl>
                                          <p:spTgt spid="8">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8">
                                            <p:txEl>
                                              <p:pRg st="11" end="11"/>
                                            </p:txEl>
                                          </p:spTgt>
                                        </p:tgtEl>
                                        <p:attrNameLst>
                                          <p:attrName>style.visibility</p:attrName>
                                        </p:attrNameLst>
                                      </p:cBhvr>
                                      <p:to>
                                        <p:strVal val="visible"/>
                                      </p:to>
                                    </p:set>
                                    <p:animEffect transition="in" filter="fade">
                                      <p:cBhvr>
                                        <p:cTn id="40"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787E1412-BE17-B9A0-8049-B76E3C20D4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64BCDB0-2093-577B-2B5E-4056B0C3D2A4}"/>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A014ED79-7931-9B14-AA4B-80B688A6A180}"/>
              </a:ext>
            </a:extLst>
          </p:cNvPr>
          <p:cNvGrpSpPr/>
          <p:nvPr/>
        </p:nvGrpSpPr>
        <p:grpSpPr>
          <a:xfrm>
            <a:off x="-333677" y="807662"/>
            <a:ext cx="10620678" cy="1131580"/>
            <a:chOff x="0" y="0"/>
            <a:chExt cx="2797216" cy="298029"/>
          </a:xfrm>
        </p:grpSpPr>
        <p:sp>
          <p:nvSpPr>
            <p:cNvPr id="4" name="Freeform 4">
              <a:extLst>
                <a:ext uri="{FF2B5EF4-FFF2-40B4-BE49-F238E27FC236}">
                  <a16:creationId xmlns:a16="http://schemas.microsoft.com/office/drawing/2014/main" id="{3CDD39E4-44FD-AD35-1D1D-73A644BDDB9F}"/>
                </a:ext>
              </a:extLst>
            </p:cNvPr>
            <p:cNvSpPr/>
            <p:nvPr/>
          </p:nvSpPr>
          <p:spPr>
            <a:xfrm>
              <a:off x="19031"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827BA46D-2144-BB6B-AD77-7EE9F8525FE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AE745630-D61A-8DDA-86A4-EC43F92C5A80}"/>
              </a:ext>
            </a:extLst>
          </p:cNvPr>
          <p:cNvSpPr txBox="1"/>
          <p:nvPr/>
        </p:nvSpPr>
        <p:spPr>
          <a:xfrm>
            <a:off x="1496449" y="979117"/>
            <a:ext cx="8718295" cy="637354"/>
          </a:xfrm>
          <a:prstGeom prst="rect">
            <a:avLst/>
          </a:prstGeom>
        </p:spPr>
        <p:txBody>
          <a:bodyPr lIns="0" tIns="0" rIns="0" bIns="0" rtlCol="0" anchor="t">
            <a:spAutoFit/>
          </a:bodyPr>
          <a:lstStyle/>
          <a:p>
            <a:pPr algn="l">
              <a:lnSpc>
                <a:spcPts val="5459"/>
              </a:lnSpc>
            </a:pP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Committal for Contempt:</a:t>
            </a:r>
          </a:p>
        </p:txBody>
      </p:sp>
      <p:sp>
        <p:nvSpPr>
          <p:cNvPr id="7" name="Freeform 7">
            <a:extLst>
              <a:ext uri="{FF2B5EF4-FFF2-40B4-BE49-F238E27FC236}">
                <a16:creationId xmlns:a16="http://schemas.microsoft.com/office/drawing/2014/main" id="{1CEDE2FE-452D-24C9-D1F0-C969FBBB20A5}"/>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E08475F-B53D-DAA3-D183-97C8AE50B249}"/>
              </a:ext>
            </a:extLst>
          </p:cNvPr>
          <p:cNvSpPr txBox="1"/>
          <p:nvPr/>
        </p:nvSpPr>
        <p:spPr>
          <a:xfrm>
            <a:off x="1028700" y="2540622"/>
            <a:ext cx="15919681" cy="6894195"/>
          </a:xfrm>
          <a:prstGeom prst="rect">
            <a:avLst/>
          </a:prstGeom>
        </p:spPr>
        <p:txBody>
          <a:bodyPr lIns="0" tIns="0" rIns="0" bIns="0" rtlCol="0" anchor="t">
            <a:spAutoFit/>
          </a:bodyPr>
          <a:lstStyle/>
          <a:p>
            <a:r>
              <a:rPr lang="en-GB" sz="3200" dirty="0">
                <a:solidFill>
                  <a:schemeClr val="bg1"/>
                </a:solidFill>
              </a:rPr>
              <a:t>Where enforcement orders are unsuccessful, the proceedings often go down the road of penal notices and the possibility of contempt proceedings. </a:t>
            </a:r>
          </a:p>
          <a:p>
            <a:endParaRPr lang="en-GB" sz="3200" dirty="0">
              <a:solidFill>
                <a:schemeClr val="bg1"/>
              </a:solidFill>
            </a:endParaRPr>
          </a:p>
          <a:p>
            <a:r>
              <a:rPr lang="en-GB" sz="3200" dirty="0">
                <a:solidFill>
                  <a:schemeClr val="bg1"/>
                </a:solidFill>
              </a:rPr>
              <a:t>Historically, the courts have been very reticent to send a parent in breach to prison or to deliver a suspended sentence. The courts have tended to then focus upon whether a parents’ repeated breaches may lead to a situation where the child(ren) should move to live with the other parent. </a:t>
            </a:r>
          </a:p>
          <a:p>
            <a:endParaRPr lang="en-GB" sz="3200" dirty="0">
              <a:solidFill>
                <a:schemeClr val="bg1"/>
              </a:solidFill>
            </a:endParaRPr>
          </a:p>
          <a:p>
            <a:endParaRPr lang="en-GB" sz="3200" dirty="0">
              <a:solidFill>
                <a:schemeClr val="bg1"/>
              </a:solidFill>
            </a:endParaRPr>
          </a:p>
          <a:p>
            <a:r>
              <a:rPr lang="en-GB" sz="3200" dirty="0">
                <a:solidFill>
                  <a:schemeClr val="bg1"/>
                </a:solidFill>
              </a:rPr>
              <a:t>BUT:</a:t>
            </a:r>
          </a:p>
          <a:p>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GB" sz="3200" i="1" u="sng" dirty="0">
                <a:solidFill>
                  <a:schemeClr val="bg1"/>
                </a:solidFill>
              </a:rPr>
              <a:t>Re B (a child) (Sentencing in contempt proceedings)</a:t>
            </a:r>
            <a:r>
              <a:rPr lang="en-GB" sz="3200" dirty="0">
                <a:solidFill>
                  <a:schemeClr val="bg1"/>
                </a:solidFill>
              </a:rPr>
              <a:t> [2025] EWCA </a:t>
            </a:r>
            <a:r>
              <a:rPr lang="en-GB" sz="3200" dirty="0" err="1">
                <a:solidFill>
                  <a:schemeClr val="bg1"/>
                </a:solidFill>
              </a:rPr>
              <a:t>Civ</a:t>
            </a:r>
            <a:r>
              <a:rPr lang="en-GB" sz="3200" dirty="0">
                <a:solidFill>
                  <a:schemeClr val="bg1"/>
                </a:solidFill>
              </a:rPr>
              <a:t> 1048 [CoA]</a:t>
            </a:r>
          </a:p>
          <a:p>
            <a:endParaRPr lang="en-GB" sz="3200" dirty="0">
              <a:solidFill>
                <a:schemeClr val="bg1"/>
              </a:solidFill>
            </a:endParaRPr>
          </a:p>
          <a:p>
            <a:r>
              <a:rPr lang="en-GB" sz="3200" dirty="0">
                <a:solidFill>
                  <a:schemeClr val="bg1"/>
                </a:solidFill>
              </a:rPr>
              <a:t>An appeal against a HCJ who refused to impose a sentence and was over-turned by CoA.</a:t>
            </a:r>
          </a:p>
          <a:p>
            <a:endParaRPr lang="en-GB" sz="3200" dirty="0">
              <a:solidFill>
                <a:schemeClr val="bg1"/>
              </a:solidFill>
            </a:endParaRPr>
          </a:p>
          <a:p>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US" sz="3199" spc="9" dirty="0">
                <a:solidFill>
                  <a:schemeClr val="bg1"/>
                </a:solidFill>
                <a:latin typeface="Calibri" panose="020F0502020204030204" pitchFamily="34" charset="0"/>
                <a:ea typeface="Calibri" panose="020F0502020204030204" pitchFamily="34" charset="0"/>
                <a:cs typeface="Calibri" panose="020F0502020204030204" pitchFamily="34" charset="0"/>
                <a:sym typeface="Aptos"/>
              </a:rPr>
              <a:t>See also:</a:t>
            </a:r>
            <a:r>
              <a:rPr lang="en-US" sz="3200" spc="9" dirty="0">
                <a:solidFill>
                  <a:schemeClr val="bg1"/>
                </a:solidFill>
                <a:ea typeface="Calibri" panose="020F0502020204030204" pitchFamily="34" charset="0"/>
                <a:cs typeface="Calibri" panose="020F0502020204030204" pitchFamily="34" charset="0"/>
                <a:sym typeface="Aptos"/>
              </a:rPr>
              <a:t>  </a:t>
            </a:r>
            <a:r>
              <a:rPr lang="en-GB" sz="3200" i="1" u="sng" dirty="0">
                <a:solidFill>
                  <a:schemeClr val="bg1"/>
                </a:solidFill>
              </a:rPr>
              <a:t>Hale v Tanner</a:t>
            </a:r>
            <a:r>
              <a:rPr lang="en-GB" sz="3200" i="1" dirty="0">
                <a:solidFill>
                  <a:schemeClr val="bg1"/>
                </a:solidFill>
              </a:rPr>
              <a:t> [2000] EWCA 5570, 1 WLR 2377 </a:t>
            </a:r>
            <a:r>
              <a:rPr lang="en-GB" sz="3200" dirty="0">
                <a:solidFill>
                  <a:schemeClr val="bg1"/>
                </a:solidFill>
              </a:rPr>
              <a:t>[CoA]</a:t>
            </a:r>
            <a:endParaRPr lang="en-GB" sz="32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387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animEffect transition="in" filter="fade">
                                      <p:cBhvr>
                                        <p:cTn id="13" dur="500"/>
                                        <p:tgtEl>
                                          <p:spTgt spid="8">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animEffect transition="in" filter="fade">
                                      <p:cBhvr>
                                        <p:cTn id="21" dur="500"/>
                                        <p:tgtEl>
                                          <p:spTgt spid="8">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10" end="10"/>
                                            </p:txEl>
                                          </p:spTgt>
                                        </p:tgtEl>
                                        <p:attrNameLst>
                                          <p:attrName>style.visibility</p:attrName>
                                        </p:attrNameLst>
                                      </p:cBhvr>
                                      <p:to>
                                        <p:strVal val="visible"/>
                                      </p:to>
                                    </p:set>
                                    <p:animEffect transition="in" filter="fade">
                                      <p:cBhvr>
                                        <p:cTn id="26"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D3D2E0A-6F8F-4D0F-CF25-3670388F01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958BB6-7B5F-1D7C-C378-2F595CC7A0D0}"/>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1649D617-6E36-D2F3-BB0F-3F464823A7A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D4199E4-C9E4-BE5F-044E-523FBC50B4D3}"/>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1183BA6F-684C-A02D-E6D6-E5DF3069412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25AF9EDF-7070-B052-99E2-4BE412766CA1}"/>
              </a:ext>
            </a:extLst>
          </p:cNvPr>
          <p:cNvSpPr txBox="1"/>
          <p:nvPr/>
        </p:nvSpPr>
        <p:spPr>
          <a:xfrm>
            <a:off x="1496449" y="979117"/>
            <a:ext cx="8718295" cy="669542"/>
          </a:xfrm>
          <a:prstGeom prst="rect">
            <a:avLst/>
          </a:prstGeom>
        </p:spPr>
        <p:txBody>
          <a:bodyPr lIns="0" tIns="0" rIns="0" bIns="0" rtlCol="0" anchor="t">
            <a:spAutoFit/>
          </a:bodyPr>
          <a:lstStyle/>
          <a:p>
            <a:pPr>
              <a:lnSpc>
                <a:spcPts val="5459"/>
              </a:lnSpc>
            </a:pPr>
            <a:r>
              <a:rPr lang="en-US" sz="40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Committal for Contempt (2):</a:t>
            </a:r>
            <a:endParaRPr lang="en-US" sz="3899" b="1" dirty="0">
              <a:solidFill>
                <a:srgbClr val="FFFFFF"/>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EAD0DBA0-4D5C-9156-6B53-81B0EC66A458}"/>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AB2BB32E-C56F-111E-22F8-A2E748E66D79}"/>
              </a:ext>
            </a:extLst>
          </p:cNvPr>
          <p:cNvSpPr txBox="1"/>
          <p:nvPr/>
        </p:nvSpPr>
        <p:spPr>
          <a:xfrm>
            <a:off x="1028700" y="2540622"/>
            <a:ext cx="15919681" cy="6814686"/>
          </a:xfrm>
          <a:prstGeom prst="rect">
            <a:avLst/>
          </a:prstGeom>
        </p:spPr>
        <p:txBody>
          <a:bodyPr lIns="0" tIns="0" rIns="0" bIns="0" rtlCol="0" anchor="t">
            <a:spAutoFit/>
          </a:bodyPr>
          <a:lstStyle/>
          <a:p>
            <a:pPr marL="345438" lvl="1">
              <a:lnSpc>
                <a:spcPts val="4863"/>
              </a:lnSpc>
            </a:pPr>
            <a:r>
              <a:rPr lang="en-US" sz="3199" b="1" spc="9" dirty="0">
                <a:solidFill>
                  <a:schemeClr val="bg1"/>
                </a:solidFill>
                <a:latin typeface="Aptos"/>
                <a:ea typeface="Calibri" panose="020F0502020204030204" pitchFamily="34" charset="0"/>
                <a:cs typeface="Calibri" panose="020F0502020204030204" pitchFamily="34" charset="0"/>
                <a:sym typeface="Aptos"/>
              </a:rPr>
              <a:t>⸭	</a:t>
            </a:r>
            <a: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sym typeface="Aptos Bold"/>
              </a:rPr>
              <a:t>Committal for Contempt – the Court’s thinking:</a:t>
            </a:r>
          </a:p>
          <a:p>
            <a:pPr lvl="1"/>
            <a:endParaRPr lang="en-GB" dirty="0">
              <a:solidFill>
                <a:schemeClr val="bg1"/>
              </a:solidFill>
            </a:endParaRPr>
          </a:p>
          <a:p>
            <a:pPr lvl="1"/>
            <a:r>
              <a:rPr lang="en-GB" sz="3200" dirty="0">
                <a:solidFill>
                  <a:schemeClr val="bg1"/>
                </a:solidFill>
              </a:rPr>
              <a:t>There are two objectives in contempt of court proceedings: </a:t>
            </a:r>
          </a:p>
          <a:p>
            <a:pPr lvl="1"/>
            <a:r>
              <a:rPr lang="en-GB" sz="3200" dirty="0">
                <a:solidFill>
                  <a:schemeClr val="bg1"/>
                </a:solidFill>
              </a:rPr>
              <a:t>One is to mark the court’s disapproval of the disobedience of its order. </a:t>
            </a:r>
          </a:p>
          <a:p>
            <a:pPr lvl="1"/>
            <a:r>
              <a:rPr lang="en-GB" sz="3200" dirty="0">
                <a:solidFill>
                  <a:schemeClr val="bg1"/>
                </a:solidFill>
              </a:rPr>
              <a:t>The other is to secure compliance of that order in the future. </a:t>
            </a:r>
          </a:p>
          <a:p>
            <a:pPr lvl="1"/>
            <a:endParaRPr lang="en-GB" sz="3200" dirty="0">
              <a:solidFill>
                <a:schemeClr val="bg1"/>
              </a:solidFill>
            </a:endParaRPr>
          </a:p>
          <a:p>
            <a:pPr lvl="1"/>
            <a:r>
              <a:rPr lang="en-GB" sz="3200" dirty="0">
                <a:solidFill>
                  <a:schemeClr val="bg1"/>
                </a:solidFill>
              </a:rPr>
              <a:t>Thus, the seriousness of what has taken place is to be viewed in that light as well as for its own intrinsic gravity (</a:t>
            </a:r>
            <a:r>
              <a:rPr lang="en-GB" sz="3200" i="1" dirty="0">
                <a:solidFill>
                  <a:schemeClr val="bg1"/>
                </a:solidFill>
              </a:rPr>
              <a:t>Hale v Tanner</a:t>
            </a:r>
            <a:r>
              <a:rPr lang="en-GB" sz="3200" dirty="0">
                <a:solidFill>
                  <a:schemeClr val="bg1"/>
                </a:solidFill>
              </a:rPr>
              <a:t>). </a:t>
            </a:r>
          </a:p>
          <a:p>
            <a:pPr lvl="1"/>
            <a:endParaRPr lang="en-GB" sz="3200" dirty="0">
              <a:solidFill>
                <a:schemeClr val="bg1"/>
              </a:solidFill>
            </a:endParaRPr>
          </a:p>
          <a:p>
            <a:pPr lvl="1"/>
            <a:r>
              <a:rPr lang="en-GB" sz="3200" dirty="0">
                <a:solidFill>
                  <a:schemeClr val="bg1"/>
                </a:solidFill>
              </a:rPr>
              <a:t>The disposal of this application must be proportionate to the seriousness of the contempt. </a:t>
            </a:r>
          </a:p>
          <a:p>
            <a:pPr lvl="1"/>
            <a:endParaRPr lang="en-GB" sz="3200" dirty="0">
              <a:solidFill>
                <a:schemeClr val="bg1"/>
              </a:solidFill>
            </a:endParaRPr>
          </a:p>
          <a:p>
            <a:pPr lvl="1"/>
            <a:r>
              <a:rPr lang="en-GB" sz="3200" dirty="0">
                <a:solidFill>
                  <a:schemeClr val="bg1"/>
                </a:solidFill>
              </a:rPr>
              <a:t>Where imprisonment is contemplated, the court needs to be satisfied that the contemnor’s conduct is so serious that no other penalty is appropriate; imprisonment is a measure of last resort. </a:t>
            </a:r>
            <a:endParaRPr lang="en-US" sz="3199" spc="9" dirty="0">
              <a:solidFill>
                <a:schemeClr val="bg1"/>
              </a:solidFill>
              <a:latin typeface="Aptos"/>
              <a:ea typeface="Aptos"/>
              <a:cs typeface="Aptos"/>
              <a:sym typeface="Aptos"/>
            </a:endParaRPr>
          </a:p>
        </p:txBody>
      </p:sp>
    </p:spTree>
    <p:extLst>
      <p:ext uri="{BB962C8B-B14F-4D97-AF65-F5344CB8AC3E}">
        <p14:creationId xmlns:p14="http://schemas.microsoft.com/office/powerpoint/2010/main" val="191818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102E204-F956-68D2-8098-E6F09BFD8B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F5022F-1909-D037-A220-BE7682A48B5D}"/>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8D4EE45-C5E2-8B9D-27C2-53449A17109F}"/>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27285599-522D-EE6B-95B8-744866EE2797}"/>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2FAE5C4E-6F9A-C7BF-D360-F16333B7602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BAE3E7CA-F960-A621-FE4C-BFE3BB38C735}"/>
              </a:ext>
            </a:extLst>
          </p:cNvPr>
          <p:cNvSpPr txBox="1"/>
          <p:nvPr/>
        </p:nvSpPr>
        <p:spPr>
          <a:xfrm>
            <a:off x="1496449" y="979117"/>
            <a:ext cx="8718295" cy="667490"/>
          </a:xfrm>
          <a:prstGeom prst="rect">
            <a:avLst/>
          </a:prstGeom>
        </p:spPr>
        <p:txBody>
          <a:bodyPr lIns="0" tIns="0" rIns="0" bIns="0" rtlCol="0" anchor="t">
            <a:spAutoFit/>
          </a:bodyPr>
          <a:lstStyle/>
          <a:p>
            <a:pPr algn="l">
              <a:lnSpc>
                <a:spcPts val="5459"/>
              </a:lnSpc>
            </a:pP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Children (or Parents?) who resist /refuse contact:</a:t>
            </a:r>
            <a:r>
              <a:rPr lang="en-US" sz="3899" dirty="0">
                <a:solidFill>
                  <a:srgbClr val="FFFFFF"/>
                </a:solidFill>
                <a:latin typeface="Aptos Bold"/>
                <a:ea typeface="Aptos Bold"/>
                <a:cs typeface="Aptos Bold"/>
                <a:sym typeface="Aptos Bold"/>
              </a:rPr>
              <a:t> </a:t>
            </a:r>
          </a:p>
        </p:txBody>
      </p:sp>
      <p:sp>
        <p:nvSpPr>
          <p:cNvPr id="7" name="Freeform 7">
            <a:extLst>
              <a:ext uri="{FF2B5EF4-FFF2-40B4-BE49-F238E27FC236}">
                <a16:creationId xmlns:a16="http://schemas.microsoft.com/office/drawing/2014/main" id="{254138C2-B103-5E3F-A103-D95CDB6C1D1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DC2456C1-56C1-BFC1-A060-C8290F4DB3B6}"/>
              </a:ext>
            </a:extLst>
          </p:cNvPr>
          <p:cNvSpPr txBox="1"/>
          <p:nvPr/>
        </p:nvSpPr>
        <p:spPr>
          <a:xfrm>
            <a:off x="1028700" y="2540622"/>
            <a:ext cx="15919681" cy="7030130"/>
          </a:xfrm>
          <a:prstGeom prst="rect">
            <a:avLst/>
          </a:prstGeom>
        </p:spPr>
        <p:txBody>
          <a:bodyPr lIns="0" tIns="0" rIns="0" bIns="0" rtlCol="0" anchor="t">
            <a:spAutoFit/>
          </a:bodyPr>
          <a:lstStyle/>
          <a:p>
            <a:pPr marL="345438" lvl="1" algn="l">
              <a:lnSpc>
                <a:spcPts val="4863"/>
              </a:lnSpc>
            </a:pPr>
            <a:r>
              <a:rPr lang="en-US" sz="3200" spc="9" dirty="0">
                <a:solidFill>
                  <a:schemeClr val="bg1"/>
                </a:solidFill>
                <a:ea typeface="Aptos"/>
                <a:cs typeface="Aptos"/>
                <a:sym typeface="Aptos"/>
              </a:rPr>
              <a:t>It is </a:t>
            </a:r>
            <a:r>
              <a:rPr lang="en-US" sz="3200" b="1" u="sng" spc="9" dirty="0">
                <a:solidFill>
                  <a:schemeClr val="bg1"/>
                </a:solidFill>
                <a:ea typeface="Aptos"/>
                <a:cs typeface="Aptos"/>
                <a:sym typeface="Aptos"/>
              </a:rPr>
              <a:t>parents</a:t>
            </a:r>
            <a:r>
              <a:rPr lang="en-US" sz="3200" spc="9" dirty="0">
                <a:solidFill>
                  <a:schemeClr val="bg1"/>
                </a:solidFill>
                <a:ea typeface="Aptos"/>
                <a:cs typeface="Aptos"/>
                <a:sym typeface="Aptos"/>
              </a:rPr>
              <a:t> who engage in Alienating </a:t>
            </a:r>
            <a:r>
              <a:rPr lang="en-US" sz="3200" spc="9" dirty="0" err="1">
                <a:solidFill>
                  <a:schemeClr val="bg1"/>
                </a:solidFill>
                <a:ea typeface="Aptos"/>
                <a:cs typeface="Aptos"/>
                <a:sym typeface="Aptos"/>
              </a:rPr>
              <a:t>Behaviours</a:t>
            </a:r>
            <a:r>
              <a:rPr lang="en-US" sz="3200" spc="9" dirty="0">
                <a:solidFill>
                  <a:schemeClr val="bg1"/>
                </a:solidFill>
                <a:ea typeface="Aptos"/>
                <a:cs typeface="Aptos"/>
                <a:sym typeface="Aptos"/>
              </a:rPr>
              <a:t>.   It is abuse, not a syndrome.</a:t>
            </a:r>
          </a:p>
          <a:p>
            <a:pPr lvl="1"/>
            <a:r>
              <a:rPr lang="en-US" sz="3200" b="1" spc="9" dirty="0">
                <a:solidFill>
                  <a:schemeClr val="bg1"/>
                </a:solidFill>
                <a:ea typeface="Calibri" panose="020F0502020204030204" pitchFamily="34" charset="0"/>
                <a:cs typeface="Calibri" panose="020F0502020204030204" pitchFamily="34" charset="0"/>
                <a:sym typeface="Aptos"/>
              </a:rPr>
              <a:t>⸭	</a:t>
            </a:r>
            <a:r>
              <a:rPr lang="en-US" sz="3200" spc="9" dirty="0">
                <a:solidFill>
                  <a:schemeClr val="bg1"/>
                </a:solidFill>
                <a:ea typeface="Calibri" panose="020F0502020204030204" pitchFamily="34" charset="0"/>
                <a:cs typeface="Calibri" panose="020F0502020204030204" pitchFamily="34" charset="0"/>
                <a:sym typeface="Aptos"/>
              </a:rPr>
              <a:t>see:</a:t>
            </a:r>
            <a:r>
              <a:rPr lang="en-US" sz="3200" b="1" spc="9" dirty="0">
                <a:solidFill>
                  <a:schemeClr val="bg1"/>
                </a:solidFill>
                <a:ea typeface="Calibri" panose="020F0502020204030204" pitchFamily="34" charset="0"/>
                <a:cs typeface="Calibri" panose="020F0502020204030204" pitchFamily="34" charset="0"/>
                <a:sym typeface="Aptos"/>
              </a:rPr>
              <a:t> </a:t>
            </a:r>
            <a:r>
              <a:rPr lang="en-GB" sz="3200" i="1" dirty="0">
                <a:solidFill>
                  <a:schemeClr val="bg1"/>
                </a:solidFill>
              </a:rPr>
              <a:t>Re S (Parental Alienation: Cult)</a:t>
            </a:r>
            <a:r>
              <a:rPr lang="en-GB" sz="3200" dirty="0">
                <a:solidFill>
                  <a:schemeClr val="bg1"/>
                </a:solidFill>
              </a:rPr>
              <a:t> [2020] 2 FLR 263 [</a:t>
            </a:r>
            <a:r>
              <a:rPr lang="en-GB" sz="3200" i="1" dirty="0">
                <a:solidFill>
                  <a:schemeClr val="bg1"/>
                </a:solidFill>
              </a:rPr>
              <a:t>per. Jackson LJ</a:t>
            </a:r>
            <a:r>
              <a:rPr lang="en-GB" sz="3200" dirty="0">
                <a:solidFill>
                  <a:schemeClr val="bg1"/>
                </a:solidFill>
              </a:rPr>
              <a:t>]</a:t>
            </a:r>
          </a:p>
          <a:p>
            <a:pPr lvl="1"/>
            <a:r>
              <a:rPr lang="en-GB" sz="3200" dirty="0">
                <a:solidFill>
                  <a:schemeClr val="bg1"/>
                </a:solidFill>
              </a:rPr>
              <a:t>		Sir Andrew McFarlane (see [2018] Fam Law 988) endorsed: </a:t>
            </a:r>
          </a:p>
          <a:p>
            <a:pPr lvl="1"/>
            <a:endParaRPr lang="en-GB" sz="3200" dirty="0">
              <a:solidFill>
                <a:schemeClr val="bg1"/>
              </a:solidFill>
            </a:endParaRPr>
          </a:p>
          <a:p>
            <a:pPr lvl="1"/>
            <a:r>
              <a:rPr lang="en-GB" sz="3200" dirty="0">
                <a:solidFill>
                  <a:schemeClr val="bg1"/>
                </a:solidFill>
              </a:rPr>
              <a:t>For working purposes, the CAFCASS definition of alienation is sufficient: </a:t>
            </a:r>
          </a:p>
          <a:p>
            <a:pPr lvl="1"/>
            <a:endParaRPr lang="en-GB" sz="1600" b="1" dirty="0">
              <a:solidFill>
                <a:schemeClr val="bg1"/>
              </a:solidFill>
            </a:endParaRPr>
          </a:p>
          <a:p>
            <a:pPr lvl="1"/>
            <a:r>
              <a:rPr lang="en-GB" sz="3200" b="1" dirty="0">
                <a:solidFill>
                  <a:schemeClr val="bg1"/>
                </a:solidFill>
              </a:rPr>
              <a:t>Where a child’s relationship with one parent is not working for no apparent good reason, signs of alienation may be found on the part of the other parent</a:t>
            </a:r>
            <a:r>
              <a:rPr lang="en-GB" sz="3200" dirty="0">
                <a:solidFill>
                  <a:schemeClr val="bg1"/>
                </a:solidFill>
              </a:rPr>
              <a:t>. These may include portraying the other parent in an unduly negative light to the child, suggesting that the other parent does not love the child, providing unnecessary reassurance to the child about time with the other parent, contacting the child excessively when with the other parent, and making unfounded allegations or insinuations, particularly of sexual abuse.</a:t>
            </a:r>
          </a:p>
          <a:p>
            <a:pPr lvl="1"/>
            <a:endParaRPr lang="en-GB" sz="1600" dirty="0">
              <a:solidFill>
                <a:schemeClr val="bg1"/>
              </a:solidFill>
            </a:endParaRPr>
          </a:p>
          <a:p>
            <a:pPr lvl="1"/>
            <a:r>
              <a:rPr lang="en-GB" sz="3200" dirty="0">
                <a:solidFill>
                  <a:schemeClr val="bg1"/>
                </a:solidFill>
              </a:rPr>
              <a:t>To that may be added that </a:t>
            </a:r>
            <a:r>
              <a:rPr lang="en-GB" sz="3200" b="1" dirty="0">
                <a:solidFill>
                  <a:schemeClr val="bg1"/>
                </a:solidFill>
              </a:rPr>
              <a:t>the manipulation of the child by the other parent need not be malicious or even deliberate. It is the process that matters, not the motive</a:t>
            </a:r>
            <a:r>
              <a:rPr lang="en-GB" sz="3200" dirty="0">
                <a:solidFill>
                  <a:schemeClr val="bg1"/>
                </a:solidFill>
              </a:rPr>
              <a:t>.</a:t>
            </a:r>
            <a:endParaRPr lang="en-US" sz="3200" spc="9" dirty="0">
              <a:solidFill>
                <a:schemeClr val="bg1"/>
              </a:solidFill>
              <a:ea typeface="Aptos"/>
              <a:cs typeface="Aptos"/>
              <a:sym typeface="Aptos"/>
            </a:endParaRPr>
          </a:p>
        </p:txBody>
      </p:sp>
    </p:spTree>
    <p:extLst>
      <p:ext uri="{BB962C8B-B14F-4D97-AF65-F5344CB8AC3E}">
        <p14:creationId xmlns:p14="http://schemas.microsoft.com/office/powerpoint/2010/main" val="138454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 calcmode="lin" valueType="num">
                                      <p:cBhvr additive="base">
                                        <p:cTn id="2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 calcmode="lin" valueType="num">
                                      <p:cBhvr additive="base">
                                        <p:cTn id="27"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E0FDA766-52DD-E2AE-3F8F-0DFB1CBF03D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692483-253D-67BC-9928-956B956005BE}"/>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F09F1383-4039-CBFE-933A-1B6592C493F4}"/>
              </a:ext>
            </a:extLst>
          </p:cNvPr>
          <p:cNvGrpSpPr/>
          <p:nvPr/>
        </p:nvGrpSpPr>
        <p:grpSpPr>
          <a:xfrm>
            <a:off x="-381001" y="807662"/>
            <a:ext cx="10595744" cy="1131580"/>
            <a:chOff x="-12464" y="0"/>
            <a:chExt cx="2790649" cy="298029"/>
          </a:xfrm>
        </p:grpSpPr>
        <p:sp>
          <p:nvSpPr>
            <p:cNvPr id="4" name="Freeform 4">
              <a:extLst>
                <a:ext uri="{FF2B5EF4-FFF2-40B4-BE49-F238E27FC236}">
                  <a16:creationId xmlns:a16="http://schemas.microsoft.com/office/drawing/2014/main" id="{0843D78E-AD61-9FAC-29F5-103E64C66297}"/>
                </a:ext>
              </a:extLst>
            </p:cNvPr>
            <p:cNvSpPr/>
            <p:nvPr/>
          </p:nvSpPr>
          <p:spPr>
            <a:xfrm>
              <a:off x="-12464"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A0CA1C78-8447-04A2-AEB0-90D7EFFCDA8E}"/>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18FAAF68-7E65-B663-DF1F-6CF5C8392169}"/>
              </a:ext>
            </a:extLst>
          </p:cNvPr>
          <p:cNvSpPr txBox="1"/>
          <p:nvPr/>
        </p:nvSpPr>
        <p:spPr>
          <a:xfrm>
            <a:off x="1496449" y="979117"/>
            <a:ext cx="12752951" cy="984885"/>
          </a:xfrm>
          <a:prstGeom prst="rect">
            <a:avLst/>
          </a:prstGeom>
        </p:spPr>
        <p:txBody>
          <a:bodyPr wrap="square" lIns="0" tIns="0" rIns="0" bIns="0" rtlCol="0" anchor="t">
            <a:spAutoFit/>
          </a:bodyPr>
          <a:lstStyle/>
          <a:p>
            <a:pPr lvl="1"/>
            <a:r>
              <a:rPr lang="en-GB" sz="3200" dirty="0">
                <a:solidFill>
                  <a:schemeClr val="bg1"/>
                </a:solidFill>
              </a:rPr>
              <a:t>Re C (Parental Alienation: Instruction of an expert) </a:t>
            </a:r>
          </a:p>
          <a:p>
            <a:pPr lvl="1"/>
            <a:r>
              <a:rPr lang="en-GB" sz="3200" dirty="0">
                <a:solidFill>
                  <a:schemeClr val="bg1"/>
                </a:solidFill>
              </a:rPr>
              <a:t>[2023] EWHC 345 (Fam) </a:t>
            </a:r>
          </a:p>
        </p:txBody>
      </p:sp>
      <p:sp>
        <p:nvSpPr>
          <p:cNvPr id="7" name="Freeform 7">
            <a:extLst>
              <a:ext uri="{FF2B5EF4-FFF2-40B4-BE49-F238E27FC236}">
                <a16:creationId xmlns:a16="http://schemas.microsoft.com/office/drawing/2014/main" id="{BBBEAB65-974F-3A9C-4054-2651B5CD7745}"/>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887735ED-DC77-2CB1-9BF3-95F1AFF8258A}"/>
              </a:ext>
            </a:extLst>
          </p:cNvPr>
          <p:cNvSpPr txBox="1"/>
          <p:nvPr/>
        </p:nvSpPr>
        <p:spPr>
          <a:xfrm>
            <a:off x="993866" y="2324100"/>
            <a:ext cx="15919681" cy="8433078"/>
          </a:xfrm>
          <a:prstGeom prst="rect">
            <a:avLst/>
          </a:prstGeom>
        </p:spPr>
        <p:txBody>
          <a:bodyPr lIns="0" tIns="0" rIns="0" bIns="0" rtlCol="0" anchor="t">
            <a:spAutoFit/>
          </a:bodyPr>
          <a:lstStyle/>
          <a:p>
            <a:pPr lvl="0"/>
            <a:r>
              <a:rPr lang="en-GB" sz="3200" b="1" dirty="0">
                <a:solidFill>
                  <a:schemeClr val="bg1"/>
                </a:solidFill>
              </a:rPr>
              <a:t>Sir Andrew McFarlane PFD: </a:t>
            </a:r>
          </a:p>
          <a:p>
            <a:pPr lvl="0"/>
            <a:endParaRPr lang="en-GB" sz="1200" b="1" dirty="0">
              <a:solidFill>
                <a:schemeClr val="bg1"/>
              </a:solidFill>
            </a:endParaRPr>
          </a:p>
          <a:p>
            <a:r>
              <a:rPr lang="en-GB" sz="2800" i="1" dirty="0">
                <a:solidFill>
                  <a:schemeClr val="bg1"/>
                </a:solidFill>
              </a:rPr>
              <a:t>“Before leaving this part of the appeal, one particular paragraph in the ACP skeleton argument deserves to be widely understood and, I would strongly urge, accepted: </a:t>
            </a:r>
            <a:endParaRPr lang="en-GB" sz="2800" dirty="0">
              <a:solidFill>
                <a:schemeClr val="bg1"/>
              </a:solidFill>
            </a:endParaRPr>
          </a:p>
          <a:p>
            <a:r>
              <a:rPr lang="en-GB" sz="2800" i="1" dirty="0">
                <a:solidFill>
                  <a:schemeClr val="bg1"/>
                </a:solidFill>
              </a:rPr>
              <a:t>	'Much like an allegation of domestic abuse; the decision about whether or not a parent has alienated a 	child is a question of fact for the Court to resolve and not a diagnosis that can or should be offered by a 	psychologist. For these purposes, the ACP-UK wishes to emphasise that "parental alienation" is not a 	syndrome capable of being diagnosed, but a process of manipulation of children perpetrated by one 	parent against the other through, what are termed as, "alienating behaviours". It is, fundamentally, a 	question of fact.' </a:t>
            </a:r>
            <a:endParaRPr lang="en-GB" sz="2800" dirty="0">
              <a:solidFill>
                <a:schemeClr val="bg1"/>
              </a:solidFill>
            </a:endParaRPr>
          </a:p>
          <a:p>
            <a:r>
              <a:rPr lang="en-GB" sz="2800" i="1" dirty="0">
                <a:solidFill>
                  <a:schemeClr val="bg1"/>
                </a:solidFill>
              </a:rPr>
              <a:t>It is not the purpose of this judgment to go further into the topic of alienation. Most Family judges have, for some time, regarded the label of 'parental alienation', and the suggestion that there may be a diagnosable syndrome of that name, as being unhelpful. What is important, as with domestic abuse, is the particular behaviour that is found to have taken place within the individual family before the court, and the impact that that behaviour may have had on the relationship of a child with either or both of his/her parents. In this regard, the identification of 'alienating behaviour' should be the court's focus, rather than any quest to determine whether the label 'parental alienation' can be applied.”</a:t>
            </a:r>
            <a:endParaRPr lang="en-GB" sz="2800" dirty="0">
              <a:solidFill>
                <a:schemeClr val="bg1"/>
              </a:solidFill>
            </a:endParaRPr>
          </a:p>
          <a:p>
            <a:pPr lvl="0"/>
            <a:endParaRPr lang="en-GB" sz="3200" dirty="0">
              <a:solidFill>
                <a:schemeClr val="bg1"/>
              </a:solidFill>
            </a:endParaRPr>
          </a:p>
          <a:p>
            <a:pPr lvl="0"/>
            <a:endParaRPr lang="en-GB" sz="3200" dirty="0">
              <a:solidFill>
                <a:schemeClr val="bg1"/>
              </a:solidFill>
            </a:endParaRPr>
          </a:p>
        </p:txBody>
      </p:sp>
    </p:spTree>
    <p:extLst>
      <p:ext uri="{BB962C8B-B14F-4D97-AF65-F5344CB8AC3E}">
        <p14:creationId xmlns:p14="http://schemas.microsoft.com/office/powerpoint/2010/main" val="334716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500"/>
                                        <p:tgtEl>
                                          <p:spTgt spid="8">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3F08932-163D-072C-A64D-BB3E56F5ABE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EBF009-0FD1-9939-33C0-0E3424683C1C}"/>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E6EEC4A4-35C9-2C2E-9683-7173B1387375}"/>
              </a:ext>
            </a:extLst>
          </p:cNvPr>
          <p:cNvGrpSpPr/>
          <p:nvPr/>
        </p:nvGrpSpPr>
        <p:grpSpPr>
          <a:xfrm>
            <a:off x="-381001" y="807662"/>
            <a:ext cx="10595744" cy="1131580"/>
            <a:chOff x="-12464" y="0"/>
            <a:chExt cx="2790649" cy="298029"/>
          </a:xfrm>
        </p:grpSpPr>
        <p:sp>
          <p:nvSpPr>
            <p:cNvPr id="4" name="Freeform 4">
              <a:extLst>
                <a:ext uri="{FF2B5EF4-FFF2-40B4-BE49-F238E27FC236}">
                  <a16:creationId xmlns:a16="http://schemas.microsoft.com/office/drawing/2014/main" id="{7C64AA2B-A2FD-D1FA-5710-B5E55E49557A}"/>
                </a:ext>
              </a:extLst>
            </p:cNvPr>
            <p:cNvSpPr/>
            <p:nvPr/>
          </p:nvSpPr>
          <p:spPr>
            <a:xfrm>
              <a:off x="-12464"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A85D1AC0-1B51-5F81-D36D-440B89CE577C}"/>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ACE9508B-2C7B-E996-12AD-D8B977E9985C}"/>
              </a:ext>
            </a:extLst>
          </p:cNvPr>
          <p:cNvSpPr txBox="1"/>
          <p:nvPr/>
        </p:nvSpPr>
        <p:spPr>
          <a:xfrm>
            <a:off x="1496449" y="979117"/>
            <a:ext cx="12752951" cy="984885"/>
          </a:xfrm>
          <a:prstGeom prst="rect">
            <a:avLst/>
          </a:prstGeom>
        </p:spPr>
        <p:txBody>
          <a:bodyPr wrap="square" lIns="0" tIns="0" rIns="0" bIns="0" rtlCol="0" anchor="t">
            <a:spAutoFit/>
          </a:bodyPr>
          <a:lstStyle/>
          <a:p>
            <a:pPr>
              <a:lnSpc>
                <a:spcPct val="100000"/>
              </a:lnSpc>
            </a:pPr>
            <a:r>
              <a:rPr lang="en-GB" sz="3200" dirty="0">
                <a:solidFill>
                  <a:schemeClr val="bg1"/>
                </a:solidFill>
              </a:rPr>
              <a:t>Re A and B (Children: ‘Parental Alienation’)(No.5) </a:t>
            </a:r>
          </a:p>
          <a:p>
            <a:pPr>
              <a:lnSpc>
                <a:spcPct val="100000"/>
              </a:lnSpc>
            </a:pPr>
            <a:r>
              <a:rPr lang="en-GB" sz="3200" dirty="0">
                <a:solidFill>
                  <a:schemeClr val="bg1"/>
                </a:solidFill>
              </a:rPr>
              <a:t>[2023] EWHC 1864 (Fam) </a:t>
            </a:r>
            <a:r>
              <a:rPr lang="en-US" sz="3200" dirty="0">
                <a:solidFill>
                  <a:schemeClr val="bg1"/>
                </a:solidFill>
                <a:ea typeface="Calibri" panose="020F0502020204030204" pitchFamily="34" charset="0"/>
                <a:cs typeface="Calibri" panose="020F0502020204030204" pitchFamily="34" charset="0"/>
                <a:sym typeface="Aptos Bold"/>
              </a:rPr>
              <a:t>:</a:t>
            </a:r>
            <a:endParaRPr lang="en-US" sz="3200" b="1" dirty="0">
              <a:solidFill>
                <a:schemeClr val="bg1"/>
              </a:solidFill>
              <a:ea typeface="Aptos Bold"/>
              <a:cs typeface="Aptos Bold"/>
              <a:sym typeface="Aptos Bold"/>
            </a:endParaRPr>
          </a:p>
        </p:txBody>
      </p:sp>
      <p:sp>
        <p:nvSpPr>
          <p:cNvPr id="7" name="Freeform 7">
            <a:extLst>
              <a:ext uri="{FF2B5EF4-FFF2-40B4-BE49-F238E27FC236}">
                <a16:creationId xmlns:a16="http://schemas.microsoft.com/office/drawing/2014/main" id="{762618F8-946F-A386-3A0D-B035849828E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12B99AF8-1B3D-82DE-602A-EB21654A102C}"/>
              </a:ext>
            </a:extLst>
          </p:cNvPr>
          <p:cNvSpPr txBox="1"/>
          <p:nvPr/>
        </p:nvSpPr>
        <p:spPr>
          <a:xfrm>
            <a:off x="1028700" y="2540622"/>
            <a:ext cx="15919681" cy="6894195"/>
          </a:xfrm>
          <a:prstGeom prst="rect">
            <a:avLst/>
          </a:prstGeom>
        </p:spPr>
        <p:txBody>
          <a:bodyPr lIns="0" tIns="0" rIns="0" bIns="0" rtlCol="0" anchor="t">
            <a:spAutoFit/>
          </a:bodyPr>
          <a:lstStyle/>
          <a:p>
            <a:pPr lvl="0"/>
            <a:r>
              <a:rPr lang="en-GB" sz="3200" b="1" dirty="0">
                <a:solidFill>
                  <a:schemeClr val="bg1"/>
                </a:solidFill>
              </a:rPr>
              <a:t>Keehan J: </a:t>
            </a:r>
          </a:p>
          <a:p>
            <a:pPr lvl="0"/>
            <a:endParaRPr lang="en-GB" sz="3200" b="1" dirty="0">
              <a:solidFill>
                <a:schemeClr val="bg1"/>
              </a:solidFill>
            </a:endParaRPr>
          </a:p>
          <a:p>
            <a:pPr lvl="0"/>
            <a:r>
              <a:rPr lang="en-GB" sz="3200" dirty="0">
                <a:solidFill>
                  <a:schemeClr val="bg1"/>
                </a:solidFill>
              </a:rPr>
              <a:t>Read it and weep.</a:t>
            </a:r>
          </a:p>
          <a:p>
            <a:pPr lvl="0"/>
            <a:r>
              <a:rPr lang="en-GB" sz="3200" dirty="0">
                <a:solidFill>
                  <a:schemeClr val="bg1"/>
                </a:solidFill>
              </a:rPr>
              <a:t>This is about as horrific a case as it gets.</a:t>
            </a:r>
          </a:p>
          <a:p>
            <a:pPr lvl="0"/>
            <a:endParaRPr lang="en-GB" sz="3200" dirty="0">
              <a:solidFill>
                <a:schemeClr val="bg1"/>
              </a:solidFill>
            </a:endParaRPr>
          </a:p>
          <a:p>
            <a:pPr lvl="0"/>
            <a:r>
              <a:rPr lang="en-GB" sz="3200" dirty="0">
                <a:solidFill>
                  <a:schemeClr val="bg1"/>
                </a:solidFill>
              </a:rPr>
              <a:t>It addresses:</a:t>
            </a:r>
          </a:p>
          <a:p>
            <a:pPr lvl="1"/>
            <a:r>
              <a:rPr lang="en-GB" sz="3200" dirty="0">
                <a:solidFill>
                  <a:schemeClr val="bg1"/>
                </a:solidFill>
                <a:latin typeface="Calibri" panose="020F0502020204030204" pitchFamily="34" charset="0"/>
                <a:ea typeface="Calibri" panose="020F0502020204030204" pitchFamily="34" charset="0"/>
                <a:cs typeface="Calibri" panose="020F0502020204030204" pitchFamily="34" charset="0"/>
              </a:rPr>
              <a:t>	▪ The reality of parental alienation. </a:t>
            </a:r>
          </a:p>
          <a:p>
            <a:r>
              <a:rPr lang="en-GB" sz="3200" dirty="0">
                <a:solidFill>
                  <a:schemeClr val="bg1"/>
                </a:solidFill>
                <a:latin typeface="Calibri" panose="020F0502020204030204" pitchFamily="34" charset="0"/>
                <a:ea typeface="Calibri" panose="020F0502020204030204" pitchFamily="34" charset="0"/>
                <a:cs typeface="Calibri" panose="020F0502020204030204" pitchFamily="34" charset="0"/>
              </a:rPr>
              <a:t>	▪ Transfer of residence (in this case, from M to F). </a:t>
            </a:r>
          </a:p>
          <a:p>
            <a:r>
              <a:rPr lang="en-GB" sz="3200" dirty="0">
                <a:solidFill>
                  <a:schemeClr val="bg1"/>
                </a:solidFill>
                <a:latin typeface="Calibri" panose="020F0502020204030204" pitchFamily="34" charset="0"/>
                <a:ea typeface="Calibri" panose="020F0502020204030204" pitchFamily="34" charset="0"/>
                <a:cs typeface="Calibri" panose="020F0502020204030204" pitchFamily="34" charset="0"/>
              </a:rPr>
              <a:t>	▪ The role of expert evidence. </a:t>
            </a:r>
          </a:p>
          <a:p>
            <a:r>
              <a:rPr lang="en-GB" sz="3200" dirty="0">
                <a:solidFill>
                  <a:schemeClr val="bg1"/>
                </a:solidFill>
                <a:latin typeface="Calibri" panose="020F0502020204030204" pitchFamily="34" charset="0"/>
                <a:ea typeface="Calibri" panose="020F0502020204030204" pitchFamily="34" charset="0"/>
                <a:cs typeface="Calibri" panose="020F0502020204030204" pitchFamily="34" charset="0"/>
              </a:rPr>
              <a:t>	▪ Contact going forward with the alienating parent. </a:t>
            </a:r>
          </a:p>
          <a:p>
            <a:r>
              <a:rPr lang="en-GB" sz="3200" dirty="0">
                <a:solidFill>
                  <a:schemeClr val="bg1"/>
                </a:solidFill>
                <a:latin typeface="Calibri" panose="020F0502020204030204" pitchFamily="34" charset="0"/>
                <a:ea typeface="Calibri" panose="020F0502020204030204" pitchFamily="34" charset="0"/>
                <a:cs typeface="Calibri" panose="020F0502020204030204" pitchFamily="34" charset="0"/>
              </a:rPr>
              <a:t>	▪ Costs. </a:t>
            </a:r>
          </a:p>
          <a:p>
            <a:pPr lvl="0"/>
            <a:endParaRPr lang="en-GB" sz="3200" dirty="0">
              <a:solidFill>
                <a:schemeClr val="bg1"/>
              </a:solidFill>
            </a:endParaRPr>
          </a:p>
          <a:p>
            <a:pPr lvl="0"/>
            <a:endParaRPr lang="en-GB" sz="3200" dirty="0">
              <a:solidFill>
                <a:schemeClr val="bg1"/>
              </a:solidFill>
            </a:endParaRPr>
          </a:p>
          <a:p>
            <a:pPr lvl="0"/>
            <a:endParaRPr lang="en-GB" sz="3200" dirty="0">
              <a:solidFill>
                <a:schemeClr val="bg1"/>
              </a:solidFill>
            </a:endParaRPr>
          </a:p>
        </p:txBody>
      </p:sp>
    </p:spTree>
    <p:extLst>
      <p:ext uri="{BB962C8B-B14F-4D97-AF65-F5344CB8AC3E}">
        <p14:creationId xmlns:p14="http://schemas.microsoft.com/office/powerpoint/2010/main" val="296391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fade">
                                      <p:cBhvr>
                                        <p:cTn id="11" dur="1000"/>
                                        <p:tgtEl>
                                          <p:spTgt spid="8">
                                            <p:txEl>
                                              <p:pRg st="2" end="2"/>
                                            </p:txEl>
                                          </p:spTgt>
                                        </p:tgtEl>
                                      </p:cBhvr>
                                    </p:animEffect>
                                    <p:anim calcmode="lin" valueType="num">
                                      <p:cBhvr>
                                        <p:cTn id="1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2" end="2"/>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1000"/>
                                        <p:tgtEl>
                                          <p:spTgt spid="8">
                                            <p:txEl>
                                              <p:pRg st="3" end="3"/>
                                            </p:txEl>
                                          </p:spTgt>
                                        </p:tgtEl>
                                      </p:cBhvr>
                                    </p:animEffect>
                                    <p:anim calcmode="lin" valueType="num">
                                      <p:cBhvr>
                                        <p:cTn id="17"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8"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Effect transition="in" filter="fade">
                                      <p:cBhvr>
                                        <p:cTn id="23" dur="1000"/>
                                        <p:tgtEl>
                                          <p:spTgt spid="8">
                                            <p:txEl>
                                              <p:pRg st="5" end="5"/>
                                            </p:txEl>
                                          </p:spTgt>
                                        </p:tgtEl>
                                      </p:cBhvr>
                                    </p:animEffect>
                                    <p:anim calcmode="lin" valueType="num">
                                      <p:cBhvr>
                                        <p:cTn id="24"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5" end="5"/>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1000"/>
                                        <p:tgtEl>
                                          <p:spTgt spid="8">
                                            <p:txEl>
                                              <p:pRg st="6" end="6"/>
                                            </p:txEl>
                                          </p:spTgt>
                                        </p:tgtEl>
                                      </p:cBhvr>
                                    </p:animEffect>
                                    <p:anim calcmode="lin" valueType="num">
                                      <p:cBhvr>
                                        <p:cTn id="29"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Effect transition="in" filter="fade">
                                      <p:cBhvr>
                                        <p:cTn id="33" dur="1000"/>
                                        <p:tgtEl>
                                          <p:spTgt spid="8">
                                            <p:txEl>
                                              <p:pRg st="7" end="7"/>
                                            </p:txEl>
                                          </p:spTgt>
                                        </p:tgtEl>
                                      </p:cBhvr>
                                    </p:animEffect>
                                    <p:anim calcmode="lin" valueType="num">
                                      <p:cBhvr>
                                        <p:cTn id="34"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7" end="7"/>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xEl>
                                              <p:pRg st="8" end="8"/>
                                            </p:txEl>
                                          </p:spTgt>
                                        </p:tgtEl>
                                        <p:attrNameLst>
                                          <p:attrName>style.visibility</p:attrName>
                                        </p:attrNameLst>
                                      </p:cBhvr>
                                      <p:to>
                                        <p:strVal val="visible"/>
                                      </p:to>
                                    </p:set>
                                    <p:animEffect transition="in" filter="fade">
                                      <p:cBhvr>
                                        <p:cTn id="38" dur="1000"/>
                                        <p:tgtEl>
                                          <p:spTgt spid="8">
                                            <p:txEl>
                                              <p:pRg st="8" end="8"/>
                                            </p:txEl>
                                          </p:spTgt>
                                        </p:tgtEl>
                                      </p:cBhvr>
                                    </p:animEffect>
                                    <p:anim calcmode="lin" valueType="num">
                                      <p:cBhvr>
                                        <p:cTn id="39"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8">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animEffect transition="in" filter="fade">
                                      <p:cBhvr>
                                        <p:cTn id="43" dur="1000"/>
                                        <p:tgtEl>
                                          <p:spTgt spid="8">
                                            <p:txEl>
                                              <p:pRg st="9" end="9"/>
                                            </p:txEl>
                                          </p:spTgt>
                                        </p:tgtEl>
                                      </p:cBhvr>
                                    </p:animEffect>
                                    <p:anim calcmode="lin" valueType="num">
                                      <p:cBhvr>
                                        <p:cTn id="44"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8">
                                            <p:txEl>
                                              <p:pRg st="9" end="9"/>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xEl>
                                              <p:pRg st="10" end="10"/>
                                            </p:txEl>
                                          </p:spTgt>
                                        </p:tgtEl>
                                        <p:attrNameLst>
                                          <p:attrName>style.visibility</p:attrName>
                                        </p:attrNameLst>
                                      </p:cBhvr>
                                      <p:to>
                                        <p:strVal val="visible"/>
                                      </p:to>
                                    </p:set>
                                    <p:animEffect transition="in" filter="fade">
                                      <p:cBhvr>
                                        <p:cTn id="48" dur="1000"/>
                                        <p:tgtEl>
                                          <p:spTgt spid="8">
                                            <p:txEl>
                                              <p:pRg st="10" end="10"/>
                                            </p:txEl>
                                          </p:spTgt>
                                        </p:tgtEl>
                                      </p:cBhvr>
                                    </p:animEffect>
                                    <p:anim calcmode="lin" valueType="num">
                                      <p:cBhvr>
                                        <p:cTn id="49"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50"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CF3BB9A-5561-09F0-8C66-F2AA92D88B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9954653-02D4-9559-6FF8-7D036F2C578D}"/>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F2B0C8F4-5CB9-A442-E305-6580339E8735}"/>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98D1C833-4C14-5033-E46E-CE88BFBB5478}"/>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27C19269-9A1A-2760-F7AF-6A17BC0AC285}"/>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185657EE-5553-813D-8A20-09E3EFE19BDE}"/>
              </a:ext>
            </a:extLst>
          </p:cNvPr>
          <p:cNvSpPr txBox="1"/>
          <p:nvPr/>
        </p:nvSpPr>
        <p:spPr>
          <a:xfrm>
            <a:off x="1496449" y="979117"/>
            <a:ext cx="8718295" cy="637354"/>
          </a:xfrm>
          <a:prstGeom prst="rect">
            <a:avLst/>
          </a:prstGeom>
        </p:spPr>
        <p:txBody>
          <a:bodyPr lIns="0" tIns="0" rIns="0" bIns="0" rtlCol="0" anchor="t">
            <a:spAutoFit/>
          </a:bodyPr>
          <a:lstStyle/>
          <a:p>
            <a:pPr algn="l">
              <a:lnSpc>
                <a:spcPts val="5459"/>
              </a:lnSpc>
            </a:pP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Red Flag Indicators to look out for:</a:t>
            </a:r>
          </a:p>
        </p:txBody>
      </p:sp>
      <p:sp>
        <p:nvSpPr>
          <p:cNvPr id="7" name="Freeform 7">
            <a:extLst>
              <a:ext uri="{FF2B5EF4-FFF2-40B4-BE49-F238E27FC236}">
                <a16:creationId xmlns:a16="http://schemas.microsoft.com/office/drawing/2014/main" id="{555E7E31-F345-EFEF-9BF7-62A2E490BE21}"/>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2B0C438E-D49C-106B-EB64-5257FC54DD9C}"/>
              </a:ext>
            </a:extLst>
          </p:cNvPr>
          <p:cNvSpPr txBox="1"/>
          <p:nvPr/>
        </p:nvSpPr>
        <p:spPr>
          <a:xfrm>
            <a:off x="1028700" y="2540622"/>
            <a:ext cx="15919681" cy="6894195"/>
          </a:xfrm>
          <a:prstGeom prst="rect">
            <a:avLst/>
          </a:prstGeom>
        </p:spPr>
        <p:txBody>
          <a:bodyPr lIns="0" tIns="0" rIns="0" bIns="0" rtlCol="0" anchor="t">
            <a:spAutoFit/>
          </a:bodyPr>
          <a:lstStyle/>
          <a:p>
            <a:pPr lvl="0"/>
            <a:r>
              <a:rPr lang="en-GB" sz="3200" b="1" dirty="0">
                <a:solidFill>
                  <a:schemeClr val="bg1"/>
                </a:solidFill>
              </a:rPr>
              <a:t>Denigration:</a:t>
            </a:r>
            <a:r>
              <a:rPr lang="en-GB" sz="3200" dirty="0">
                <a:solidFill>
                  <a:schemeClr val="bg1"/>
                </a:solidFill>
              </a:rPr>
              <a:t> </a:t>
            </a:r>
          </a:p>
          <a:p>
            <a:pPr lvl="0"/>
            <a:r>
              <a:rPr lang="en-GB" sz="3200" dirty="0">
                <a:solidFill>
                  <a:schemeClr val="bg1"/>
                </a:solidFill>
              </a:rPr>
              <a:t>The child constantly criticizes, hates, or demeans the targeted parent, turning minor issues into intense hostility. </a:t>
            </a:r>
          </a:p>
          <a:p>
            <a:pPr lvl="0"/>
            <a:endParaRPr lang="en-GB" sz="3200" b="1" dirty="0">
              <a:solidFill>
                <a:schemeClr val="bg1"/>
              </a:solidFill>
            </a:endParaRPr>
          </a:p>
          <a:p>
            <a:pPr lvl="0"/>
            <a:r>
              <a:rPr lang="en-GB" sz="3200" b="1" dirty="0">
                <a:solidFill>
                  <a:schemeClr val="bg1"/>
                </a:solidFill>
              </a:rPr>
              <a:t>Weak or Frivolous Rationalizations:</a:t>
            </a:r>
            <a:r>
              <a:rPr lang="en-GB" sz="3200" dirty="0">
                <a:solidFill>
                  <a:schemeClr val="bg1"/>
                </a:solidFill>
              </a:rPr>
              <a:t> </a:t>
            </a:r>
          </a:p>
          <a:p>
            <a:pPr lvl="0"/>
            <a:r>
              <a:rPr lang="en-GB" sz="3200" dirty="0">
                <a:solidFill>
                  <a:schemeClr val="bg1"/>
                </a:solidFill>
              </a:rPr>
              <a:t>The reasons the child gives for rejecting the parent make no sense or are based on trivial, exaggerated complaints. </a:t>
            </a:r>
          </a:p>
          <a:p>
            <a:pPr lvl="0"/>
            <a:endParaRPr lang="en-GB" sz="3200" b="1" dirty="0">
              <a:solidFill>
                <a:schemeClr val="bg1"/>
              </a:solidFill>
            </a:endParaRPr>
          </a:p>
          <a:p>
            <a:pPr lvl="0"/>
            <a:r>
              <a:rPr lang="en-GB" sz="3200" b="1" dirty="0">
                <a:solidFill>
                  <a:schemeClr val="bg1"/>
                </a:solidFill>
              </a:rPr>
              <a:t>Lack of Ambivalence:</a:t>
            </a:r>
            <a:r>
              <a:rPr lang="en-GB" sz="3200" dirty="0">
                <a:solidFill>
                  <a:schemeClr val="bg1"/>
                </a:solidFill>
              </a:rPr>
              <a:t> The child views the alienating parent as completely good and the targeted parent as completely bad, with no middle ground. </a:t>
            </a:r>
          </a:p>
          <a:p>
            <a:pPr lvl="0"/>
            <a:endParaRPr lang="en-GB" sz="3200" b="1" dirty="0">
              <a:solidFill>
                <a:schemeClr val="bg1"/>
              </a:solidFill>
            </a:endParaRPr>
          </a:p>
          <a:p>
            <a:pPr lvl="0"/>
            <a:r>
              <a:rPr lang="en-GB" sz="3200" b="1" dirty="0">
                <a:solidFill>
                  <a:schemeClr val="bg1"/>
                </a:solidFill>
              </a:rPr>
              <a:t>The "Independent Thinker" Phenomenon:</a:t>
            </a:r>
            <a:r>
              <a:rPr lang="en-GB" sz="3200" dirty="0">
                <a:solidFill>
                  <a:schemeClr val="bg1"/>
                </a:solidFill>
              </a:rPr>
              <a:t> </a:t>
            </a:r>
          </a:p>
          <a:p>
            <a:pPr lvl="0"/>
            <a:r>
              <a:rPr lang="en-GB" sz="3200" dirty="0">
                <a:solidFill>
                  <a:schemeClr val="bg1"/>
                </a:solidFill>
              </a:rPr>
              <a:t>The child insists the rejection is completely their own idea, yet they use adult words, phrases, and logic they do not truly understand</a:t>
            </a:r>
          </a:p>
        </p:txBody>
      </p:sp>
    </p:spTree>
    <p:extLst>
      <p:ext uri="{BB962C8B-B14F-4D97-AF65-F5344CB8AC3E}">
        <p14:creationId xmlns:p14="http://schemas.microsoft.com/office/powerpoint/2010/main" val="99739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 calcmode="lin" valueType="num">
                                      <p:cBhvr additive="base">
                                        <p:cTn id="1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 calcmode="lin" valueType="num">
                                      <p:cBhvr additive="base">
                                        <p:cTn id="2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xEl>
                                              <p:pRg st="8" end="8"/>
                                            </p:txEl>
                                          </p:spTgt>
                                        </p:tgtEl>
                                        <p:attrNameLst>
                                          <p:attrName>style.visibility</p:attrName>
                                        </p:attrNameLst>
                                      </p:cBhvr>
                                      <p:to>
                                        <p:strVal val="visible"/>
                                      </p:to>
                                    </p:set>
                                    <p:anim calcmode="lin" valueType="num">
                                      <p:cBhvr additive="base">
                                        <p:cTn id="3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9" end="9"/>
                                            </p:txEl>
                                          </p:spTgt>
                                        </p:tgtEl>
                                        <p:attrNameLst>
                                          <p:attrName>style.visibility</p:attrName>
                                        </p:attrNameLst>
                                      </p:cBhvr>
                                      <p:to>
                                        <p:strVal val="visible"/>
                                      </p:to>
                                    </p:set>
                                    <p:anim calcmode="lin" valueType="num">
                                      <p:cBhvr additive="base">
                                        <p:cTn id="37"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233C3AE1-226E-F544-97C4-470CC32880D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2C9977-7584-C5FF-9FDD-96D40C54EC8D}"/>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67718E10-4B87-BFA9-490E-B2512EB9DA20}"/>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FC04C549-A79C-4314-1BCF-40D43E620A71}"/>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1AAC2990-1D05-3919-6D07-B2B566C5318C}"/>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3580D86E-EFB4-A255-2980-C6C73C9676C9}"/>
              </a:ext>
            </a:extLst>
          </p:cNvPr>
          <p:cNvSpPr txBox="1"/>
          <p:nvPr/>
        </p:nvSpPr>
        <p:spPr>
          <a:xfrm>
            <a:off x="1496449" y="979117"/>
            <a:ext cx="8718295" cy="669542"/>
          </a:xfrm>
          <a:prstGeom prst="rect">
            <a:avLst/>
          </a:prstGeom>
        </p:spPr>
        <p:txBody>
          <a:bodyPr lIns="0" tIns="0" rIns="0" bIns="0" rtlCol="0" anchor="t">
            <a:spAutoFit/>
          </a:bodyPr>
          <a:lstStyle/>
          <a:p>
            <a:pPr>
              <a:lnSpc>
                <a:spcPts val="5459"/>
              </a:lnSpc>
            </a:pPr>
            <a:r>
              <a:rPr lang="en-US" sz="40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Red Flag Indicators to look out for (2):</a:t>
            </a:r>
            <a:endParaRPr lang="en-US" sz="3899" b="1" dirty="0">
              <a:solidFill>
                <a:srgbClr val="FFFFFF"/>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5525FB62-6214-A135-D1A4-554ED2C5B08D}"/>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69DAD8D-EAEC-2832-DE7E-BB124A3FE039}"/>
              </a:ext>
            </a:extLst>
          </p:cNvPr>
          <p:cNvSpPr txBox="1"/>
          <p:nvPr/>
        </p:nvSpPr>
        <p:spPr>
          <a:xfrm>
            <a:off x="1028700" y="2540622"/>
            <a:ext cx="15919681" cy="6401753"/>
          </a:xfrm>
          <a:prstGeom prst="rect">
            <a:avLst/>
          </a:prstGeom>
        </p:spPr>
        <p:txBody>
          <a:bodyPr lIns="0" tIns="0" rIns="0" bIns="0" rtlCol="0" anchor="t">
            <a:spAutoFit/>
          </a:bodyPr>
          <a:lstStyle/>
          <a:p>
            <a:pPr lvl="0"/>
            <a:endParaRPr lang="en-GB" sz="3200" b="1" dirty="0">
              <a:solidFill>
                <a:schemeClr val="bg1"/>
              </a:solidFill>
            </a:endParaRPr>
          </a:p>
          <a:p>
            <a:pPr lvl="0"/>
            <a:r>
              <a:rPr lang="en-GB" sz="3200" b="1" dirty="0">
                <a:solidFill>
                  <a:schemeClr val="bg1"/>
                </a:solidFill>
              </a:rPr>
              <a:t>Reflexive Support for the Alienator:</a:t>
            </a:r>
            <a:r>
              <a:rPr lang="en-GB" sz="3200" dirty="0">
                <a:solidFill>
                  <a:schemeClr val="bg1"/>
                </a:solidFill>
              </a:rPr>
              <a:t> </a:t>
            </a:r>
          </a:p>
          <a:p>
            <a:pPr lvl="0"/>
            <a:r>
              <a:rPr lang="en-GB" sz="3200" dirty="0">
                <a:solidFill>
                  <a:schemeClr val="bg1"/>
                </a:solidFill>
              </a:rPr>
              <a:t>The child automatically takes the alienating parent's side in any conflict without trying to be fair or objective. </a:t>
            </a:r>
          </a:p>
          <a:p>
            <a:pPr lvl="0"/>
            <a:endParaRPr lang="en-GB" sz="3200" b="1" dirty="0">
              <a:solidFill>
                <a:schemeClr val="bg1"/>
              </a:solidFill>
            </a:endParaRPr>
          </a:p>
          <a:p>
            <a:pPr lvl="0"/>
            <a:r>
              <a:rPr lang="en-GB" sz="3200" b="1" dirty="0">
                <a:solidFill>
                  <a:schemeClr val="bg1"/>
                </a:solidFill>
              </a:rPr>
              <a:t>Absence of Guilt:</a:t>
            </a:r>
            <a:r>
              <a:rPr lang="en-GB" sz="3200" dirty="0">
                <a:solidFill>
                  <a:schemeClr val="bg1"/>
                </a:solidFill>
              </a:rPr>
              <a:t> The child shows no shame, remorse, or guilt for being cruel, cold, or rejecting toward the targeted parent. </a:t>
            </a:r>
          </a:p>
          <a:p>
            <a:pPr lvl="0"/>
            <a:endParaRPr lang="en-GB" sz="3200" b="1" dirty="0">
              <a:solidFill>
                <a:schemeClr val="bg1"/>
              </a:solidFill>
            </a:endParaRPr>
          </a:p>
          <a:p>
            <a:pPr lvl="0"/>
            <a:r>
              <a:rPr lang="en-GB" sz="3200" b="1" dirty="0">
                <a:solidFill>
                  <a:schemeClr val="bg1"/>
                </a:solidFill>
              </a:rPr>
              <a:t>Borrowed Scenarios:</a:t>
            </a:r>
            <a:r>
              <a:rPr lang="en-GB" sz="3200" dirty="0">
                <a:solidFill>
                  <a:schemeClr val="bg1"/>
                </a:solidFill>
              </a:rPr>
              <a:t> The child repeats stories or claims about the targeted parent that sound scripted, or describes events they were too young to remember or never actually witnessed. </a:t>
            </a:r>
          </a:p>
          <a:p>
            <a:pPr lvl="0"/>
            <a:endParaRPr lang="en-GB" sz="3200" b="1" dirty="0">
              <a:solidFill>
                <a:schemeClr val="bg1"/>
              </a:solidFill>
            </a:endParaRPr>
          </a:p>
          <a:p>
            <a:pPr lvl="0"/>
            <a:r>
              <a:rPr lang="en-GB" sz="3200" b="1" dirty="0">
                <a:solidFill>
                  <a:schemeClr val="bg1"/>
                </a:solidFill>
              </a:rPr>
              <a:t>Spread of Animosity:</a:t>
            </a:r>
            <a:r>
              <a:rPr lang="en-GB" sz="3200" dirty="0">
                <a:solidFill>
                  <a:schemeClr val="bg1"/>
                </a:solidFill>
              </a:rPr>
              <a:t> The child's hatred extends past the targeted parent to include that parent's entire extended family, such as grandparents, aunts, uncles, and cousins.</a:t>
            </a:r>
          </a:p>
        </p:txBody>
      </p:sp>
    </p:spTree>
    <p:extLst>
      <p:ext uri="{BB962C8B-B14F-4D97-AF65-F5344CB8AC3E}">
        <p14:creationId xmlns:p14="http://schemas.microsoft.com/office/powerpoint/2010/main" val="271893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 calcmode="lin" valueType="num">
                                      <p:cBhvr additive="base">
                                        <p:cTn id="23"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anim calcmode="lin" valueType="num">
                                      <p:cBhvr additive="base">
                                        <p:cTn id="2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921A5548-720F-89FC-39C8-18AE560D5D3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ABC1DD-C03D-48E7-86EF-DC941CFADD26}"/>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22CDA64-9D6C-E2AD-606A-2EEBF192A123}"/>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A16CAA5E-12AF-03AC-EB2D-8E559B2195DE}"/>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1C3AF783-5DBC-6E7D-2C80-E6D2D73CB0F5}"/>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5F7D26F3-37DA-46EE-44A3-757B468C615C}"/>
              </a:ext>
            </a:extLst>
          </p:cNvPr>
          <p:cNvSpPr txBox="1"/>
          <p:nvPr/>
        </p:nvSpPr>
        <p:spPr>
          <a:xfrm>
            <a:off x="1496449" y="979117"/>
            <a:ext cx="8718295" cy="669542"/>
          </a:xfrm>
          <a:prstGeom prst="rect">
            <a:avLst/>
          </a:prstGeom>
        </p:spPr>
        <p:txBody>
          <a:bodyPr lIns="0" tIns="0" rIns="0" bIns="0" rtlCol="0" anchor="t">
            <a:spAutoFit/>
          </a:bodyPr>
          <a:lstStyle/>
          <a:p>
            <a:pPr>
              <a:lnSpc>
                <a:spcPts val="5459"/>
              </a:lnSpc>
            </a:pPr>
            <a:r>
              <a:rPr lang="en-US" sz="40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Family Justice Council – December 2024:</a:t>
            </a:r>
            <a:endParaRPr lang="en-US" sz="3899" b="1" dirty="0">
              <a:solidFill>
                <a:srgbClr val="FFFFFF"/>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3C39FF7F-7853-C59D-BA62-5DCA8CF7ADA8}"/>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8FDBE8DC-7085-01E7-0881-1E020C6BB6D0}"/>
              </a:ext>
            </a:extLst>
          </p:cNvPr>
          <p:cNvSpPr txBox="1"/>
          <p:nvPr/>
        </p:nvSpPr>
        <p:spPr>
          <a:xfrm>
            <a:off x="1028700" y="2540622"/>
            <a:ext cx="15919681" cy="6463308"/>
          </a:xfrm>
          <a:prstGeom prst="rect">
            <a:avLst/>
          </a:prstGeom>
        </p:spPr>
        <p:txBody>
          <a:bodyPr lIns="0" tIns="0" rIns="0" bIns="0" rtlCol="0" anchor="t">
            <a:spAutoFit/>
          </a:bodyPr>
          <a:lstStyle/>
          <a:p>
            <a:pPr lvl="0"/>
            <a:r>
              <a:rPr lang="en-GB" sz="2800" dirty="0">
                <a:solidFill>
                  <a:schemeClr val="bg1"/>
                </a:solidFill>
              </a:rPr>
              <a:t>“Guidance on responding to a child’s unexplained reluctance, resistance or refusal to spend time with a parent and allegations of alienating behaviour” </a:t>
            </a:r>
          </a:p>
          <a:p>
            <a:pPr lvl="0"/>
            <a:endParaRPr lang="en-GB" sz="2800" b="1" dirty="0">
              <a:solidFill>
                <a:schemeClr val="bg1"/>
              </a:solidFill>
            </a:endParaRPr>
          </a:p>
          <a:p>
            <a:r>
              <a:rPr lang="en-GB" sz="2800" dirty="0">
                <a:solidFill>
                  <a:schemeClr val="bg1"/>
                </a:solidFill>
              </a:rPr>
              <a:t>In summary, the guidance: </a:t>
            </a:r>
          </a:p>
          <a:p>
            <a:r>
              <a:rPr lang="en-GB" sz="2800" dirty="0">
                <a:solidFill>
                  <a:schemeClr val="bg1"/>
                </a:solidFill>
              </a:rPr>
              <a:t>● 	debunks myths that there is a diagnosable ‘syndrome’ of parental alienation and provides a helpful 	guide of important steps to follow where a child is reluctant, resistant, or refusing 	to see a parent;</a:t>
            </a:r>
          </a:p>
          <a:p>
            <a:r>
              <a:rPr lang="en-GB" sz="2800" dirty="0">
                <a:solidFill>
                  <a:schemeClr val="bg1"/>
                </a:solidFill>
              </a:rPr>
              <a:t>● 	is a reminder that decisions of fact relating both to allegations of alienating behaviour or domestic 	abuse are a judicial function;</a:t>
            </a:r>
          </a:p>
          <a:p>
            <a:r>
              <a:rPr lang="en-GB" sz="2800" dirty="0">
                <a:solidFill>
                  <a:schemeClr val="bg1"/>
                </a:solidFill>
              </a:rPr>
              <a:t>● 	tackles the difficult issue of allegations of alienating behaviour being made alongside allegations of 	domestic abuse, the impact on survivors and the importance of unpicking the complex interplay 	between these issues; and</a:t>
            </a:r>
          </a:p>
          <a:p>
            <a:r>
              <a:rPr lang="en-GB" sz="2800" dirty="0">
                <a:solidFill>
                  <a:schemeClr val="bg1"/>
                </a:solidFill>
              </a:rPr>
              <a:t>● 	centralises the voice of the child, putting children back at the heart of cases concerning 	them. </a:t>
            </a:r>
          </a:p>
          <a:p>
            <a:r>
              <a:rPr lang="en-GB" sz="2800" dirty="0">
                <a:solidFill>
                  <a:schemeClr val="bg1"/>
                </a:solidFill>
              </a:rPr>
              <a:t> </a:t>
            </a:r>
          </a:p>
          <a:p>
            <a:r>
              <a:rPr lang="en-GB" sz="2800" dirty="0">
                <a:solidFill>
                  <a:schemeClr val="bg1"/>
                </a:solidFill>
              </a:rPr>
              <a:t>The guidance is essential reading in any case where you are grappling with the issue of alleged alienating behaviour. </a:t>
            </a:r>
          </a:p>
        </p:txBody>
      </p:sp>
    </p:spTree>
    <p:extLst>
      <p:ext uri="{BB962C8B-B14F-4D97-AF65-F5344CB8AC3E}">
        <p14:creationId xmlns:p14="http://schemas.microsoft.com/office/powerpoint/2010/main" val="3530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 calcmode="lin" valueType="num">
                                      <p:cBhvr additive="base">
                                        <p:cTn id="1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xEl>
                                              <p:pRg st="6" end="6"/>
                                            </p:txEl>
                                          </p:spTgt>
                                        </p:tgtEl>
                                        <p:attrNameLst>
                                          <p:attrName>style.visibility</p:attrName>
                                        </p:attrNameLst>
                                      </p:cBhvr>
                                      <p:to>
                                        <p:strVal val="visible"/>
                                      </p:to>
                                    </p:set>
                                    <p:anim calcmode="lin" valueType="num">
                                      <p:cBhvr additive="base">
                                        <p:cTn id="33"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EABC4C5-968C-2F95-7CBF-D0DECA74930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1E24B3-78C5-B52E-0F2A-9841B1648BF4}"/>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FA55E1C7-AE0F-04CF-C474-4F489C0454F9}"/>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FD8F4784-5F2A-C0A5-359B-CE01A9EE60B2}"/>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FC0F5FA6-FA96-0C7C-4EA9-96174421929D}"/>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C11BB1D8-DC72-0434-99AA-C51C1711BBEE}"/>
              </a:ext>
            </a:extLst>
          </p:cNvPr>
          <p:cNvSpPr txBox="1"/>
          <p:nvPr/>
        </p:nvSpPr>
        <p:spPr>
          <a:xfrm>
            <a:off x="1496449" y="979117"/>
            <a:ext cx="8718295" cy="1107996"/>
          </a:xfrm>
          <a:prstGeom prst="rect">
            <a:avLst/>
          </a:prstGeom>
        </p:spPr>
        <p:txBody>
          <a:bodyPr lIns="0" tIns="0" rIns="0" bIns="0" rtlCol="0" anchor="t">
            <a:spAutoFit/>
          </a:bodyPr>
          <a:lstStyle/>
          <a:p>
            <a:pPr>
              <a:lnSpc>
                <a:spcPct val="100000"/>
              </a:lnSpc>
            </a:pPr>
            <a:r>
              <a:rPr lang="en-GB" sz="3200" dirty="0">
                <a:solidFill>
                  <a:schemeClr val="bg1"/>
                </a:solidFill>
              </a:rPr>
              <a:t>Y (Experts and Alienating Behaviour: </a:t>
            </a:r>
          </a:p>
          <a:p>
            <a:pPr>
              <a:lnSpc>
                <a:spcPct val="100000"/>
              </a:lnSpc>
            </a:pPr>
            <a:r>
              <a:rPr lang="en-GB" sz="3200" dirty="0">
                <a:solidFill>
                  <a:schemeClr val="bg1"/>
                </a:solidFill>
              </a:rPr>
              <a:t>The Modern Approach) [2026] EWFC 38</a:t>
            </a:r>
            <a:r>
              <a:rPr lang="en-US" sz="4000" dirty="0">
                <a:solidFill>
                  <a:srgbClr val="FFFFFF"/>
                </a:solidFill>
                <a:latin typeface="Calibri" panose="020F0502020204030204" pitchFamily="34" charset="0"/>
                <a:ea typeface="Calibri" panose="020F0502020204030204" pitchFamily="34" charset="0"/>
                <a:cs typeface="Calibri" panose="020F0502020204030204" pitchFamily="34" charset="0"/>
                <a:sym typeface="Aptos Bold"/>
              </a:rPr>
              <a:t>:</a:t>
            </a:r>
            <a:endParaRPr lang="en-US" sz="3899" b="1" dirty="0">
              <a:solidFill>
                <a:srgbClr val="FFFFFF"/>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435A718D-2F64-9DB7-B3AE-FC06729D71E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494CE5B9-D6A2-C172-D773-95D37DE84115}"/>
              </a:ext>
            </a:extLst>
          </p:cNvPr>
          <p:cNvSpPr txBox="1"/>
          <p:nvPr/>
        </p:nvSpPr>
        <p:spPr>
          <a:xfrm>
            <a:off x="1028700" y="2540622"/>
            <a:ext cx="15919681" cy="4431983"/>
          </a:xfrm>
          <a:prstGeom prst="rect">
            <a:avLst/>
          </a:prstGeom>
        </p:spPr>
        <p:txBody>
          <a:bodyPr lIns="0" tIns="0" rIns="0" bIns="0" rtlCol="0" anchor="t">
            <a:spAutoFit/>
          </a:bodyPr>
          <a:lstStyle/>
          <a:p>
            <a:pPr lvl="0"/>
            <a:endParaRPr lang="en-GB" sz="3200" dirty="0">
              <a:solidFill>
                <a:schemeClr val="bg1"/>
              </a:solidFill>
            </a:endParaRPr>
          </a:p>
          <a:p>
            <a:pPr lvl="0"/>
            <a:endParaRPr lang="en-GB" sz="3200" dirty="0">
              <a:solidFill>
                <a:schemeClr val="bg1"/>
              </a:solidFill>
            </a:endParaRPr>
          </a:p>
          <a:p>
            <a:pPr lvl="0"/>
            <a:r>
              <a:rPr lang="en-GB" sz="3200" dirty="0">
                <a:solidFill>
                  <a:schemeClr val="bg1"/>
                </a:solidFill>
              </a:rPr>
              <a:t>As at today, the culmination of the recent cases and guidance in case involving alleged alienating behaviour. </a:t>
            </a:r>
          </a:p>
          <a:p>
            <a:pPr lvl="0"/>
            <a:endParaRPr lang="en-GB" sz="3200" dirty="0">
              <a:solidFill>
                <a:schemeClr val="bg1"/>
              </a:solidFill>
            </a:endParaRPr>
          </a:p>
          <a:p>
            <a:pPr lvl="0"/>
            <a:r>
              <a:rPr lang="en-GB" sz="3200" dirty="0">
                <a:solidFill>
                  <a:schemeClr val="bg1"/>
                </a:solidFill>
              </a:rPr>
              <a:t>McFarlane P set aside findings of alienating behaviour against the mother made in 2019 and 2020.</a:t>
            </a:r>
          </a:p>
          <a:p>
            <a:pPr lvl="0"/>
            <a:endParaRPr lang="en-GB" sz="3200" dirty="0">
              <a:solidFill>
                <a:schemeClr val="bg1"/>
              </a:solidFill>
            </a:endParaRPr>
          </a:p>
          <a:p>
            <a:pPr lvl="0"/>
            <a:r>
              <a:rPr lang="en-GB" sz="3200" dirty="0">
                <a:solidFill>
                  <a:schemeClr val="bg1"/>
                </a:solidFill>
              </a:rPr>
              <a:t>Confirmed validity of previous decisions on Alienating Behaviours and ‘experts’ set out above.</a:t>
            </a:r>
          </a:p>
        </p:txBody>
      </p:sp>
    </p:spTree>
    <p:extLst>
      <p:ext uri="{BB962C8B-B14F-4D97-AF65-F5344CB8AC3E}">
        <p14:creationId xmlns:p14="http://schemas.microsoft.com/office/powerpoint/2010/main" val="183503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51AB8B0-FEAB-A646-620D-7A64A835D0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9586930-4AE2-770F-9942-C92500D172AC}"/>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E571F200-BCC8-78BC-3300-53306CC203C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54BFA3B1-6299-9262-CEF9-7929098400DF}"/>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A2B4F9B1-C5EC-8914-7284-AD6E99C6EB71}"/>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a:extLst>
              <a:ext uri="{FF2B5EF4-FFF2-40B4-BE49-F238E27FC236}">
                <a16:creationId xmlns:a16="http://schemas.microsoft.com/office/drawing/2014/main" id="{51CB8D0A-5B01-998B-B057-593A224B1EDA}"/>
              </a:ext>
            </a:extLst>
          </p:cNvPr>
          <p:cNvSpPr txBox="1"/>
          <p:nvPr/>
        </p:nvSpPr>
        <p:spPr>
          <a:xfrm>
            <a:off x="1496449" y="979117"/>
            <a:ext cx="8718295" cy="492443"/>
          </a:xfrm>
          <a:prstGeom prst="rect">
            <a:avLst/>
          </a:prstGeom>
        </p:spPr>
        <p:txBody>
          <a:bodyPr lIns="0" tIns="0" rIns="0" bIns="0" rtlCol="0" anchor="t">
            <a:spAutoFit/>
          </a:bodyPr>
          <a:lstStyle/>
          <a:p>
            <a:pPr>
              <a:lnSpc>
                <a:spcPct val="100000"/>
              </a:lnSpc>
            </a:pPr>
            <a:r>
              <a:rPr lang="en-GB" sz="3200" dirty="0">
                <a:solidFill>
                  <a:schemeClr val="bg1"/>
                </a:solidFill>
              </a:rPr>
              <a:t>And Next?</a:t>
            </a:r>
            <a:endParaRPr lang="en-US" sz="3899" b="1" dirty="0">
              <a:solidFill>
                <a:srgbClr val="FFFFFF"/>
              </a:solidFill>
              <a:latin typeface="Aptos Bold"/>
              <a:ea typeface="Aptos Bold"/>
              <a:cs typeface="Aptos Bold"/>
              <a:sym typeface="Aptos Bold"/>
            </a:endParaRPr>
          </a:p>
        </p:txBody>
      </p:sp>
      <p:sp>
        <p:nvSpPr>
          <p:cNvPr id="7" name="Freeform 7">
            <a:extLst>
              <a:ext uri="{FF2B5EF4-FFF2-40B4-BE49-F238E27FC236}">
                <a16:creationId xmlns:a16="http://schemas.microsoft.com/office/drawing/2014/main" id="{82303105-EA1A-077B-C83B-B61CC2045274}"/>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3E7BE002-7D96-9120-FEC9-BA2DD69C0B3C}"/>
              </a:ext>
            </a:extLst>
          </p:cNvPr>
          <p:cNvSpPr txBox="1"/>
          <p:nvPr/>
        </p:nvSpPr>
        <p:spPr>
          <a:xfrm>
            <a:off x="1028700" y="2540622"/>
            <a:ext cx="15919681" cy="7879080"/>
          </a:xfrm>
          <a:prstGeom prst="rect">
            <a:avLst/>
          </a:prstGeom>
        </p:spPr>
        <p:txBody>
          <a:bodyPr lIns="0" tIns="0" rIns="0" bIns="0" rtlCol="0" anchor="t">
            <a:spAutoFit/>
          </a:bodyPr>
          <a:lstStyle/>
          <a:p>
            <a:pPr lvl="0"/>
            <a:endParaRPr lang="en-GB" sz="3200" dirty="0">
              <a:solidFill>
                <a:schemeClr val="bg1"/>
              </a:solidFill>
            </a:endParaRPr>
          </a:p>
          <a:p>
            <a:pPr lvl="0"/>
            <a:r>
              <a:rPr lang="en-GB" sz="3200" dirty="0">
                <a:solidFill>
                  <a:schemeClr val="bg1"/>
                </a:solidFill>
              </a:rPr>
              <a:t>Coming to a Court Centre near you ….</a:t>
            </a:r>
          </a:p>
          <a:p>
            <a:pPr lvl="0"/>
            <a:endParaRPr lang="en-GB" sz="3200" dirty="0">
              <a:solidFill>
                <a:schemeClr val="bg1"/>
              </a:solidFill>
            </a:endParaRPr>
          </a:p>
          <a:p>
            <a:pPr lvl="0"/>
            <a:r>
              <a:rPr lang="en-GB" sz="3200" dirty="0">
                <a:solidFill>
                  <a:schemeClr val="bg1"/>
                </a:solidFill>
              </a:rPr>
              <a:t>			The Child Focused Court.</a:t>
            </a:r>
          </a:p>
          <a:p>
            <a:pPr lvl="0"/>
            <a:endParaRPr lang="en-GB" sz="3200" dirty="0">
              <a:solidFill>
                <a:schemeClr val="bg1"/>
              </a:solidFill>
            </a:endParaRPr>
          </a:p>
          <a:p>
            <a:pPr lvl="0"/>
            <a:endParaRPr lang="en-GB" sz="3200" dirty="0">
              <a:solidFill>
                <a:schemeClr val="bg1"/>
              </a:solidFill>
            </a:endParaRPr>
          </a:p>
          <a:p>
            <a:pPr lvl="0"/>
            <a:endParaRPr lang="en-GB" sz="3200" dirty="0">
              <a:solidFill>
                <a:schemeClr val="bg1"/>
              </a:solidFill>
            </a:endParaRPr>
          </a:p>
          <a:p>
            <a:pPr lvl="0"/>
            <a:r>
              <a:rPr lang="en-GB" sz="3200" dirty="0">
                <a:solidFill>
                  <a:schemeClr val="bg1"/>
                </a:solidFill>
              </a:rPr>
              <a:t>Julian Shaw</a:t>
            </a:r>
          </a:p>
          <a:p>
            <a:pPr lvl="0"/>
            <a:r>
              <a:rPr lang="en-GB" sz="3200" dirty="0">
                <a:solidFill>
                  <a:schemeClr val="bg1"/>
                </a:solidFill>
              </a:rPr>
              <a:t>St Johns Buildings,</a:t>
            </a:r>
          </a:p>
          <a:p>
            <a:pPr lvl="0"/>
            <a:r>
              <a:rPr lang="en-GB" sz="3200" dirty="0">
                <a:solidFill>
                  <a:schemeClr val="bg1"/>
                </a:solidFill>
              </a:rPr>
              <a:t>Chester, Manchester,  Liverpool, Leeds &amp; Sheffield</a:t>
            </a:r>
          </a:p>
          <a:p>
            <a:pPr lvl="0"/>
            <a:endParaRPr lang="en-GB" sz="3200" dirty="0">
              <a:solidFill>
                <a:schemeClr val="bg1"/>
              </a:solidFill>
            </a:endParaRPr>
          </a:p>
          <a:p>
            <a:pPr lvl="0"/>
            <a:endParaRPr lang="en-GB" sz="3200" dirty="0">
              <a:solidFill>
                <a:schemeClr val="bg1"/>
              </a:solidFill>
            </a:endParaRPr>
          </a:p>
          <a:p>
            <a:pPr lvl="0"/>
            <a:endParaRPr lang="en-GB" sz="3200" dirty="0">
              <a:solidFill>
                <a:schemeClr val="bg1"/>
              </a:solidFill>
            </a:endParaRPr>
          </a:p>
          <a:p>
            <a:pPr lvl="0"/>
            <a:endParaRPr lang="en-GB" sz="3200" dirty="0">
              <a:solidFill>
                <a:schemeClr val="bg1"/>
              </a:solidFill>
            </a:endParaRPr>
          </a:p>
          <a:p>
            <a:pPr lvl="0"/>
            <a:endParaRPr lang="en-GB" sz="3200" dirty="0">
              <a:solidFill>
                <a:schemeClr val="bg1"/>
              </a:solidFill>
            </a:endParaRPr>
          </a:p>
          <a:p>
            <a:pPr lvl="0"/>
            <a:endParaRPr lang="en-GB" sz="3200" dirty="0">
              <a:solidFill>
                <a:schemeClr val="bg1"/>
              </a:solidFill>
            </a:endParaRPr>
          </a:p>
        </p:txBody>
      </p:sp>
      <p:pic>
        <p:nvPicPr>
          <p:cNvPr id="2050" name="Picture 1" descr="st johns Buildings logo(lh)">
            <a:extLst>
              <a:ext uri="{FF2B5EF4-FFF2-40B4-BE49-F238E27FC236}">
                <a16:creationId xmlns:a16="http://schemas.microsoft.com/office/drawing/2014/main" id="{129726BA-94AC-3A76-8688-15F2D517E3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0" y="5905500"/>
            <a:ext cx="4250283"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41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barn(inVertical)">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7" end="7"/>
                                            </p:txEl>
                                          </p:spTgt>
                                        </p:tgtEl>
                                        <p:attrNameLst>
                                          <p:attrName>style.visibility</p:attrName>
                                        </p:attrNameLst>
                                      </p:cBhvr>
                                      <p:to>
                                        <p:strVal val="visible"/>
                                      </p:to>
                                    </p:set>
                                    <p:animEffect transition="in" filter="fade">
                                      <p:cBhvr>
                                        <p:cTn id="12" dur="500"/>
                                        <p:tgtEl>
                                          <p:spTgt spid="8">
                                            <p:txEl>
                                              <p:pRg st="7" end="7"/>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8" end="8"/>
                                            </p:txEl>
                                          </p:spTgt>
                                        </p:tgtEl>
                                        <p:attrNameLst>
                                          <p:attrName>style.visibility</p:attrName>
                                        </p:attrNameLst>
                                      </p:cBhvr>
                                      <p:to>
                                        <p:strVal val="visible"/>
                                      </p:to>
                                    </p:set>
                                    <p:animEffect transition="in" filter="fade">
                                      <p:cBhvr>
                                        <p:cTn id="15" dur="500"/>
                                        <p:tgtEl>
                                          <p:spTgt spid="8">
                                            <p:txEl>
                                              <p:pRg st="8" end="8"/>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9" end="9"/>
                                            </p:txEl>
                                          </p:spTgt>
                                        </p:tgtEl>
                                        <p:attrNameLst>
                                          <p:attrName>style.visibility</p:attrName>
                                        </p:attrNameLst>
                                      </p:cBhvr>
                                      <p:to>
                                        <p:strVal val="visible"/>
                                      </p:to>
                                    </p:set>
                                    <p:animEffect transition="in" filter="fade">
                                      <p:cBhvr>
                                        <p:cTn id="18" dur="5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grpSp>
        <p:nvGrpSpPr>
          <p:cNvPr id="2" name="Group 2"/>
          <p:cNvGrpSpPr/>
          <p:nvPr/>
        </p:nvGrpSpPr>
        <p:grpSpPr>
          <a:xfrm>
            <a:off x="8826163" y="-722943"/>
            <a:ext cx="8249586" cy="5679748"/>
            <a:chOff x="0" y="0"/>
            <a:chExt cx="651819" cy="448770"/>
          </a:xfrm>
        </p:grpSpPr>
        <p:sp>
          <p:nvSpPr>
            <p:cNvPr id="3" name="Freeform 3"/>
            <p:cNvSpPr/>
            <p:nvPr/>
          </p:nvSpPr>
          <p:spPr>
            <a:xfrm>
              <a:off x="0" y="0"/>
              <a:ext cx="651819" cy="448770"/>
            </a:xfrm>
            <a:custGeom>
              <a:avLst/>
              <a:gdLst/>
              <a:ahLst/>
              <a:cxnLst/>
              <a:rect l="l" t="t" r="r" b="b"/>
              <a:pathLst>
                <a:path w="651819" h="448770">
                  <a:moveTo>
                    <a:pt x="75077" y="0"/>
                  </a:moveTo>
                  <a:lnTo>
                    <a:pt x="576742" y="0"/>
                  </a:lnTo>
                  <a:cubicBezTo>
                    <a:pt x="596654" y="0"/>
                    <a:pt x="615750" y="7910"/>
                    <a:pt x="629830" y="21990"/>
                  </a:cubicBezTo>
                  <a:cubicBezTo>
                    <a:pt x="643909" y="36069"/>
                    <a:pt x="651819" y="55165"/>
                    <a:pt x="651819" y="75077"/>
                  </a:cubicBezTo>
                  <a:lnTo>
                    <a:pt x="651819" y="373693"/>
                  </a:lnTo>
                  <a:cubicBezTo>
                    <a:pt x="651819" y="393605"/>
                    <a:pt x="643909" y="412701"/>
                    <a:pt x="629830" y="426781"/>
                  </a:cubicBezTo>
                  <a:cubicBezTo>
                    <a:pt x="615750" y="440860"/>
                    <a:pt x="596654" y="448770"/>
                    <a:pt x="576742" y="448770"/>
                  </a:cubicBezTo>
                  <a:lnTo>
                    <a:pt x="75077" y="448770"/>
                  </a:lnTo>
                  <a:cubicBezTo>
                    <a:pt x="33613" y="448770"/>
                    <a:pt x="0" y="415157"/>
                    <a:pt x="0" y="373693"/>
                  </a:cubicBezTo>
                  <a:lnTo>
                    <a:pt x="0" y="75077"/>
                  </a:lnTo>
                  <a:cubicBezTo>
                    <a:pt x="0" y="55165"/>
                    <a:pt x="7910" y="36069"/>
                    <a:pt x="21990" y="21990"/>
                  </a:cubicBezTo>
                  <a:cubicBezTo>
                    <a:pt x="36069" y="7910"/>
                    <a:pt x="55165" y="0"/>
                    <a:pt x="75077" y="0"/>
                  </a:cubicBezTo>
                  <a:close/>
                </a:path>
              </a:pathLst>
            </a:custGeom>
            <a:blipFill>
              <a:blip r:embed="rId2">
                <a:alphaModFix amt="30000"/>
              </a:blip>
              <a:stretch>
                <a:fillRect t="-4467" b="-4467"/>
              </a:stretch>
            </a:blipFill>
          </p:spPr>
          <p:txBody>
            <a:bodyPr/>
            <a:lstStyle/>
            <a:p>
              <a:endParaRPr lang="en-GB"/>
            </a:p>
          </p:txBody>
        </p:sp>
      </p:grpSp>
      <p:grpSp>
        <p:nvGrpSpPr>
          <p:cNvPr id="4" name="Group 4"/>
          <p:cNvGrpSpPr/>
          <p:nvPr/>
        </p:nvGrpSpPr>
        <p:grpSpPr>
          <a:xfrm>
            <a:off x="8826163" y="5330195"/>
            <a:ext cx="8249586" cy="5632123"/>
            <a:chOff x="0" y="0"/>
            <a:chExt cx="651819" cy="445007"/>
          </a:xfrm>
        </p:grpSpPr>
        <p:sp>
          <p:nvSpPr>
            <p:cNvPr id="5" name="Freeform 5"/>
            <p:cNvSpPr/>
            <p:nvPr/>
          </p:nvSpPr>
          <p:spPr>
            <a:xfrm>
              <a:off x="0" y="0"/>
              <a:ext cx="651819" cy="445007"/>
            </a:xfrm>
            <a:custGeom>
              <a:avLst/>
              <a:gdLst/>
              <a:ahLst/>
              <a:cxnLst/>
              <a:rect l="l" t="t" r="r" b="b"/>
              <a:pathLst>
                <a:path w="651819" h="445007">
                  <a:moveTo>
                    <a:pt x="75077" y="0"/>
                  </a:moveTo>
                  <a:lnTo>
                    <a:pt x="576742" y="0"/>
                  </a:lnTo>
                  <a:cubicBezTo>
                    <a:pt x="596654" y="0"/>
                    <a:pt x="615750" y="7910"/>
                    <a:pt x="629830" y="21990"/>
                  </a:cubicBezTo>
                  <a:cubicBezTo>
                    <a:pt x="643909" y="36069"/>
                    <a:pt x="651819" y="55165"/>
                    <a:pt x="651819" y="75077"/>
                  </a:cubicBezTo>
                  <a:lnTo>
                    <a:pt x="651819" y="369930"/>
                  </a:lnTo>
                  <a:cubicBezTo>
                    <a:pt x="651819" y="389842"/>
                    <a:pt x="643909" y="408938"/>
                    <a:pt x="629830" y="423018"/>
                  </a:cubicBezTo>
                  <a:cubicBezTo>
                    <a:pt x="615750" y="437097"/>
                    <a:pt x="596654" y="445007"/>
                    <a:pt x="576742" y="445007"/>
                  </a:cubicBezTo>
                  <a:lnTo>
                    <a:pt x="75077" y="445007"/>
                  </a:lnTo>
                  <a:cubicBezTo>
                    <a:pt x="55165" y="445007"/>
                    <a:pt x="36069" y="437097"/>
                    <a:pt x="21990" y="423018"/>
                  </a:cubicBezTo>
                  <a:cubicBezTo>
                    <a:pt x="7910" y="408938"/>
                    <a:pt x="0" y="389842"/>
                    <a:pt x="0" y="369930"/>
                  </a:cubicBezTo>
                  <a:lnTo>
                    <a:pt x="0" y="75077"/>
                  </a:lnTo>
                  <a:cubicBezTo>
                    <a:pt x="0" y="55165"/>
                    <a:pt x="7910" y="36069"/>
                    <a:pt x="21990" y="21990"/>
                  </a:cubicBezTo>
                  <a:cubicBezTo>
                    <a:pt x="36069" y="7910"/>
                    <a:pt x="55165" y="0"/>
                    <a:pt x="75077" y="0"/>
                  </a:cubicBezTo>
                  <a:close/>
                </a:path>
              </a:pathLst>
            </a:custGeom>
            <a:blipFill>
              <a:blip r:embed="rId3">
                <a:alphaModFix amt="30000"/>
              </a:blip>
              <a:stretch>
                <a:fillRect t="-4927" b="-4927"/>
              </a:stretch>
            </a:blipFill>
          </p:spPr>
          <p:txBody>
            <a:bodyPr/>
            <a:lstStyle/>
            <a:p>
              <a:endParaRPr lang="en-GB"/>
            </a:p>
          </p:txBody>
        </p:sp>
      </p:grpSp>
      <p:sp>
        <p:nvSpPr>
          <p:cNvPr id="6" name="TextBox 6"/>
          <p:cNvSpPr txBox="1"/>
          <p:nvPr/>
        </p:nvSpPr>
        <p:spPr>
          <a:xfrm>
            <a:off x="1766821" y="2390478"/>
            <a:ext cx="13120753" cy="662940"/>
          </a:xfrm>
          <a:prstGeom prst="rect">
            <a:avLst/>
          </a:prstGeom>
        </p:spPr>
        <p:txBody>
          <a:bodyPr lIns="0" tIns="0" rIns="0" bIns="0" rtlCol="0" anchor="t">
            <a:spAutoFit/>
          </a:bodyPr>
          <a:lstStyle/>
          <a:p>
            <a:pPr algn="l">
              <a:lnSpc>
                <a:spcPts val="5459"/>
              </a:lnSpc>
              <a:spcBef>
                <a:spcPct val="0"/>
              </a:spcBef>
            </a:pPr>
            <a:endParaRPr lang="en-US" sz="3900" b="1" dirty="0">
              <a:solidFill>
                <a:srgbClr val="FFFFFF"/>
              </a:solidFill>
              <a:latin typeface="Aptos Bold"/>
              <a:ea typeface="Aptos Bold"/>
              <a:cs typeface="Aptos Bold"/>
              <a:sym typeface="Aptos Bold"/>
            </a:endParaRPr>
          </a:p>
        </p:txBody>
      </p:sp>
      <p:sp>
        <p:nvSpPr>
          <p:cNvPr id="7" name="TextBox 7"/>
          <p:cNvSpPr txBox="1"/>
          <p:nvPr/>
        </p:nvSpPr>
        <p:spPr>
          <a:xfrm>
            <a:off x="1766821" y="3358177"/>
            <a:ext cx="5743989" cy="546496"/>
          </a:xfrm>
          <a:prstGeom prst="rect">
            <a:avLst/>
          </a:prstGeom>
        </p:spPr>
        <p:txBody>
          <a:bodyPr lIns="0" tIns="0" rIns="0" bIns="0" rtlCol="0" anchor="t">
            <a:spAutoFit/>
          </a:bodyPr>
          <a:lstStyle/>
          <a:p>
            <a:pPr algn="l">
              <a:lnSpc>
                <a:spcPts val="4479"/>
              </a:lnSpc>
              <a:spcBef>
                <a:spcPct val="0"/>
              </a:spcBef>
            </a:pPr>
            <a:endParaRPr lang="en-US" sz="3199" dirty="0">
              <a:solidFill>
                <a:srgbClr val="FFFFFF"/>
              </a:solidFill>
              <a:latin typeface="Aptos"/>
              <a:ea typeface="Aptos"/>
              <a:cs typeface="Aptos"/>
              <a:sym typeface="Apto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165180" y="-2066447"/>
            <a:ext cx="25060564" cy="14109620"/>
          </a:xfrm>
          <a:custGeom>
            <a:avLst/>
            <a:gdLst/>
            <a:ahLst/>
            <a:cxnLst/>
            <a:rect l="l" t="t" r="r" b="b"/>
            <a:pathLst>
              <a:path w="25060564" h="14109620">
                <a:moveTo>
                  <a:pt x="25060564" y="0"/>
                </a:moveTo>
                <a:lnTo>
                  <a:pt x="0" y="0"/>
                </a:lnTo>
                <a:lnTo>
                  <a:pt x="0" y="14109619"/>
                </a:lnTo>
                <a:lnTo>
                  <a:pt x="25060564" y="14109619"/>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0" y="3988183"/>
            <a:ext cx="18288000" cy="866013"/>
          </a:xfrm>
          <a:prstGeom prst="rect">
            <a:avLst/>
          </a:prstGeom>
        </p:spPr>
        <p:txBody>
          <a:bodyPr lIns="0" tIns="0" rIns="0" bIns="0" rtlCol="0" anchor="t">
            <a:spAutoFit/>
          </a:bodyPr>
          <a:lstStyle/>
          <a:p>
            <a:pPr algn="ctr">
              <a:lnSpc>
                <a:spcPts val="6696"/>
              </a:lnSpc>
            </a:pPr>
            <a:r>
              <a:rPr lang="en-US" sz="6200" b="1">
                <a:solidFill>
                  <a:srgbClr val="FFFFFF"/>
                </a:solidFill>
                <a:latin typeface="Aptos Bold"/>
                <a:ea typeface="Aptos Bold"/>
                <a:cs typeface="Aptos Bold"/>
                <a:sym typeface="Aptos Bold"/>
              </a:rPr>
              <a:t>Thank You For Watching!</a:t>
            </a:r>
          </a:p>
        </p:txBody>
      </p:sp>
      <p:sp>
        <p:nvSpPr>
          <p:cNvPr id="4" name="Freeform 4"/>
          <p:cNvSpPr/>
          <p:nvPr/>
        </p:nvSpPr>
        <p:spPr>
          <a:xfrm>
            <a:off x="6150417" y="5323796"/>
            <a:ext cx="1045679" cy="1045679"/>
          </a:xfrm>
          <a:custGeom>
            <a:avLst/>
            <a:gdLst/>
            <a:ahLst/>
            <a:cxnLst/>
            <a:rect l="l" t="t" r="r" b="b"/>
            <a:pathLst>
              <a:path w="1045679" h="1045679">
                <a:moveTo>
                  <a:pt x="0" y="0"/>
                </a:moveTo>
                <a:lnTo>
                  <a:pt x="1045678" y="0"/>
                </a:lnTo>
                <a:lnTo>
                  <a:pt x="1045678" y="1045679"/>
                </a:lnTo>
                <a:lnTo>
                  <a:pt x="0" y="1045679"/>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7463680" y="5650802"/>
            <a:ext cx="5381130" cy="439293"/>
          </a:xfrm>
          <a:prstGeom prst="rect">
            <a:avLst/>
          </a:prstGeom>
        </p:spPr>
        <p:txBody>
          <a:bodyPr lIns="0" tIns="0" rIns="0" bIns="0" rtlCol="0" anchor="t">
            <a:spAutoFit/>
          </a:bodyPr>
          <a:lstStyle/>
          <a:p>
            <a:pPr algn="l">
              <a:lnSpc>
                <a:spcPts val="3455"/>
              </a:lnSpc>
            </a:pPr>
            <a:r>
              <a:rPr lang="en-US" sz="3199">
                <a:solidFill>
                  <a:srgbClr val="FFFFFF"/>
                </a:solidFill>
                <a:latin typeface="Aptos"/>
                <a:ea typeface="Aptos"/>
                <a:cs typeface="Aptos"/>
                <a:sym typeface="Aptos"/>
              </a:rPr>
              <a:t>Scan to Share Your Feedback</a:t>
            </a:r>
          </a:p>
        </p:txBody>
      </p:sp>
      <p:sp>
        <p:nvSpPr>
          <p:cNvPr id="6" name="TextBox 6"/>
          <p:cNvSpPr txBox="1"/>
          <p:nvPr/>
        </p:nvSpPr>
        <p:spPr>
          <a:xfrm>
            <a:off x="2863898" y="8124307"/>
            <a:ext cx="2900107"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LinkedIn:</a:t>
            </a:r>
          </a:p>
        </p:txBody>
      </p:sp>
      <p:sp>
        <p:nvSpPr>
          <p:cNvPr id="7" name="TextBox 7"/>
          <p:cNvSpPr txBox="1"/>
          <p:nvPr/>
        </p:nvSpPr>
        <p:spPr>
          <a:xfrm>
            <a:off x="7849980" y="8124307"/>
            <a:ext cx="3079616"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Instagram:</a:t>
            </a:r>
          </a:p>
        </p:txBody>
      </p:sp>
      <p:sp>
        <p:nvSpPr>
          <p:cNvPr id="8" name="TextBox 8"/>
          <p:cNvSpPr txBox="1"/>
          <p:nvPr/>
        </p:nvSpPr>
        <p:spPr>
          <a:xfrm>
            <a:off x="12588923" y="8124307"/>
            <a:ext cx="3248361"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Facebook:</a:t>
            </a:r>
          </a:p>
        </p:txBody>
      </p:sp>
      <p:sp>
        <p:nvSpPr>
          <p:cNvPr id="9" name="Freeform 9"/>
          <p:cNvSpPr/>
          <p:nvPr/>
        </p:nvSpPr>
        <p:spPr>
          <a:xfrm>
            <a:off x="2895751" y="8729844"/>
            <a:ext cx="597979" cy="509913"/>
          </a:xfrm>
          <a:custGeom>
            <a:avLst/>
            <a:gdLst/>
            <a:ahLst/>
            <a:cxnLst/>
            <a:rect l="l" t="t" r="r" b="b"/>
            <a:pathLst>
              <a:path w="597979" h="509913">
                <a:moveTo>
                  <a:pt x="0" y="0"/>
                </a:moveTo>
                <a:lnTo>
                  <a:pt x="597980" y="0"/>
                </a:lnTo>
                <a:lnTo>
                  <a:pt x="597980" y="509913"/>
                </a:lnTo>
                <a:lnTo>
                  <a:pt x="0" y="5099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7849980" y="8729844"/>
            <a:ext cx="509913" cy="509913"/>
          </a:xfrm>
          <a:custGeom>
            <a:avLst/>
            <a:gdLst/>
            <a:ahLst/>
            <a:cxnLst/>
            <a:rect l="l" t="t" r="r" b="b"/>
            <a:pathLst>
              <a:path w="509913" h="509913">
                <a:moveTo>
                  <a:pt x="0" y="0"/>
                </a:moveTo>
                <a:lnTo>
                  <a:pt x="509913" y="0"/>
                </a:lnTo>
                <a:lnTo>
                  <a:pt x="509913" y="509913"/>
                </a:lnTo>
                <a:lnTo>
                  <a:pt x="0" y="5099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a:off x="12588923" y="8748387"/>
            <a:ext cx="511774" cy="509913"/>
          </a:xfrm>
          <a:custGeom>
            <a:avLst/>
            <a:gdLst/>
            <a:ahLst/>
            <a:cxnLst/>
            <a:rect l="l" t="t" r="r" b="b"/>
            <a:pathLst>
              <a:path w="511774" h="509913">
                <a:moveTo>
                  <a:pt x="0" y="0"/>
                </a:moveTo>
                <a:lnTo>
                  <a:pt x="511774" y="0"/>
                </a:lnTo>
                <a:lnTo>
                  <a:pt x="511774" y="509913"/>
                </a:lnTo>
                <a:lnTo>
                  <a:pt x="0" y="5099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 name="TextBox 12"/>
          <p:cNvSpPr txBox="1"/>
          <p:nvPr/>
        </p:nvSpPr>
        <p:spPr>
          <a:xfrm>
            <a:off x="3623955" y="8833162"/>
            <a:ext cx="2167120"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DatalawOnline</a:t>
            </a:r>
          </a:p>
        </p:txBody>
      </p:sp>
      <p:sp>
        <p:nvSpPr>
          <p:cNvPr id="13" name="TextBox 13"/>
          <p:cNvSpPr txBox="1"/>
          <p:nvPr/>
        </p:nvSpPr>
        <p:spPr>
          <a:xfrm>
            <a:off x="8492045" y="8851705"/>
            <a:ext cx="1809455"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Datalaw.Ltd</a:t>
            </a:r>
          </a:p>
        </p:txBody>
      </p:sp>
      <p:sp>
        <p:nvSpPr>
          <p:cNvPr id="14" name="TextBox 14"/>
          <p:cNvSpPr txBox="1"/>
          <p:nvPr/>
        </p:nvSpPr>
        <p:spPr>
          <a:xfrm>
            <a:off x="13262622" y="8851705"/>
            <a:ext cx="2161480"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DatalawOnline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flipH="1">
            <a:off x="-995010" y="-2409825"/>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028700" y="4775993"/>
            <a:ext cx="12839700" cy="2107756"/>
          </a:xfrm>
          <a:prstGeom prst="rect">
            <a:avLst/>
          </a:prstGeom>
        </p:spPr>
        <p:txBody>
          <a:bodyPr wrap="square" lIns="0" tIns="0" rIns="0" bIns="0" rtlCol="0" anchor="t">
            <a:spAutoFit/>
          </a:bodyPr>
          <a:lstStyle/>
          <a:p>
            <a:pPr algn="l">
              <a:lnSpc>
                <a:spcPts val="8280"/>
              </a:lnSpc>
            </a:pPr>
            <a:r>
              <a:rPr lang="en-US" sz="6900" b="1" dirty="0">
                <a:solidFill>
                  <a:srgbClr val="FAFAFA"/>
                </a:solidFill>
                <a:latin typeface="Aptos Bold"/>
                <a:ea typeface="Aptos Bold"/>
                <a:cs typeface="Aptos Bold"/>
                <a:sym typeface="Aptos Bold"/>
              </a:rPr>
              <a:t>FINANCIAL REMEDIES UPDATE</a:t>
            </a:r>
          </a:p>
        </p:txBody>
      </p:sp>
      <p:sp>
        <p:nvSpPr>
          <p:cNvPr id="4" name="TextBox 4"/>
          <p:cNvSpPr txBox="1"/>
          <p:nvPr/>
        </p:nvSpPr>
        <p:spPr>
          <a:xfrm>
            <a:off x="1028700" y="7368159"/>
            <a:ext cx="2891025" cy="405765"/>
          </a:xfrm>
          <a:prstGeom prst="rect">
            <a:avLst/>
          </a:prstGeom>
        </p:spPr>
        <p:txBody>
          <a:bodyPr lIns="0" tIns="0" rIns="0" bIns="0" rtlCol="0" anchor="t">
            <a:spAutoFit/>
          </a:bodyPr>
          <a:lstStyle/>
          <a:p>
            <a:pPr algn="l">
              <a:lnSpc>
                <a:spcPts val="3359"/>
              </a:lnSpc>
            </a:pPr>
            <a:r>
              <a:rPr lang="en-US" sz="2400" spc="-24">
                <a:solidFill>
                  <a:srgbClr val="ECEEE3"/>
                </a:solidFill>
                <a:latin typeface="Aptos"/>
                <a:ea typeface="Aptos"/>
                <a:cs typeface="Aptos"/>
                <a:sym typeface="Aptos"/>
              </a:rPr>
              <a:t>Presented by</a:t>
            </a:r>
          </a:p>
        </p:txBody>
      </p:sp>
      <p:sp>
        <p:nvSpPr>
          <p:cNvPr id="5" name="TextBox 5"/>
          <p:cNvSpPr txBox="1"/>
          <p:nvPr/>
        </p:nvSpPr>
        <p:spPr>
          <a:xfrm>
            <a:off x="1028700" y="8014979"/>
            <a:ext cx="7270004" cy="363754"/>
          </a:xfrm>
          <a:prstGeom prst="rect">
            <a:avLst/>
          </a:prstGeom>
        </p:spPr>
        <p:txBody>
          <a:bodyPr lIns="0" tIns="0" rIns="0" bIns="0" rtlCol="0" anchor="t">
            <a:spAutoFit/>
          </a:bodyPr>
          <a:lstStyle/>
          <a:p>
            <a:pPr marL="0" lvl="0" indent="0" algn="l">
              <a:lnSpc>
                <a:spcPts val="2560"/>
              </a:lnSpc>
            </a:pPr>
            <a:r>
              <a:rPr lang="en-US" sz="3200" b="1" spc="-32" dirty="0">
                <a:solidFill>
                  <a:srgbClr val="F5F6F6"/>
                </a:solidFill>
                <a:latin typeface="Aptos Bold"/>
                <a:ea typeface="Aptos Bold"/>
                <a:cs typeface="Aptos Bold"/>
                <a:sym typeface="Aptos Bold"/>
              </a:rPr>
              <a:t>Samantha Hillas KC, St Johns Buildings</a:t>
            </a:r>
          </a:p>
        </p:txBody>
      </p:sp>
      <p:sp>
        <p:nvSpPr>
          <p:cNvPr id="6" name="Freeform 6"/>
          <p:cNvSpPr/>
          <p:nvPr/>
        </p:nvSpPr>
        <p:spPr>
          <a:xfrm>
            <a:off x="15192218" y="792480"/>
            <a:ext cx="1950023" cy="360754"/>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3"/>
            <a:stretch>
              <a:fillRect/>
            </a:stretch>
          </a:blipFill>
        </p:spPr>
        <p:txBody>
          <a:bodyPr/>
          <a:lstStyle/>
          <a:p>
            <a:endParaRPr lang="en-GB"/>
          </a:p>
        </p:txBody>
      </p:sp>
      <p:grpSp>
        <p:nvGrpSpPr>
          <p:cNvPr id="7" name="Group 7"/>
          <p:cNvGrpSpPr/>
          <p:nvPr/>
        </p:nvGrpSpPr>
        <p:grpSpPr>
          <a:xfrm>
            <a:off x="-2587521" y="609600"/>
            <a:ext cx="2914411" cy="365760"/>
            <a:chOff x="0" y="0"/>
            <a:chExt cx="767582" cy="96332"/>
          </a:xfrm>
        </p:grpSpPr>
        <p:sp>
          <p:nvSpPr>
            <p:cNvPr id="8" name="Freeform 8"/>
            <p:cNvSpPr/>
            <p:nvPr/>
          </p:nvSpPr>
          <p:spPr>
            <a:xfrm>
              <a:off x="0" y="0"/>
              <a:ext cx="767582" cy="96332"/>
            </a:xfrm>
            <a:custGeom>
              <a:avLst/>
              <a:gdLst/>
              <a:ahLst/>
              <a:cxnLst/>
              <a:rect l="l" t="t" r="r" b="b"/>
              <a:pathLst>
                <a:path w="767582" h="96332">
                  <a:moveTo>
                    <a:pt x="0" y="0"/>
                  </a:moveTo>
                  <a:lnTo>
                    <a:pt x="767582" y="0"/>
                  </a:lnTo>
                  <a:lnTo>
                    <a:pt x="767582" y="96332"/>
                  </a:lnTo>
                  <a:lnTo>
                    <a:pt x="0" y="96332"/>
                  </a:lnTo>
                  <a:close/>
                </a:path>
              </a:pathLst>
            </a:custGeom>
            <a:solidFill>
              <a:srgbClr val="6440FB"/>
            </a:solidFill>
          </p:spPr>
          <p:txBody>
            <a:bodyPr/>
            <a:lstStyle/>
            <a:p>
              <a:endParaRPr lang="en-GB"/>
            </a:p>
          </p:txBody>
        </p:sp>
        <p:sp>
          <p:nvSpPr>
            <p:cNvPr id="9" name="TextBox 9"/>
            <p:cNvSpPr txBox="1"/>
            <p:nvPr/>
          </p:nvSpPr>
          <p:spPr>
            <a:xfrm>
              <a:off x="0" y="57150"/>
              <a:ext cx="767582" cy="39182"/>
            </a:xfrm>
            <a:prstGeom prst="rect">
              <a:avLst/>
            </a:prstGeom>
          </p:spPr>
          <p:txBody>
            <a:bodyPr lIns="50800" tIns="50800" rIns="50800" bIns="50800" rtlCol="0" anchor="ctr"/>
            <a:lstStyle/>
            <a:p>
              <a:pPr algn="ctr">
                <a:lnSpc>
                  <a:spcPts val="2599"/>
                </a:lnSpc>
              </a:pPr>
              <a:endParaRPr/>
            </a:p>
          </p:txBody>
        </p:sp>
      </p:grpSp>
      <p:sp>
        <p:nvSpPr>
          <p:cNvPr id="10" name="TextBox 10"/>
          <p:cNvSpPr txBox="1"/>
          <p:nvPr/>
        </p:nvSpPr>
        <p:spPr>
          <a:xfrm>
            <a:off x="495379" y="657606"/>
            <a:ext cx="5421820" cy="601383"/>
          </a:xfrm>
          <a:prstGeom prst="rect">
            <a:avLst/>
          </a:prstGeom>
        </p:spPr>
        <p:txBody>
          <a:bodyPr lIns="0" tIns="0" rIns="0" bIns="0" rtlCol="0" anchor="t">
            <a:spAutoFit/>
          </a:bodyPr>
          <a:lstStyle/>
          <a:p>
            <a:pPr marL="0" lvl="0" indent="0" algn="l">
              <a:lnSpc>
                <a:spcPts val="2328"/>
              </a:lnSpc>
            </a:pPr>
            <a:r>
              <a:rPr lang="en-US" sz="2400" spc="43" dirty="0">
                <a:solidFill>
                  <a:srgbClr val="FFFFFF"/>
                </a:solidFill>
                <a:latin typeface="Aptos"/>
                <a:ea typeface="Aptos"/>
                <a:cs typeface="Aptos"/>
                <a:sym typeface="Aptos"/>
              </a:rPr>
              <a:t>The Family Finance &amp; Private Child Law Conference 2026: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Standish, sharing and matrimonialisation</a:t>
            </a:r>
            <a:endParaRPr lang="en-GB" sz="3200" dirty="0">
              <a:solidFill>
                <a:schemeClr val="bg1"/>
              </a:solidFill>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Standish v Standish [2025] UKSC 26</a:t>
            </a:r>
            <a:endParaRPr lang="en-GB" sz="3200" dirty="0">
              <a:solidFill>
                <a:schemeClr val="bg1"/>
              </a:solidFill>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Post-Standish authorities</a:t>
            </a:r>
            <a:endParaRPr lang="en-GB" sz="3200" dirty="0">
              <a:solidFill>
                <a:schemeClr val="bg1"/>
              </a:solidFill>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a:r>
              <a:rPr lang="en-GB" sz="3200" i="1" dirty="0">
                <a:solidFill>
                  <a:schemeClr val="bg1"/>
                </a:solidFill>
              </a:rPr>
              <a:t>ED v AP [2025] EWFC 399</a:t>
            </a:r>
          </a:p>
          <a:p>
            <a:r>
              <a:rPr lang="en-GB" sz="3200" i="1" dirty="0">
                <a:solidFill>
                  <a:schemeClr val="bg1"/>
                </a:solidFill>
              </a:rPr>
              <a:t>RKV v JWC [2025] EWFC 430 (B)</a:t>
            </a:r>
          </a:p>
          <a:p>
            <a:r>
              <a:rPr lang="en-GB" sz="3200" i="1" dirty="0">
                <a:solidFill>
                  <a:schemeClr val="bg1"/>
                </a:solidFill>
              </a:rPr>
              <a:t>VP v SP [2025] EWFC 447 (B)</a:t>
            </a:r>
          </a:p>
          <a:p>
            <a:r>
              <a:rPr lang="en-GB" sz="3200" i="1" dirty="0">
                <a:solidFill>
                  <a:schemeClr val="bg1"/>
                </a:solidFill>
              </a:rPr>
              <a:t>LIN v PAR [2026] 1 FLR 712</a:t>
            </a:r>
          </a:p>
          <a:p>
            <a:r>
              <a:rPr lang="en-GB" sz="3200" i="1" dirty="0">
                <a:solidFill>
                  <a:schemeClr val="bg1"/>
                </a:solidFill>
              </a:rPr>
              <a:t>LP v MP [2026] 1 FLR 1089</a:t>
            </a:r>
          </a:p>
          <a:p>
            <a:r>
              <a:rPr lang="en-GB" sz="3200" i="1" dirty="0">
                <a:solidFill>
                  <a:schemeClr val="bg1"/>
                </a:solidFill>
              </a:rPr>
              <a:t>RRE v JPR [2026] EWFC 7</a:t>
            </a:r>
          </a:p>
          <a:p>
            <a:r>
              <a:rPr lang="en-GB" sz="3200" i="1" dirty="0">
                <a:solidFill>
                  <a:schemeClr val="bg1"/>
                </a:solidFill>
              </a:rPr>
              <a:t>KMR v AER [2026] EWFC 10 (B)</a:t>
            </a:r>
          </a:p>
          <a:p>
            <a:r>
              <a:rPr lang="en-GB" sz="3200" i="1" dirty="0">
                <a:solidFill>
                  <a:schemeClr val="bg1"/>
                </a:solidFill>
              </a:rPr>
              <a:t>BS v HC [2026] EWFC 20 (B)</a:t>
            </a:r>
          </a:p>
          <a:p>
            <a:r>
              <a:rPr lang="en-GB" sz="3200" i="1" dirty="0">
                <a:solidFill>
                  <a:schemeClr val="bg1"/>
                </a:solidFill>
              </a:rPr>
              <a:t>BC v BC (No. 2) (Matrimonialisation; Division of Shareholding; Provision for Debt) [2026] EWFC 37</a:t>
            </a:r>
          </a:p>
          <a:p>
            <a:r>
              <a:rPr lang="en-GB" sz="3200" i="1" dirty="0">
                <a:solidFill>
                  <a:schemeClr val="bg1"/>
                </a:solidFill>
              </a:rPr>
              <a:t>Thirsk v Thirsk [2026] EWHC 1501 (Ch)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Wells sharing</a:t>
            </a:r>
            <a:endParaRPr lang="en-GB" sz="3200" dirty="0">
              <a:solidFill>
                <a:schemeClr val="bg1"/>
              </a:solidFill>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a:r>
              <a:rPr lang="en-GB" sz="3200" i="1" dirty="0">
                <a:solidFill>
                  <a:schemeClr val="bg1"/>
                </a:solidFill>
              </a:rPr>
              <a:t>Culligan v Culligan (Wells Sharing) [2025] EWFC 1</a:t>
            </a:r>
          </a:p>
          <a:p>
            <a:r>
              <a:rPr lang="en-GB" sz="3200" i="1" dirty="0">
                <a:solidFill>
                  <a:schemeClr val="bg1"/>
                </a:solidFill>
              </a:rPr>
              <a:t>BR v BR [2025] EWFC 88</a:t>
            </a:r>
          </a:p>
          <a:p>
            <a:r>
              <a:rPr lang="en-GB" sz="3200" i="1" dirty="0">
                <a:solidFill>
                  <a:schemeClr val="bg1"/>
                </a:solidFill>
              </a:rPr>
              <a:t>ED v AP [2025] EWFC 399</a:t>
            </a:r>
          </a:p>
          <a:p>
            <a:r>
              <a:rPr lang="en-GB" sz="3200" i="1" dirty="0">
                <a:solidFill>
                  <a:schemeClr val="bg1"/>
                </a:solidFill>
              </a:rPr>
              <a:t>Culligan v Rosemin-Culligan [2026] EWCA Civ 948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Conduct</a:t>
            </a:r>
            <a:endParaRPr lang="en-GB" sz="3200" dirty="0">
              <a:solidFill>
                <a:schemeClr val="bg1"/>
              </a:solidFill>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a:r>
              <a:rPr lang="en-GB" sz="3200" i="1" dirty="0">
                <a:solidFill>
                  <a:schemeClr val="bg1"/>
                </a:solidFill>
              </a:rPr>
              <a:t>LP v MP [2025] EWFC 473</a:t>
            </a:r>
          </a:p>
          <a:p>
            <a:r>
              <a:rPr lang="en-GB" sz="3200" i="1" dirty="0">
                <a:solidFill>
                  <a:schemeClr val="bg1"/>
                </a:solidFill>
              </a:rPr>
              <a:t>Loh v Loh-Gronager [2025] EWFC 483</a:t>
            </a:r>
          </a:p>
          <a:p>
            <a:r>
              <a:rPr lang="en-GB" sz="3200" i="1" dirty="0">
                <a:solidFill>
                  <a:schemeClr val="bg1"/>
                </a:solidFill>
              </a:rPr>
              <a:t>Gohil v Gohil &amp; Ors [2025] EWHC 3646 (Fam)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6" name="TextBox 6"/>
          <p:cNvSpPr txBox="1"/>
          <p:nvPr/>
        </p:nvSpPr>
        <p:spPr>
          <a:xfrm>
            <a:off x="1496449" y="979117"/>
            <a:ext cx="8718295" cy="1159933"/>
          </a:xfrm>
          <a:prstGeom prst="rect">
            <a:avLst/>
          </a:prstGeom>
        </p:spPr>
        <p:txBody>
          <a:bodyPr lIns="0" tIns="0" rIns="0" bIns="0" rtlCol="0" anchor="t">
            <a:spAutoFit/>
          </a:bodyPr>
          <a:lstStyle/>
          <a:p>
            <a:pPr>
              <a:lnSpc>
                <a:spcPct val="100000"/>
              </a:lnSpc>
            </a:pPr>
            <a:r>
              <a:rPr lang="en-GB" sz="3200" b="1" u="sng" dirty="0">
                <a:solidFill>
                  <a:schemeClr val="bg1"/>
                </a:solidFill>
              </a:rPr>
              <a:t>Practice and Procedure</a:t>
            </a:r>
            <a:endParaRPr lang="en-GB" sz="3200" dirty="0">
              <a:solidFill>
                <a:schemeClr val="bg1"/>
              </a:solidFill>
            </a:endParaRPr>
          </a:p>
        </p:txBody>
      </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2"/>
            <a:ext cx="15919681" cy="7479163"/>
          </a:xfrm>
          <a:prstGeom prst="rect">
            <a:avLst/>
          </a:prstGeom>
        </p:spPr>
        <p:txBody>
          <a:bodyPr lIns="0" tIns="0" rIns="0" bIns="0" rtlCol="0" anchor="t">
            <a:spAutoFit/>
          </a:bodyPr>
          <a:lstStyle/>
          <a:p>
            <a:r>
              <a:rPr lang="en-GB" sz="3200" i="1" dirty="0">
                <a:solidFill>
                  <a:schemeClr val="bg1"/>
                </a:solidFill>
              </a:rPr>
              <a:t>Standard Family Orders</a:t>
            </a:r>
          </a:p>
          <a:p>
            <a:r>
              <a:rPr lang="en-GB" sz="3200" i="1" dirty="0">
                <a:solidFill>
                  <a:schemeClr val="bg1"/>
                </a:solidFill>
              </a:rPr>
              <a:t>Financial Remedies Guide 2026 – March 2026</a:t>
            </a:r>
          </a:p>
          <a:p>
            <a:r>
              <a:rPr lang="en-GB" sz="3200" i="1" dirty="0">
                <a:solidFill>
                  <a:schemeClr val="bg1"/>
                </a:solidFill>
              </a:rPr>
              <a:t>JC v MC (Refusal of Relief from Sanctions) [2026] EWFC 145</a:t>
            </a:r>
          </a:p>
          <a:p>
            <a:r>
              <a:rPr lang="en-GB" sz="3200" i="1" dirty="0">
                <a:solidFill>
                  <a:schemeClr val="bg1"/>
                </a:solidFill>
              </a:rPr>
              <a:t>Doweck v Doweck [2026] EWFC 238 (B)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6" end="6"/>
                                            </p:txEl>
                                          </p:spTgt>
                                        </p:tgtEl>
                                        <p:attrNameLst>
                                          <p:attrName>style.visibility</p:attrName>
                                        </p:attrNameLst>
                                      </p:cBhvr>
                                      <p:to>
                                        <p:strVal val="visible"/>
                                      </p:to>
                                    </p:set>
                                    <p:animEffect transition="in" filter="fade">
                                      <p:cBhvr>
                                        <p:cTn id="18" dur="500"/>
                                        <p:tgtEl>
                                          <p:spTgt spid="8">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fade">
                                      <p:cBhvr>
                                        <p:cTn id="23" dur="1000"/>
                                        <p:tgtEl>
                                          <p:spTgt spid="8">
                                            <p:txEl>
                                              <p:pRg st="8" end="8"/>
                                            </p:txEl>
                                          </p:spTgt>
                                        </p:tgtEl>
                                      </p:cBhvr>
                                    </p:animEffect>
                                    <p:anim calcmode="lin" valueType="num">
                                      <p:cBhvr>
                                        <p:cTn id="2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8" end="8"/>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xEl>
                                              <p:pRg st="9" end="9"/>
                                            </p:txEl>
                                          </p:spTgt>
                                        </p:tgtEl>
                                        <p:attrNameLst>
                                          <p:attrName>style.visibility</p:attrName>
                                        </p:attrNameLst>
                                      </p:cBhvr>
                                      <p:to>
                                        <p:strVal val="visible"/>
                                      </p:to>
                                    </p:set>
                                    <p:animEffect transition="in" filter="fade">
                                      <p:cBhvr>
                                        <p:cTn id="28" dur="1000"/>
                                        <p:tgtEl>
                                          <p:spTgt spid="8">
                                            <p:txEl>
                                              <p:pRg st="9" end="9"/>
                                            </p:txEl>
                                          </p:spTgt>
                                        </p:tgtEl>
                                      </p:cBhvr>
                                    </p:animEffect>
                                    <p:anim calcmode="lin" valueType="num">
                                      <p:cBhvr>
                                        <p:cTn id="29"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63292" y="1062089"/>
            <a:ext cx="3949253" cy="3949253"/>
            <a:chOff x="0" y="0"/>
            <a:chExt cx="6350000" cy="6350000"/>
          </a:xfrm>
        </p:grpSpPr>
        <p:sp>
          <p:nvSpPr>
            <p:cNvPr id="3" name="Freeform 3"/>
            <p:cNvSpPr/>
            <p:nvPr/>
          </p:nvSpPr>
          <p:spPr>
            <a:xfrm>
              <a:off x="0" y="0"/>
              <a:ext cx="6350000" cy="6350000"/>
            </a:xfrm>
            <a:custGeom>
              <a:avLst/>
              <a:gdLst/>
              <a:ahLst/>
              <a:cxnLst/>
              <a:rect l="l" t="t" r="r" b="b"/>
              <a:pathLst>
                <a:path w="6350000" h="6350000">
                  <a:moveTo>
                    <a:pt x="3806190" y="0"/>
                  </a:moveTo>
                  <a:lnTo>
                    <a:pt x="2543810" y="0"/>
                  </a:lnTo>
                  <a:lnTo>
                    <a:pt x="1376680" y="483870"/>
                  </a:lnTo>
                  <a:lnTo>
                    <a:pt x="483870" y="1376680"/>
                  </a:lnTo>
                  <a:lnTo>
                    <a:pt x="0" y="2543810"/>
                  </a:lnTo>
                  <a:lnTo>
                    <a:pt x="0" y="3806190"/>
                  </a:lnTo>
                  <a:lnTo>
                    <a:pt x="483870" y="4973320"/>
                  </a:lnTo>
                  <a:lnTo>
                    <a:pt x="1376680" y="5866130"/>
                  </a:lnTo>
                  <a:lnTo>
                    <a:pt x="2543810" y="6350000"/>
                  </a:lnTo>
                  <a:lnTo>
                    <a:pt x="3806190" y="6350000"/>
                  </a:lnTo>
                  <a:lnTo>
                    <a:pt x="4973320" y="5866130"/>
                  </a:lnTo>
                  <a:lnTo>
                    <a:pt x="5866130" y="4973320"/>
                  </a:lnTo>
                  <a:lnTo>
                    <a:pt x="6350000" y="3806190"/>
                  </a:lnTo>
                  <a:lnTo>
                    <a:pt x="6350000" y="2543810"/>
                  </a:lnTo>
                  <a:lnTo>
                    <a:pt x="5866130" y="1376680"/>
                  </a:lnTo>
                  <a:lnTo>
                    <a:pt x="4973320" y="483870"/>
                  </a:lnTo>
                  <a:lnTo>
                    <a:pt x="3806190" y="0"/>
                  </a:lnTo>
                  <a:close/>
                </a:path>
              </a:pathLst>
            </a:custGeom>
            <a:blipFill>
              <a:blip r:embed="rId2"/>
              <a:stretch>
                <a:fillRect l="-78303" r="-78303"/>
              </a:stretch>
            </a:blipFill>
          </p:spPr>
          <p:txBody>
            <a:bodyPr/>
            <a:lstStyle/>
            <a:p>
              <a:endParaRPr lang="en-GB"/>
            </a:p>
          </p:txBody>
        </p:sp>
      </p:grpSp>
      <p:grpSp>
        <p:nvGrpSpPr>
          <p:cNvPr id="4" name="Group 4"/>
          <p:cNvGrpSpPr/>
          <p:nvPr/>
        </p:nvGrpSpPr>
        <p:grpSpPr>
          <a:xfrm>
            <a:off x="912861" y="-305735"/>
            <a:ext cx="10297882" cy="10634153"/>
            <a:chOff x="0" y="0"/>
            <a:chExt cx="2712199" cy="2800764"/>
          </a:xfrm>
        </p:grpSpPr>
        <p:sp>
          <p:nvSpPr>
            <p:cNvPr id="5" name="Freeform 5"/>
            <p:cNvSpPr/>
            <p:nvPr/>
          </p:nvSpPr>
          <p:spPr>
            <a:xfrm>
              <a:off x="0" y="0"/>
              <a:ext cx="2712199" cy="2800765"/>
            </a:xfrm>
            <a:custGeom>
              <a:avLst/>
              <a:gdLst/>
              <a:ahLst/>
              <a:cxnLst/>
              <a:rect l="l" t="t" r="r" b="b"/>
              <a:pathLst>
                <a:path w="2712199" h="2800765">
                  <a:moveTo>
                    <a:pt x="0" y="0"/>
                  </a:moveTo>
                  <a:lnTo>
                    <a:pt x="2712199" y="0"/>
                  </a:lnTo>
                  <a:lnTo>
                    <a:pt x="2712199" y="2800765"/>
                  </a:lnTo>
                  <a:lnTo>
                    <a:pt x="0" y="2800765"/>
                  </a:lnTo>
                  <a:close/>
                </a:path>
              </a:pathLst>
            </a:custGeom>
            <a:solidFill>
              <a:srgbClr val="1A0851"/>
            </a:solidFill>
          </p:spPr>
          <p:txBody>
            <a:bodyPr/>
            <a:lstStyle/>
            <a:p>
              <a:endParaRPr lang="en-GB"/>
            </a:p>
          </p:txBody>
        </p:sp>
        <p:sp>
          <p:nvSpPr>
            <p:cNvPr id="6" name="TextBox 6"/>
            <p:cNvSpPr txBox="1"/>
            <p:nvPr/>
          </p:nvSpPr>
          <p:spPr>
            <a:xfrm>
              <a:off x="0" y="-66675"/>
              <a:ext cx="2712199" cy="2867439"/>
            </a:xfrm>
            <a:prstGeom prst="rect">
              <a:avLst/>
            </a:prstGeom>
          </p:spPr>
          <p:txBody>
            <a:bodyPr lIns="50800" tIns="50800" rIns="50800" bIns="50800" rtlCol="0" anchor="ctr"/>
            <a:lstStyle/>
            <a:p>
              <a:pPr algn="ctr">
                <a:lnSpc>
                  <a:spcPts val="3150"/>
                </a:lnSpc>
              </a:pPr>
              <a:endParaRPr/>
            </a:p>
          </p:txBody>
        </p:sp>
      </p:grpSp>
      <p:sp>
        <p:nvSpPr>
          <p:cNvPr id="8" name="Freeform 8"/>
          <p:cNvSpPr/>
          <p:nvPr/>
        </p:nvSpPr>
        <p:spPr>
          <a:xfrm>
            <a:off x="11210744" y="5396657"/>
            <a:ext cx="6785616" cy="4343490"/>
          </a:xfrm>
          <a:custGeom>
            <a:avLst/>
            <a:gdLst/>
            <a:ahLst/>
            <a:cxnLst/>
            <a:rect l="l" t="t" r="r" b="b"/>
            <a:pathLst>
              <a:path w="6523631" h="4372788">
                <a:moveTo>
                  <a:pt x="0" y="0"/>
                </a:moveTo>
                <a:lnTo>
                  <a:pt x="6523630" y="0"/>
                </a:lnTo>
                <a:lnTo>
                  <a:pt x="6523630" y="4372788"/>
                </a:lnTo>
                <a:lnTo>
                  <a:pt x="0" y="4372788"/>
                </a:lnTo>
                <a:lnTo>
                  <a:pt x="0" y="0"/>
                </a:lnTo>
                <a:close/>
              </a:path>
            </a:pathLst>
          </a:custGeom>
          <a:blipFill>
            <a:blip>
              <a:extLst>
                <a:ext uri="{96DAC541-7B7A-43D3-8B79-37D633B846F1}">
                  <asvg:svgBlip xmlns:asvg="http://schemas.microsoft.com/office/drawing/2016/SVG/main" r:embed="rId3"/>
                </a:ext>
              </a:extLst>
            </a:blip>
            <a:stretch>
              <a:fillRect/>
            </a:stretch>
          </a:blipFill>
          <a:ln w="47625" cap="rnd">
            <a:solidFill>
              <a:srgbClr val="000000"/>
            </a:solidFill>
            <a:prstDash val="sysDot"/>
            <a:round/>
          </a:ln>
        </p:spPr>
        <p:txBody>
          <a:bodyPr/>
          <a:lstStyle/>
          <a:p>
            <a:endParaRPr lang="en-GB"/>
          </a:p>
        </p:txBody>
      </p:sp>
      <p:sp>
        <p:nvSpPr>
          <p:cNvPr id="9" name="Freeform 9"/>
          <p:cNvSpPr/>
          <p:nvPr/>
        </p:nvSpPr>
        <p:spPr>
          <a:xfrm>
            <a:off x="743129" y="746851"/>
            <a:ext cx="5672939" cy="1047213"/>
          </a:xfrm>
          <a:custGeom>
            <a:avLst/>
            <a:gdLst/>
            <a:ahLst/>
            <a:cxnLst/>
            <a:rect l="l" t="t" r="r" b="b"/>
            <a:pathLst>
              <a:path w="5672939" h="1047213">
                <a:moveTo>
                  <a:pt x="0" y="0"/>
                </a:moveTo>
                <a:lnTo>
                  <a:pt x="5672939" y="0"/>
                </a:lnTo>
                <a:lnTo>
                  <a:pt x="5672939" y="1047213"/>
                </a:lnTo>
                <a:lnTo>
                  <a:pt x="0" y="1047213"/>
                </a:lnTo>
                <a:lnTo>
                  <a:pt x="0" y="0"/>
                </a:lnTo>
                <a:close/>
              </a:path>
            </a:pathLst>
          </a:custGeom>
          <a:blipFill>
            <a:blip r:embed="rId4"/>
            <a:stretch>
              <a:fillRect/>
            </a:stretch>
          </a:blipFill>
        </p:spPr>
        <p:txBody>
          <a:bodyPr/>
          <a:lstStyle/>
          <a:p>
            <a:endParaRPr lang="en-GB"/>
          </a:p>
        </p:txBody>
      </p:sp>
      <p:sp>
        <p:nvSpPr>
          <p:cNvPr id="11" name="TextBox 11"/>
          <p:cNvSpPr txBox="1"/>
          <p:nvPr/>
        </p:nvSpPr>
        <p:spPr>
          <a:xfrm>
            <a:off x="1700716" y="5384123"/>
            <a:ext cx="7942974" cy="984885"/>
          </a:xfrm>
          <a:prstGeom prst="rect">
            <a:avLst/>
          </a:prstGeom>
        </p:spPr>
        <p:txBody>
          <a:bodyPr lIns="0" tIns="0" rIns="0" bIns="0" rtlCol="0" anchor="t">
            <a:spAutoFit/>
          </a:bodyPr>
          <a:lstStyle/>
          <a:p>
            <a:pPr algn="ctr">
              <a:buNone/>
            </a:pPr>
            <a:r>
              <a:rPr lang="en-GB" sz="3200" b="1" dirty="0">
                <a:solidFill>
                  <a:schemeClr val="bg1"/>
                </a:solidFill>
                <a:uFill>
                  <a:solidFill>
                    <a:srgbClr val="000000"/>
                  </a:solidFill>
                </a:uFill>
                <a:latin typeface="Book Antiqua" panose="02040602050305030304" pitchFamily="18" charset="0"/>
                <a:ea typeface="Aptos" panose="020B0004020202020204" pitchFamily="34" charset="0"/>
              </a:rPr>
              <a:t>7 Harrington Street Chambers </a:t>
            </a:r>
          </a:p>
          <a:p>
            <a:pPr algn="ctr">
              <a:buNone/>
            </a:pPr>
            <a:r>
              <a:rPr lang="en-GB" sz="3200" u="sng" dirty="0">
                <a:solidFill>
                  <a:schemeClr val="bg1"/>
                </a:solidFill>
                <a:uFill>
                  <a:solidFill>
                    <a:srgbClr val="000000"/>
                  </a:solidFill>
                </a:uFill>
                <a:latin typeface="Times New Roman" panose="02020603050405020304" pitchFamily="18" charset="0"/>
                <a:ea typeface="Aptos" panose="020B0004020202020204" pitchFamily="34" charset="0"/>
                <a:hlinkClick r:id="rId5">
                  <a:extLst>
                    <a:ext uri="{A12FA001-AC4F-418D-AE19-62706E023703}">
                      <ahyp:hlinkClr xmlns:ahyp="http://schemas.microsoft.com/office/drawing/2018/hyperlinkcolor" val="tx"/>
                    </a:ext>
                  </a:extLst>
                </a:hlinkClick>
              </a:rPr>
              <a:t>https://7hs.co.uk/personnel/margaret-parr</a:t>
            </a:r>
            <a:r>
              <a:rPr lang="en-GB" sz="3200" u="sng" dirty="0">
                <a:solidFill>
                  <a:srgbClr val="0000FF"/>
                </a:solidFill>
                <a:uFill>
                  <a:solidFill>
                    <a:srgbClr val="000000"/>
                  </a:solidFill>
                </a:uFill>
                <a:latin typeface="Times New Roman" panose="02020603050405020304" pitchFamily="18" charset="0"/>
                <a:ea typeface="Aptos" panose="020B0004020202020204" pitchFamily="34" charset="0"/>
                <a:hlinkClick r:id="rId5">
                  <a:extLst>
                    <a:ext uri="{A12FA001-AC4F-418D-AE19-62706E023703}">
                      <ahyp:hlinkClr xmlns:ahyp="http://schemas.microsoft.com/office/drawing/2018/hyperlinkcolor" val="tx"/>
                    </a:ext>
                  </a:extLst>
                </a:hlinkClick>
              </a:rPr>
              <a:t>/</a:t>
            </a:r>
            <a:r>
              <a:rPr lang="en-GB" sz="3200" dirty="0">
                <a:solidFill>
                  <a:srgbClr val="000000"/>
                </a:solidFill>
                <a:uFill>
                  <a:solidFill>
                    <a:srgbClr val="000000"/>
                  </a:solidFill>
                </a:uFill>
                <a:latin typeface="Times New Roman" panose="02020603050405020304" pitchFamily="18" charset="0"/>
                <a:ea typeface="Aptos" panose="020B0004020202020204" pitchFamily="34" charset="0"/>
              </a:rPr>
              <a:t> </a:t>
            </a:r>
          </a:p>
        </p:txBody>
      </p:sp>
      <p:sp>
        <p:nvSpPr>
          <p:cNvPr id="12" name="TextBox 12"/>
          <p:cNvSpPr txBox="1"/>
          <p:nvPr/>
        </p:nvSpPr>
        <p:spPr>
          <a:xfrm>
            <a:off x="1513228" y="3776767"/>
            <a:ext cx="8317951" cy="1107996"/>
          </a:xfrm>
          <a:prstGeom prst="rect">
            <a:avLst/>
          </a:prstGeom>
        </p:spPr>
        <p:txBody>
          <a:bodyPr lIns="0" tIns="0" rIns="0" bIns="0" rtlCol="0" anchor="t">
            <a:spAutoFit/>
          </a:bodyPr>
          <a:lstStyle/>
          <a:p>
            <a:pPr algn="ctr">
              <a:buNone/>
            </a:pPr>
            <a:r>
              <a:rPr lang="en-GB" sz="7200" b="1" u="sng" dirty="0">
                <a:solidFill>
                  <a:schemeClr val="bg1"/>
                </a:solidFill>
                <a:uFill>
                  <a:solidFill>
                    <a:srgbClr val="000000"/>
                  </a:solidFill>
                </a:uFill>
                <a:latin typeface="Book Antiqua" panose="02040602050305030304" pitchFamily="18" charset="0"/>
                <a:ea typeface="Aptos" panose="020B0004020202020204" pitchFamily="34" charset="0"/>
              </a:rPr>
              <a:t>Miss Margaret Parr </a:t>
            </a:r>
            <a:endParaRPr lang="en-GB" sz="7200" dirty="0">
              <a:solidFill>
                <a:schemeClr val="bg1"/>
              </a:solidFill>
              <a:uFill>
                <a:solidFill>
                  <a:srgbClr val="000000"/>
                </a:solidFill>
              </a:uFill>
              <a:latin typeface="Times New Roman" panose="02020603050405020304" pitchFamily="18" charset="0"/>
              <a:ea typeface="Aptos" panose="020B0004020202020204" pitchFamily="34" charset="0"/>
            </a:endParaRPr>
          </a:p>
        </p:txBody>
      </p:sp>
      <p:sp>
        <p:nvSpPr>
          <p:cNvPr id="15" name="TextBox 15"/>
          <p:cNvSpPr txBox="1"/>
          <p:nvPr/>
        </p:nvSpPr>
        <p:spPr>
          <a:xfrm>
            <a:off x="11472728" y="8488429"/>
            <a:ext cx="7942974" cy="517578"/>
          </a:xfrm>
          <a:prstGeom prst="rect">
            <a:avLst/>
          </a:prstGeom>
        </p:spPr>
        <p:txBody>
          <a:bodyPr lIns="0" tIns="0" rIns="0" bIns="0" rtlCol="0" anchor="t">
            <a:spAutoFit/>
          </a:bodyPr>
          <a:lstStyle/>
          <a:p>
            <a:pPr algn="l">
              <a:lnSpc>
                <a:spcPts val="4159"/>
              </a:lnSpc>
            </a:pPr>
            <a:r>
              <a:rPr lang="en-US" sz="3199" dirty="0">
                <a:solidFill>
                  <a:srgbClr val="140342"/>
                </a:solidFill>
                <a:latin typeface="Aptos"/>
                <a:ea typeface="Aptos"/>
                <a:cs typeface="Aptos"/>
                <a:sym typeface="Aptos"/>
              </a:rPr>
              <a:t>0151 242 0707</a:t>
            </a:r>
          </a:p>
        </p:txBody>
      </p:sp>
      <p:sp>
        <p:nvSpPr>
          <p:cNvPr id="17" name="TextBox 17"/>
          <p:cNvSpPr txBox="1"/>
          <p:nvPr/>
        </p:nvSpPr>
        <p:spPr>
          <a:xfrm>
            <a:off x="11373849" y="7128930"/>
            <a:ext cx="7942974" cy="517578"/>
          </a:xfrm>
          <a:prstGeom prst="rect">
            <a:avLst/>
          </a:prstGeom>
        </p:spPr>
        <p:txBody>
          <a:bodyPr lIns="0" tIns="0" rIns="0" bIns="0" rtlCol="0" anchor="t">
            <a:spAutoFit/>
          </a:bodyPr>
          <a:lstStyle/>
          <a:p>
            <a:pPr algn="l">
              <a:lnSpc>
                <a:spcPts val="4159"/>
              </a:lnSpc>
            </a:pPr>
            <a:r>
              <a:rPr lang="en-US" sz="3199" dirty="0">
                <a:solidFill>
                  <a:srgbClr val="140342"/>
                </a:solidFill>
                <a:latin typeface="Aptos"/>
                <a:ea typeface="Aptos"/>
                <a:cs typeface="Aptos"/>
                <a:sym typeface="Aptos"/>
                <a:hlinkClick r:id="rId6"/>
              </a:rPr>
              <a:t>https://7hs.co.uk</a:t>
            </a:r>
            <a:r>
              <a:rPr lang="en-US" sz="3199" dirty="0">
                <a:solidFill>
                  <a:srgbClr val="140342"/>
                </a:solidFill>
                <a:latin typeface="Aptos"/>
                <a:ea typeface="Aptos"/>
                <a:cs typeface="Aptos"/>
                <a:sym typeface="Aptos"/>
              </a:rPr>
              <a:t> </a:t>
            </a:r>
          </a:p>
        </p:txBody>
      </p:sp>
      <p:sp>
        <p:nvSpPr>
          <p:cNvPr id="18" name="TextBox 18"/>
          <p:cNvSpPr txBox="1"/>
          <p:nvPr/>
        </p:nvSpPr>
        <p:spPr>
          <a:xfrm>
            <a:off x="12967522" y="2776048"/>
            <a:ext cx="2540794" cy="502285"/>
          </a:xfrm>
          <a:prstGeom prst="rect">
            <a:avLst/>
          </a:prstGeom>
        </p:spPr>
        <p:txBody>
          <a:bodyPr lIns="0" tIns="0" rIns="0" bIns="0" rtlCol="0" anchor="t">
            <a:spAutoFit/>
          </a:bodyPr>
          <a:lstStyle/>
          <a:p>
            <a:pPr algn="ctr">
              <a:lnSpc>
                <a:spcPts val="4159"/>
              </a:lnSpc>
              <a:spcBef>
                <a:spcPct val="0"/>
              </a:spcBef>
            </a:pPr>
            <a:r>
              <a:rPr lang="en-US" sz="3199" dirty="0">
                <a:solidFill>
                  <a:srgbClr val="140342"/>
                </a:solidFill>
                <a:latin typeface="Aptos"/>
                <a:ea typeface="Aptos"/>
                <a:cs typeface="Aptos"/>
                <a:sym typeface="Aptos"/>
              </a:rPr>
              <a:t>Speaker Photo</a:t>
            </a:r>
          </a:p>
        </p:txBody>
      </p:sp>
      <p:pic>
        <p:nvPicPr>
          <p:cNvPr id="19" name="Picture 1" descr="page1image4120430784">
            <a:extLst>
              <a:ext uri="{FF2B5EF4-FFF2-40B4-BE49-F238E27FC236}">
                <a16:creationId xmlns:a16="http://schemas.microsoft.com/office/drawing/2014/main" id="{FC3D3D94-46DB-83CC-E92F-BDC342B02233}"/>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12015237" y="520546"/>
            <a:ext cx="4759535" cy="46229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3386282" y="-2650795"/>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333677" y="807662"/>
            <a:ext cx="10548420" cy="1131580"/>
            <a:chOff x="0" y="0"/>
            <a:chExt cx="2778185" cy="298029"/>
          </a:xfrm>
        </p:grpSpPr>
        <p:sp>
          <p:nvSpPr>
            <p:cNvPr id="4" name="Freeform 4"/>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dirty="0"/>
            </a:p>
          </p:txBody>
        </p:sp>
        <p:sp>
          <p:nvSpPr>
            <p:cNvPr id="5" name="TextBox 5"/>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p:cNvSpPr txBox="1"/>
          <p:nvPr/>
        </p:nvSpPr>
        <p:spPr>
          <a:xfrm>
            <a:off x="1028700" y="2540621"/>
            <a:ext cx="16040100" cy="9439635"/>
          </a:xfrm>
          <a:prstGeom prst="rect">
            <a:avLst/>
          </a:prstGeom>
        </p:spPr>
        <p:txBody>
          <a:bodyPr wrap="square" lIns="0" tIns="0" rIns="0" bIns="0" rtlCol="0" anchor="t">
            <a:spAutoFit/>
          </a:bodyPr>
          <a:lstStyle/>
          <a:p>
            <a:pPr>
              <a:buNone/>
            </a:pPr>
            <a:r>
              <a:rPr lang="en-US" sz="3199" b="1" spc="9" dirty="0">
                <a:solidFill>
                  <a:srgbClr val="FFFFFF"/>
                </a:solidFill>
                <a:uFill>
                  <a:solidFill>
                    <a:srgbClr val="000000"/>
                  </a:solidFill>
                </a:uFill>
                <a:latin typeface="Book Antiqua" panose="02040602050305030304" pitchFamily="18" charset="0"/>
                <a:ea typeface="Aptos" panose="020B0004020202020204" pitchFamily="34" charset="0"/>
                <a:sym typeface="Aptos"/>
              </a:rPr>
              <a:t>Miss Margaret Parr</a:t>
            </a:r>
            <a:r>
              <a:rPr lang="en-GB" b="1" dirty="0">
                <a:solidFill>
                  <a:srgbClr val="000000"/>
                </a:solidFill>
                <a:uFill>
                  <a:solidFill>
                    <a:srgbClr val="000000"/>
                  </a:solidFill>
                </a:uFill>
                <a:latin typeface="Book Antiqua" panose="02040602050305030304" pitchFamily="18" charset="0"/>
                <a:ea typeface="Aptos" panose="020B0004020202020204" pitchFamily="34" charset="0"/>
              </a:rPr>
              <a:t>  </a:t>
            </a:r>
          </a:p>
          <a:p>
            <a:pPr>
              <a:buNone/>
            </a:pPr>
            <a:endParaRPr lang="en-GB" b="1" dirty="0">
              <a:solidFill>
                <a:srgbClr val="000000"/>
              </a:solidFill>
              <a:uFill>
                <a:solidFill>
                  <a:srgbClr val="000000"/>
                </a:solidFill>
              </a:uFill>
              <a:latin typeface="Book Antiqua" panose="0204060205030503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7 Harrington Street Chambers </a:t>
            </a:r>
          </a:p>
          <a:p>
            <a:pPr>
              <a:buNone/>
            </a:pPr>
            <a:endParaRPr lang="en-GB" sz="2400" b="1" dirty="0">
              <a:solidFill>
                <a:schemeClr val="bg1"/>
              </a:solidFill>
              <a:uFill>
                <a:solidFill>
                  <a:srgbClr val="000000"/>
                </a:solidFill>
              </a:uFill>
              <a:latin typeface="Book Antiqua" panose="0204060205030503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Call</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2008</a:t>
            </a: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2025 Deputy Head of 7 Harrington Street Chambers </a:t>
            </a: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Education</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a:t>
            </a:r>
          </a:p>
          <a:p>
            <a:pPr marL="342900" lvl="0" indent="-342900">
              <a:lnSpc>
                <a:spcPct val="107000"/>
              </a:lnSpc>
              <a:spcAft>
                <a:spcPts val="800"/>
              </a:spcAft>
              <a:buSzPts val="1000"/>
              <a:buFont typeface="Symbol" pitchFamily="2" charset="2"/>
              <a:buChar char=""/>
              <a:tabLst>
                <a:tab pos="457200" algn="l"/>
              </a:tabLst>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BA Law (Jurisprudence): The Queen's College, Oxford University</a:t>
            </a:r>
          </a:p>
          <a:p>
            <a:pPr marL="342900" lvl="0" indent="-342900">
              <a:lnSpc>
                <a:spcPct val="107000"/>
              </a:lnSpc>
              <a:spcAft>
                <a:spcPts val="800"/>
              </a:spcAft>
              <a:buSzPts val="1000"/>
              <a:buFont typeface="Symbol" pitchFamily="2" charset="2"/>
              <a:buChar char=""/>
              <a:tabLst>
                <a:tab pos="457200" algn="l"/>
              </a:tabLst>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Ives Prize: The Queen's College, Oxford University</a:t>
            </a:r>
          </a:p>
          <a:p>
            <a:pPr marL="342900" lvl="0" indent="-342900">
              <a:lnSpc>
                <a:spcPct val="107000"/>
              </a:lnSpc>
              <a:spcAft>
                <a:spcPts val="800"/>
              </a:spcAft>
              <a:buSzPts val="1000"/>
              <a:buFont typeface="Symbol" pitchFamily="2" charset="2"/>
              <a:buChar char=""/>
              <a:tabLst>
                <a:tab pos="457200" algn="l"/>
              </a:tabLst>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Michel Exhibition: The Queen's College, Oxford University</a:t>
            </a:r>
          </a:p>
          <a:p>
            <a:pPr marL="342900" lvl="0" indent="-342900">
              <a:lnSpc>
                <a:spcPct val="107000"/>
              </a:lnSpc>
              <a:spcAft>
                <a:spcPts val="800"/>
              </a:spcAft>
              <a:buSzPts val="1000"/>
              <a:buFont typeface="Symbol" pitchFamily="2" charset="2"/>
              <a:buChar char=""/>
              <a:tabLst>
                <a:tab pos="457200" algn="l"/>
              </a:tabLst>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Lord Denning Major Scholarship: Lincoln's Inn</a:t>
            </a:r>
          </a:p>
          <a:p>
            <a:pPr marL="342900" lvl="0" indent="-342900">
              <a:lnSpc>
                <a:spcPct val="107000"/>
              </a:lnSpc>
              <a:spcAft>
                <a:spcPts val="800"/>
              </a:spcAft>
              <a:buSzPts val="1000"/>
              <a:buFont typeface="Symbol" pitchFamily="2" charset="2"/>
              <a:buChar char=""/>
              <a:tabLst>
                <a:tab pos="457200" algn="l"/>
              </a:tabLst>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Hardwicke Entrance Scholarship: Lincoln's Inn</a:t>
            </a:r>
          </a:p>
          <a:p>
            <a:pPr marL="342900" lvl="0" indent="-342900">
              <a:lnSpc>
                <a:spcPct val="107000"/>
              </a:lnSpc>
              <a:spcAft>
                <a:spcPts val="800"/>
              </a:spcAft>
              <a:buSzPts val="1000"/>
              <a:buFont typeface="Symbol" pitchFamily="2" charset="2"/>
              <a:buChar char=""/>
              <a:tabLst>
                <a:tab pos="457200" algn="l"/>
              </a:tabLst>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Bar Vocational Course: Manchester Metropolitan University</a:t>
            </a:r>
            <a:endParaRPr lang="en-US" sz="2400" spc="9" dirty="0">
              <a:solidFill>
                <a:schemeClr val="bg1"/>
              </a:solidFill>
              <a:latin typeface="Book Antiqua" panose="02040602050305030304" pitchFamily="18" charset="0"/>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0CF66408-B531-ABFD-A041-6951253C3379}"/>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About the Speaker</a:t>
            </a:r>
            <a:r>
              <a:rPr lang="en-US" sz="2400" b="1" dirty="0">
                <a:solidFill>
                  <a:schemeClr val="bg1"/>
                </a:solidFill>
              </a:rPr>
              <a:t>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6BD9C70-7550-90D7-FFA3-E50751DB47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AE10F0B-14B8-7F46-56E1-A579C471D7E2}"/>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4F09FAA6-3B41-0E0E-15D4-E95101774B0F}"/>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321A942-17FA-C40E-2DDD-4A663B07AC42}"/>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3EE69C23-DCFC-513C-6128-19121CCD4F97}"/>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92D0D169-5A4E-B05B-2A68-157FB7F20BDB}"/>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48F3F31D-40CF-28D0-1D03-40F0EC11534A}"/>
              </a:ext>
            </a:extLst>
          </p:cNvPr>
          <p:cNvSpPr txBox="1"/>
          <p:nvPr/>
        </p:nvSpPr>
        <p:spPr>
          <a:xfrm>
            <a:off x="1028701" y="2540623"/>
            <a:ext cx="15887700" cy="9933617"/>
          </a:xfrm>
          <a:prstGeom prst="rect">
            <a:avLst/>
          </a:prstGeom>
        </p:spPr>
        <p:txBody>
          <a:bodyPr wrap="square" lIns="0" tIns="0" rIns="0" bIns="0" rtlCol="0" anchor="t">
            <a:spAutoFit/>
          </a:bodyPr>
          <a:lstStyle/>
          <a:p>
            <a:pPr>
              <a:buNone/>
            </a:pPr>
            <a:r>
              <a:rPr lang="en-US" sz="2400" spc="9" dirty="0">
                <a:solidFill>
                  <a:srgbClr val="FFFFFF"/>
                </a:solidFill>
                <a:latin typeface="Aptos"/>
                <a:ea typeface="Aptos"/>
                <a:cs typeface="Aptos"/>
                <a:sym typeface="Aptos"/>
              </a:rPr>
              <a:t> </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Margaret specialises in family law and has appeared in the Court of Appeal and High Court.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Margaret represents parents, children and Local Authorities in care and adoption proceedings. She has experience of complex cases involving sexual abuse, non-accidental injury, substance misuse, mental health issues and neglect. She has experience in deprivation of liberty applications.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In private law proceedings, Margaret represents parents and children and is experienced in dealing with intractable contact disputes, implacable hostility and international relocation.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Margaret acts in ancillary relief proceedings, including those involving pensions and company assets.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345438" lvl="1" algn="l">
              <a:lnSpc>
                <a:spcPts val="4863"/>
              </a:lnSpc>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3B40C19E-17FB-3FF1-5535-1C2E4485CCF9}"/>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About the Speaker</a:t>
            </a:r>
            <a:r>
              <a:rPr lang="en-US" sz="2400" b="1" dirty="0">
                <a:solidFill>
                  <a:schemeClr val="bg1"/>
                </a:solidFill>
              </a:rPr>
              <a:t> </a:t>
            </a:r>
          </a:p>
        </p:txBody>
      </p:sp>
    </p:spTree>
    <p:extLst>
      <p:ext uri="{BB962C8B-B14F-4D97-AF65-F5344CB8AC3E}">
        <p14:creationId xmlns:p14="http://schemas.microsoft.com/office/powerpoint/2010/main" val="11896023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8534DCF5-E93A-D81A-E893-426E6D6A8C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6ACA50-B684-825D-574F-D0E9316BECC7}"/>
              </a:ext>
            </a:extLst>
          </p:cNvPr>
          <p:cNvSpPr/>
          <p:nvPr/>
        </p:nvSpPr>
        <p:spPr>
          <a:xfrm flipH="1">
            <a:off x="-3048000" y="-24003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4AFFE700-3824-BC94-8484-813ECD6BCDB4}"/>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342C4892-2B3A-35DE-1975-982EB1741E8C}"/>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8DCF0D5B-B0EF-F5AD-77C0-95D8BFBDF898}"/>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902397CA-F24E-AA12-6FB4-50E096F84881}"/>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21714411-C934-628D-E038-F7EB55DCCD7E}"/>
              </a:ext>
            </a:extLst>
          </p:cNvPr>
          <p:cNvSpPr txBox="1"/>
          <p:nvPr/>
        </p:nvSpPr>
        <p:spPr>
          <a:xfrm>
            <a:off x="1028700" y="2540622"/>
            <a:ext cx="15919681" cy="13516649"/>
          </a:xfrm>
          <a:prstGeom prst="rect">
            <a:avLst/>
          </a:prstGeom>
        </p:spPr>
        <p:txBody>
          <a:bodyPr lIns="0" tIns="0" rIns="0" bIns="0" rtlCol="0" anchor="t">
            <a:spAutoFit/>
          </a:bodyPr>
          <a:lstStyle/>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Chambers and Partners 2026</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Family: Children – Northern (Bar) – Band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Margaret Parr is a public and private children law practitioner focusing on complex cases. She primarily deals with cases involving physical, emotional and sexual abuse, FGM and forced marriage, as well as international relocation.</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Strengths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excellent, she is very bright, technically able and thorough. She instils confidence in her clients with her calm yet tenacious approach.</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Parr never lets her professionalism drop. She is the most professional person I’ve ever encountered but is also well liked by clients and judges.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2026</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Ranked: Tier 1 (Leading Junior) (Family: Children and Domestic Abuse)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the ultimate professional; she prepares with laser precision, she's tenacious, incredibly bright and puts any client at ease with her unflappable demeanour. She's one to have on your side, she understands clients and how they tick, and she is a total pleasure to work with.'</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233677" indent="-345439">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57D1314F-583F-03F8-AEC9-CE120161D1F9}"/>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Recommendations</a:t>
            </a:r>
            <a:r>
              <a:rPr lang="en-US" sz="2400" b="1" dirty="0">
                <a:solidFill>
                  <a:schemeClr val="bg1"/>
                </a:solidFill>
              </a:rPr>
              <a:t> </a:t>
            </a:r>
          </a:p>
        </p:txBody>
      </p:sp>
    </p:spTree>
    <p:extLst>
      <p:ext uri="{BB962C8B-B14F-4D97-AF65-F5344CB8AC3E}">
        <p14:creationId xmlns:p14="http://schemas.microsoft.com/office/powerpoint/2010/main" val="8133607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6E447C20-22EE-3DC2-31F4-9661DFAA8A8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0E23AB-0C4F-B937-3FBC-F0E30B6B6BDC}"/>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92321D9C-60C5-9EB6-73DE-7ECD0B5D780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A4BC00B-99A4-9BF9-E65D-F7B56557C3BC}"/>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D909669D-18D8-D1E7-49BD-F2B392F26428}"/>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6777D1D7-D8D0-B07A-B0A0-F42E311F0DA1}"/>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B63CE7C-9C63-ABF3-D784-C8F3147007E0}"/>
              </a:ext>
            </a:extLst>
          </p:cNvPr>
          <p:cNvSpPr txBox="1"/>
          <p:nvPr/>
        </p:nvSpPr>
        <p:spPr>
          <a:xfrm>
            <a:off x="1028700" y="2540622"/>
            <a:ext cx="15919681" cy="12518940"/>
          </a:xfrm>
          <a:prstGeom prst="rect">
            <a:avLst/>
          </a:prstGeom>
        </p:spPr>
        <p:txBody>
          <a:bodyPr lIns="0" tIns="0" rIns="0" bIns="0" rtlCol="0" anchor="t">
            <a:spAutoFit/>
          </a:bodyPr>
          <a:lstStyle/>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Chambers and Partners UK Bar 2025</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Family: Children – Northern (Bar) – Band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Margaret Parr is a public and private children law practitioner focusing on complex cases. She primarily deals with cases involving physical, emotional and sexual abuse, FGM and forced marriage, as well as international relocation.</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Strengths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outstanding. She cuts through complex evidence and complexities and nuances in a case with ease.”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meticulously prepared every single time without fail. She will always be incredibly professional and judges love her.”</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fantastic. She is so bright and she quickly and seemingly effortlessly absorbs all of the facts you ever put before her in a case.”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2025</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Ranked: Tier 1 (Leading Junior) (Family: Children and Domestic Abuse)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just wonderful with clients, as she offers empathy and is a fierce advocate. She is a natural</a:t>
            </a:r>
            <a:r>
              <a:rPr lang="en-GB" sz="2400" b="1" i="1" dirty="0">
                <a:solidFill>
                  <a:schemeClr val="bg1"/>
                </a:solidFill>
                <a:uFill>
                  <a:solidFill>
                    <a:srgbClr val="000000"/>
                  </a:solidFill>
                </a:uFill>
                <a:latin typeface="Book Antiqua" panose="02040602050305030304" pitchFamily="18" charset="0"/>
                <a:ea typeface="Aptos" panose="020B0004020202020204" pitchFamily="34" charset="0"/>
              </a:rPr>
              <a:t> </a:t>
            </a: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advocate and presents as extremely confident and knowledgeable.’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D3BABDEA-8FFF-154D-4780-3D309FC2E09E}"/>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Recommendations</a:t>
            </a:r>
            <a:r>
              <a:rPr lang="en-US" sz="2400" b="1" dirty="0">
                <a:solidFill>
                  <a:schemeClr val="bg1"/>
                </a:solidFill>
              </a:rPr>
              <a:t> </a:t>
            </a:r>
          </a:p>
        </p:txBody>
      </p:sp>
    </p:spTree>
    <p:extLst>
      <p:ext uri="{BB962C8B-B14F-4D97-AF65-F5344CB8AC3E}">
        <p14:creationId xmlns:p14="http://schemas.microsoft.com/office/powerpoint/2010/main" val="19438506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E74D5EC-8A65-C22C-F43B-0FEC8F986F3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49BEE8-23B5-1073-AA86-FF6820EF67EB}"/>
              </a:ext>
            </a:extLst>
          </p:cNvPr>
          <p:cNvSpPr/>
          <p:nvPr/>
        </p:nvSpPr>
        <p:spPr>
          <a:xfrm flipH="1">
            <a:off x="-3386282" y="-191131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AC56B9A8-6914-8CAA-5222-B3F5222B8AD8}"/>
              </a:ext>
            </a:extLst>
          </p:cNvPr>
          <p:cNvGrpSpPr/>
          <p:nvPr/>
        </p:nvGrpSpPr>
        <p:grpSpPr>
          <a:xfrm>
            <a:off x="0" y="807662"/>
            <a:ext cx="10548420" cy="1131580"/>
            <a:chOff x="0" y="0"/>
            <a:chExt cx="2778185" cy="298029"/>
          </a:xfrm>
        </p:grpSpPr>
        <p:sp>
          <p:nvSpPr>
            <p:cNvPr id="4" name="Freeform 4">
              <a:extLst>
                <a:ext uri="{FF2B5EF4-FFF2-40B4-BE49-F238E27FC236}">
                  <a16:creationId xmlns:a16="http://schemas.microsoft.com/office/drawing/2014/main" id="{F019C589-1858-6067-1C94-865DEEC6349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A76F39B6-8765-A9B0-F4FD-D1F4DE8CF5BA}"/>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EEE6CEE9-FF9B-B390-E8D6-DD151DFA514A}"/>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25F8B483-6CC9-78EF-F21B-2A1EB1DEFD6A}"/>
              </a:ext>
            </a:extLst>
          </p:cNvPr>
          <p:cNvSpPr txBox="1"/>
          <p:nvPr/>
        </p:nvSpPr>
        <p:spPr>
          <a:xfrm>
            <a:off x="1028700" y="2540622"/>
            <a:ext cx="15919681" cy="12129090"/>
          </a:xfrm>
          <a:prstGeom prst="rect">
            <a:avLst/>
          </a:prstGeom>
        </p:spPr>
        <p:txBody>
          <a:bodyPr lIns="0" tIns="0" rIns="0" bIns="0" rtlCol="0" anchor="t">
            <a:spAutoFit/>
          </a:bodyPr>
          <a:lstStyle/>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2024</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Ranked: Tier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a:t>
            </a: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a razor-sharp, excellent advocate who quickly grasps all the issues. She puts clients at ease with her calm, unflappable, and firm manner, and she is a formidable opponent.’</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Chambers and Partners 2024</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Family: Children – Northern (Bar) Band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Parr is a public and private children law practitioner focusing on complex cases. She primarily deals with cases involving physical, emotional and sexual abuse, FGM and forced marriage, as well as international relocation.</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Strengths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exceptional counsel and her preparation is forensic.”</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“Margaret’s service is seamless. She gives very practical advice in an empathetic way.”</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always well prepared and thorough in her approach.”</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6" name="TextBox 15">
            <a:extLst>
              <a:ext uri="{FF2B5EF4-FFF2-40B4-BE49-F238E27FC236}">
                <a16:creationId xmlns:a16="http://schemas.microsoft.com/office/drawing/2014/main" id="{62BEEE92-30FA-45CD-790A-A6E8CBC96811}"/>
              </a:ext>
            </a:extLst>
          </p:cNvPr>
          <p:cNvSpPr txBox="1"/>
          <p:nvPr/>
        </p:nvSpPr>
        <p:spPr>
          <a:xfrm>
            <a:off x="1282933" y="1028700"/>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Recommendations</a:t>
            </a:r>
            <a:r>
              <a:rPr lang="en-US" sz="2400" b="1" dirty="0">
                <a:solidFill>
                  <a:schemeClr val="bg1"/>
                </a:solidFill>
              </a:rPr>
              <a:t> </a:t>
            </a:r>
          </a:p>
        </p:txBody>
      </p:sp>
    </p:spTree>
    <p:extLst>
      <p:ext uri="{BB962C8B-B14F-4D97-AF65-F5344CB8AC3E}">
        <p14:creationId xmlns:p14="http://schemas.microsoft.com/office/powerpoint/2010/main" val="16732800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91D3832-3103-F36E-A415-02C1B00A44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FAFDB1-54FC-3086-EBB2-10CE21722735}"/>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7E73000E-5FA3-DC81-AA53-81B28E802A89}"/>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2F583F28-B544-B0A6-E6DC-20CCAA96718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9F9366CC-D0CD-FF6D-D971-3FBDDAA77C97}"/>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6DDCF906-957A-E8E1-8102-591FC2883BE3}"/>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AAFDE8FD-98D9-50AD-917A-639DD788507F}"/>
              </a:ext>
            </a:extLst>
          </p:cNvPr>
          <p:cNvSpPr txBox="1"/>
          <p:nvPr/>
        </p:nvSpPr>
        <p:spPr>
          <a:xfrm>
            <a:off x="1028700" y="2540622"/>
            <a:ext cx="15919681" cy="13257604"/>
          </a:xfrm>
          <a:prstGeom prst="rect">
            <a:avLst/>
          </a:prstGeom>
        </p:spPr>
        <p:txBody>
          <a:bodyPr lIns="0" tIns="0" rIns="0" bIns="0" rtlCol="0" anchor="t">
            <a:spAutoFit/>
          </a:bodyPr>
          <a:lstStyle/>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2023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an exceptionally thorough barrister who is able to deliver complex advice in a concise and personable manner. Clients appreciate the sensitive, yet to the point, approach she provides. Her client care is excellent and she is an impressive advocate. Her drafting of case summaries and complex orders is always prompt. She is hugely efficient in all areas of her practice.’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Times New Roman" panose="02020603050405020304" pitchFamily="18" charset="0"/>
              </a:rPr>
              <a:t>Chambers and Partners 2022</a:t>
            </a:r>
            <a:endParaRPr lang="en-GB" sz="2400" dirty="0">
              <a:solidFill>
                <a:schemeClr val="bg1"/>
              </a:solidFill>
              <a:uFill>
                <a:solidFill>
                  <a:srgbClr val="000000"/>
                </a:solidFill>
              </a:uFill>
              <a:latin typeface="Times New Roman" panose="02020603050405020304" pitchFamily="18" charset="0"/>
              <a:ea typeface="Times New Roman" panose="02020603050405020304" pitchFamily="18" charset="0"/>
            </a:endParaRPr>
          </a:p>
          <a:p>
            <a:pPr>
              <a:buNone/>
            </a:pPr>
            <a:r>
              <a:rPr lang="en-GB" sz="2400" b="1" dirty="0">
                <a:solidFill>
                  <a:schemeClr val="bg1"/>
                </a:solidFill>
                <a:uFill>
                  <a:solidFill>
                    <a:srgbClr val="000000"/>
                  </a:solidFill>
                </a:uFill>
                <a:latin typeface="Book Antiqua" panose="02040602050305030304" pitchFamily="18" charset="0"/>
                <a:ea typeface="Times New Roman" panose="02020603050405020304" pitchFamily="18" charset="0"/>
              </a:rPr>
              <a:t>Band 1 </a:t>
            </a:r>
            <a:endParaRPr lang="en-GB" sz="2400" dirty="0">
              <a:solidFill>
                <a:schemeClr val="bg1"/>
              </a:solidFill>
              <a:uFill>
                <a:solidFill>
                  <a:srgbClr val="000000"/>
                </a:solidFill>
              </a:uFill>
              <a:latin typeface="Times New Roman" panose="02020603050405020304" pitchFamily="18" charset="0"/>
              <a:ea typeface="Times New Roman" panose="02020603050405020304" pitchFamily="18"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Public and private children law practitioner focusing on complex cases. She primarily deals with cases involving physical, emotional and sexual abuse, FGM and forced marriage, as well as international relocation.</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"She's very well prepared and goes above and beyond." "Her concise case summaries are always prepared on time and forensically. She's great with everybody, particularly clients."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2022</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LEADING JUNIORS: CHILD LAW (PUBLIC AND PRIVATE)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Tier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a:t>
            </a: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Fiercely intelligent and exceptionally prepared. I have and continue to wholeheartedly recommend her to clients and am always pleased when she is available to instruct. She will also go the extra mile to assist and work closely with instructing solicitors.</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0" name="TextBox 9">
            <a:extLst>
              <a:ext uri="{FF2B5EF4-FFF2-40B4-BE49-F238E27FC236}">
                <a16:creationId xmlns:a16="http://schemas.microsoft.com/office/drawing/2014/main" id="{2A6D751D-6753-5FA0-FD3B-A3D08D2D0986}"/>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Recommendations</a:t>
            </a:r>
            <a:r>
              <a:rPr lang="en-US" sz="2400" b="1" dirty="0">
                <a:solidFill>
                  <a:schemeClr val="bg1"/>
                </a:solidFill>
              </a:rPr>
              <a:t> </a:t>
            </a:r>
          </a:p>
        </p:txBody>
      </p:sp>
    </p:spTree>
    <p:extLst>
      <p:ext uri="{BB962C8B-B14F-4D97-AF65-F5344CB8AC3E}">
        <p14:creationId xmlns:p14="http://schemas.microsoft.com/office/powerpoint/2010/main" val="1303554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BA116687-5D74-70B8-E3CF-F080E26802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F35988-34E8-CEFC-EF1B-C9870F3FA197}"/>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5D1E1159-36C4-3EC4-A979-9C53C107448D}"/>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AFCC1C59-1A7C-101A-1D29-A5945D21DB94}"/>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08CA1F38-0782-BAEC-8B4E-5D855DA1FF1E}"/>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331D479A-2F42-EA47-CBFC-E54DA7853AED}"/>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F6F2D09D-D66C-6D76-B8D6-A3CABE82D874}"/>
              </a:ext>
            </a:extLst>
          </p:cNvPr>
          <p:cNvSpPr txBox="1"/>
          <p:nvPr/>
        </p:nvSpPr>
        <p:spPr>
          <a:xfrm>
            <a:off x="1028700" y="2540622"/>
            <a:ext cx="15919681" cy="10413235"/>
          </a:xfrm>
          <a:prstGeom prst="rect">
            <a:avLst/>
          </a:prstGeom>
        </p:spPr>
        <p:txBody>
          <a:bodyPr lIns="0" tIns="0" rIns="0" bIns="0" rtlCol="0" anchor="t">
            <a:spAutoFit/>
          </a:bodyPr>
          <a:lstStyle/>
          <a:p>
            <a:pPr>
              <a:buNone/>
            </a:pPr>
            <a:r>
              <a:rPr lang="en-GB" sz="2400" b="1" dirty="0">
                <a:solidFill>
                  <a:schemeClr val="bg1"/>
                </a:solidFill>
                <a:uFill>
                  <a:solidFill>
                    <a:srgbClr val="000000"/>
                  </a:solidFill>
                </a:uFill>
                <a:latin typeface="Book Antiqua" panose="02040602050305030304" pitchFamily="18" charset="0"/>
                <a:ea typeface="Times New Roman" panose="02020603050405020304" pitchFamily="18" charset="0"/>
              </a:rPr>
              <a:t>Chambers and Partners 2021</a:t>
            </a:r>
            <a:endParaRPr lang="en-GB" sz="2400" dirty="0">
              <a:solidFill>
                <a:schemeClr val="bg1"/>
              </a:solidFill>
              <a:uFill>
                <a:solidFill>
                  <a:srgbClr val="000000"/>
                </a:solidFill>
              </a:uFill>
              <a:latin typeface="Times New Roman" panose="02020603050405020304" pitchFamily="18" charset="0"/>
              <a:ea typeface="Times New Roman" panose="02020603050405020304" pitchFamily="18" charset="0"/>
            </a:endParaRPr>
          </a:p>
          <a:p>
            <a:pPr>
              <a:buNone/>
            </a:pPr>
            <a:r>
              <a:rPr lang="en-GB" sz="2400" b="1" dirty="0">
                <a:solidFill>
                  <a:schemeClr val="bg1"/>
                </a:solidFill>
                <a:uFill>
                  <a:solidFill>
                    <a:srgbClr val="000000"/>
                  </a:solidFill>
                </a:uFill>
                <a:latin typeface="Book Antiqua" panose="02040602050305030304" pitchFamily="18" charset="0"/>
                <a:ea typeface="Times New Roman" panose="02020603050405020304" pitchFamily="18" charset="0"/>
              </a:rPr>
              <a:t>Band 1 </a:t>
            </a:r>
            <a:endParaRPr lang="en-GB" sz="2400" dirty="0">
              <a:solidFill>
                <a:schemeClr val="bg1"/>
              </a:solidFill>
              <a:uFill>
                <a:solidFill>
                  <a:srgbClr val="000000"/>
                </a:solidFill>
              </a:uFill>
              <a:latin typeface="Times New Roman" panose="02020603050405020304" pitchFamily="18" charset="0"/>
              <a:ea typeface="Times New Roman" panose="02020603050405020304" pitchFamily="18" charset="0"/>
            </a:endParaRPr>
          </a:p>
          <a:p>
            <a:pPr>
              <a:buNone/>
            </a:pPr>
            <a:r>
              <a:rPr lang="en-GB" sz="2400" i="1" dirty="0">
                <a:solidFill>
                  <a:schemeClr val="bg1"/>
                </a:solidFill>
                <a:uFill>
                  <a:solidFill>
                    <a:srgbClr val="000000"/>
                  </a:solidFill>
                </a:uFill>
                <a:latin typeface="Book Antiqua" panose="02040602050305030304" pitchFamily="18" charset="0"/>
                <a:ea typeface="Times New Roman" panose="02020603050405020304" pitchFamily="18" charset="0"/>
              </a:rPr>
              <a:t>Public and private children law practitioner focusing on complex cases. She primarily deals with cases involving physical, emotional and sexual abuse, FGM and forced marriage, as well as international relocation.</a:t>
            </a:r>
            <a:endParaRPr lang="en-GB" sz="2400" dirty="0">
              <a:solidFill>
                <a:schemeClr val="bg1"/>
              </a:solidFill>
              <a:uFill>
                <a:solidFill>
                  <a:srgbClr val="000000"/>
                </a:solidFill>
              </a:uFill>
              <a:latin typeface="Times New Roman" panose="02020603050405020304" pitchFamily="18" charset="0"/>
              <a:ea typeface="Times New Roman" panose="02020603050405020304" pitchFamily="18" charset="0"/>
            </a:endParaRPr>
          </a:p>
          <a:p>
            <a:pPr>
              <a:buNone/>
            </a:pPr>
            <a:r>
              <a:rPr lang="en-GB" sz="2400" i="1" dirty="0">
                <a:solidFill>
                  <a:schemeClr val="bg1"/>
                </a:solidFill>
                <a:uFill>
                  <a:solidFill>
                    <a:srgbClr val="000000"/>
                  </a:solidFill>
                </a:uFill>
                <a:latin typeface="Book Antiqua" panose="02040602050305030304" pitchFamily="18" charset="0"/>
                <a:ea typeface="Times New Roman" panose="02020603050405020304" pitchFamily="18" charset="0"/>
              </a:rPr>
              <a:t>Strengths: "She is extremely thorough, well prepared and unafraid to challenge wrong decisions." "She is very sensible and pragmatic and a terrific advocate.”</a:t>
            </a:r>
          </a:p>
          <a:p>
            <a:pPr>
              <a:buNone/>
            </a:pPr>
            <a:endParaRPr lang="en-GB" sz="2400" dirty="0">
              <a:solidFill>
                <a:schemeClr val="bg1"/>
              </a:solidFill>
              <a:uFill>
                <a:solidFill>
                  <a:srgbClr val="000000"/>
                </a:solidFill>
              </a:uFill>
              <a:latin typeface="Times New Roman" panose="02020603050405020304" pitchFamily="18" charset="0"/>
              <a:ea typeface="Times New Roman" panose="02020603050405020304" pitchFamily="18"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LEADING JUNIORS: CHILD LAW (PUBLIC AND PRIVATE)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Tier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‘Margaret is extremely bright and a precise, forensic advocate. She has a fantastic bedside manner and clients absolutely love her. A pleasure to work with, Margaret really goes the extra mile on any brief.’</a:t>
            </a:r>
          </a:p>
          <a:p>
            <a:pPr>
              <a:buNone/>
            </a:pPr>
            <a:endParaRPr lang="en-GB" sz="2400" i="1" dirty="0">
              <a:solidFill>
                <a:schemeClr val="bg1"/>
              </a:solidFill>
              <a:uFill>
                <a:solidFill>
                  <a:srgbClr val="000000"/>
                </a:solidFill>
              </a:uFill>
              <a:latin typeface="Book Antiqua" panose="0204060205030503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3A37B3A0-77B3-17CA-AD53-DDE6E0AF66FE}"/>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Recommendations</a:t>
            </a:r>
            <a:r>
              <a:rPr lang="en-US" sz="2400" b="1" dirty="0">
                <a:solidFill>
                  <a:schemeClr val="bg1"/>
                </a:solidFill>
              </a:rPr>
              <a:t> </a:t>
            </a:r>
          </a:p>
        </p:txBody>
      </p:sp>
    </p:spTree>
    <p:extLst>
      <p:ext uri="{BB962C8B-B14F-4D97-AF65-F5344CB8AC3E}">
        <p14:creationId xmlns:p14="http://schemas.microsoft.com/office/powerpoint/2010/main" val="9483112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295CBAE-8650-7F9D-304E-874032CCE74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EFCE20-D8AE-B226-C7B8-31955BE6975C}"/>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E2B5A9F9-1CA0-B990-E583-1959B4485BA1}"/>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F32C54F2-9F39-F702-B308-E5843EB8EF7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9CADA5A5-3898-5F5C-AD5B-06F46EAB432C}"/>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4D560442-4212-52BC-8F15-106AEAE00B89}"/>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833BFEC-39E4-F8A2-9F8C-1DF236B7EB74}"/>
              </a:ext>
            </a:extLst>
          </p:cNvPr>
          <p:cNvSpPr txBox="1"/>
          <p:nvPr/>
        </p:nvSpPr>
        <p:spPr>
          <a:xfrm>
            <a:off x="1028700" y="2540622"/>
            <a:ext cx="15919681" cy="13367890"/>
          </a:xfrm>
          <a:prstGeom prst="rect">
            <a:avLst/>
          </a:prstGeom>
        </p:spPr>
        <p:txBody>
          <a:bodyPr lIns="0" tIns="0" rIns="0" bIns="0" rtlCol="0" anchor="t">
            <a:spAutoFit/>
          </a:bodyPr>
          <a:lstStyle/>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2020</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Leading Junior Family and Children Law Ranked Tier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“Particularly strong on children matters, always adopting a child-focused approach”</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Chambers and Partners 2020</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Band 3</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“She’s extremely impressive both with clients and before the Court.”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“She is really sensible and pragmatic, but a strong negotiator as well; she’s a rising star for children work.”</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Legal 500 2019</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Ranked tier 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"An absolutely safe pair of hands; clients love her"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Chambers and Partners</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2019</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“Up and Coming”</a:t>
            </a:r>
            <a:br>
              <a:rPr lang="en-GB" sz="2400" dirty="0">
                <a:solidFill>
                  <a:schemeClr val="bg1"/>
                </a:solidFill>
                <a:uFill>
                  <a:solidFill>
                    <a:srgbClr val="000000"/>
                  </a:solidFill>
                </a:uFill>
                <a:latin typeface="Book Antiqua" panose="02040602050305030304" pitchFamily="18" charset="0"/>
                <a:ea typeface="Aptos" panose="020B0004020202020204" pitchFamily="34" charset="0"/>
              </a:rPr>
            </a:b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Family law specialist with a fast-developing practice traversing public and private children law matters as well as ancillary relief proceedings. Her clients include children, parents and local authorities.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"Has exceptional attention to detail, meticulous preparation and outstanding client care." "Incredibly personable and goes above and beyond in representation at court."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"A very safe pair of hands who is fantastic with clients”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endParaRPr lang="en-GB" sz="2400" i="1" dirty="0">
              <a:solidFill>
                <a:schemeClr val="bg1"/>
              </a:solidFill>
              <a:uFill>
                <a:solidFill>
                  <a:srgbClr val="000000"/>
                </a:solidFill>
              </a:uFill>
              <a:latin typeface="Book Antiqua" panose="0204060205030503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4AD4A8EB-EFC4-B67A-3F62-C631B7F04A0C}"/>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Recommendations</a:t>
            </a:r>
            <a:r>
              <a:rPr lang="en-US" sz="2400" b="1" dirty="0">
                <a:solidFill>
                  <a:schemeClr val="bg1"/>
                </a:solidFill>
              </a:rPr>
              <a:t> </a:t>
            </a:r>
          </a:p>
        </p:txBody>
      </p:sp>
    </p:spTree>
    <p:extLst>
      <p:ext uri="{BB962C8B-B14F-4D97-AF65-F5344CB8AC3E}">
        <p14:creationId xmlns:p14="http://schemas.microsoft.com/office/powerpoint/2010/main" val="6681189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DA4DE7C9-9A93-E17D-2496-FA7F78821D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0BEB15-7979-CFAA-BFAB-3F1D175061C7}"/>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34435A2D-7A10-1076-B0F5-4E1A894D0F71}"/>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8B895F11-A0CF-E90C-6C2B-3D07A5105FAF}"/>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5040ABE2-C0A8-A63B-A7C5-6D63EA40A14E}"/>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AB0D5AA2-2F1B-251D-B4AF-114524EC777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FC001E07-3D19-0C9F-59B2-9CE1B3E6B5D2}"/>
              </a:ext>
            </a:extLst>
          </p:cNvPr>
          <p:cNvSpPr txBox="1"/>
          <p:nvPr/>
        </p:nvSpPr>
        <p:spPr>
          <a:xfrm>
            <a:off x="1028700" y="2540622"/>
            <a:ext cx="15919681" cy="13306335"/>
          </a:xfrm>
          <a:prstGeom prst="rect">
            <a:avLst/>
          </a:prstGeom>
        </p:spPr>
        <p:txBody>
          <a:bodyPr lIns="0" tIns="0" rIns="0" bIns="0" rtlCol="0" anchor="t">
            <a:spAutoFit/>
          </a:bodyPr>
          <a:lstStyle/>
          <a:p>
            <a:pPr>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Reported Cases: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MS v RS and BT (Paternity)</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[2020] EWFC 30 (22 April 2020)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Re I Children</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[2019] EWCA </a:t>
            </a:r>
            <a:r>
              <a:rPr lang="en-GB" sz="2400" dirty="0" err="1">
                <a:solidFill>
                  <a:schemeClr val="bg1"/>
                </a:solidFill>
                <a:uFill>
                  <a:solidFill>
                    <a:srgbClr val="000000"/>
                  </a:solidFill>
                </a:uFill>
                <a:latin typeface="Book Antiqua" panose="02040602050305030304" pitchFamily="18" charset="0"/>
                <a:ea typeface="Aptos" panose="020B0004020202020204" pitchFamily="34" charset="0"/>
              </a:rPr>
              <a:t>Civ</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898 (24 May 2019)</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Re D</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(A Child)</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[2018] EWHC 2828 (Fam) (5 October 2018) [2018] EWCOP 31</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M &amp; Ors v Liverpool City Council</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[2018] EWFC B69 (12 November 2018)</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C (A child: video link) </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[2018] EWFC B75 (12 November 2018)</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P (A child)</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[2010] EWCA </a:t>
            </a:r>
            <a:r>
              <a:rPr lang="en-GB" sz="2400" dirty="0" err="1">
                <a:solidFill>
                  <a:schemeClr val="bg1"/>
                </a:solidFill>
                <a:uFill>
                  <a:solidFill>
                    <a:srgbClr val="000000"/>
                  </a:solidFill>
                </a:uFill>
                <a:latin typeface="Book Antiqua" panose="02040602050305030304" pitchFamily="18" charset="0"/>
                <a:ea typeface="Aptos" panose="020B0004020202020204" pitchFamily="34" charset="0"/>
              </a:rPr>
              <a:t>Civ</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588</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G v K</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[2021] EWHC 3240 (Fam) (03 December 2021)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Re A (A Child) (Enforcement of a Foreign Order)</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[2022] EWCA </a:t>
            </a:r>
            <a:r>
              <a:rPr lang="en-GB" sz="2400" dirty="0" err="1">
                <a:solidFill>
                  <a:schemeClr val="bg1"/>
                </a:solidFill>
                <a:uFill>
                  <a:solidFill>
                    <a:srgbClr val="000000"/>
                  </a:solidFill>
                </a:uFill>
                <a:latin typeface="Book Antiqua" panose="02040602050305030304" pitchFamily="18" charset="0"/>
                <a:ea typeface="Aptos" panose="020B0004020202020204" pitchFamily="34" charset="0"/>
              </a:rPr>
              <a:t>Civ</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904</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spcAft>
                <a:spcPts val="750"/>
              </a:spcAft>
              <a:buNone/>
            </a:pPr>
            <a:r>
              <a:rPr lang="en-GB" sz="2400" b="1" dirty="0">
                <a:solidFill>
                  <a:schemeClr val="bg1"/>
                </a:solidFill>
                <a:uFill>
                  <a:solidFill>
                    <a:srgbClr val="000000"/>
                  </a:solidFill>
                </a:uFill>
                <a:latin typeface="Book Antiqua" panose="02040602050305030304" pitchFamily="18" charset="0"/>
                <a:ea typeface="Aptos" panose="020B0004020202020204" pitchFamily="34" charset="0"/>
              </a:rPr>
              <a:t>Publications: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buNone/>
            </a:pPr>
            <a:r>
              <a:rPr lang="en-GB" sz="2400" i="1" dirty="0">
                <a:solidFill>
                  <a:schemeClr val="bg1"/>
                </a:solidFill>
                <a:uFill>
                  <a:solidFill>
                    <a:srgbClr val="000000"/>
                  </a:solidFill>
                </a:uFill>
                <a:latin typeface="Book Antiqua" panose="02040602050305030304" pitchFamily="18" charset="0"/>
                <a:ea typeface="Aptos" panose="020B0004020202020204" pitchFamily="34" charset="0"/>
              </a:rPr>
              <a:t>Family Law</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Article: Pre-proceedings and s 20 of the Children Act 1989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endParaRPr lang="en-GB" sz="2400" i="1" dirty="0">
              <a:solidFill>
                <a:schemeClr val="bg1"/>
              </a:solidFill>
              <a:uFill>
                <a:solidFill>
                  <a:srgbClr val="000000"/>
                </a:solidFill>
              </a:uFill>
              <a:latin typeface="Book Antiqua" panose="0204060205030503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0" name="TextBox 9">
            <a:extLst>
              <a:ext uri="{FF2B5EF4-FFF2-40B4-BE49-F238E27FC236}">
                <a16:creationId xmlns:a16="http://schemas.microsoft.com/office/drawing/2014/main" id="{133005E2-883C-E1D9-F457-92D86655F7FB}"/>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Reported Cases</a:t>
            </a:r>
            <a:endParaRPr lang="en-US" sz="2400" b="1" dirty="0">
              <a:solidFill>
                <a:schemeClr val="bg1"/>
              </a:solidFill>
            </a:endParaRPr>
          </a:p>
        </p:txBody>
      </p:sp>
    </p:spTree>
    <p:extLst>
      <p:ext uri="{BB962C8B-B14F-4D97-AF65-F5344CB8AC3E}">
        <p14:creationId xmlns:p14="http://schemas.microsoft.com/office/powerpoint/2010/main" val="34741039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7F07A8A-6809-27E3-A766-A604A49FB8D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EA66AE-D506-A187-137F-4BA20DF39DA7}"/>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30CD1A65-374E-8B15-2743-6692A43A89E2}"/>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45B255F7-1FD6-8F71-57D1-6C1B94AC0E9D}"/>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8BE600D0-4D23-E52F-141D-76892B887337}"/>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70E69B04-70D7-A41A-93CD-47F915A0E99F}"/>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D8C906A4-D490-D102-6D64-D99E30A269C5}"/>
              </a:ext>
            </a:extLst>
          </p:cNvPr>
          <p:cNvSpPr txBox="1"/>
          <p:nvPr/>
        </p:nvSpPr>
        <p:spPr>
          <a:xfrm>
            <a:off x="1028700" y="2540622"/>
            <a:ext cx="15919681" cy="11754628"/>
          </a:xfrm>
          <a:prstGeom prst="rect">
            <a:avLst/>
          </a:prstGeom>
        </p:spPr>
        <p:txBody>
          <a:bodyPr lIns="0" tIns="0" rIns="0" bIns="0" rtlCol="0" anchor="t">
            <a:spAutoFit/>
          </a:bodyPr>
          <a:lstStyle/>
          <a:p>
            <a:pPr>
              <a:buNone/>
            </a:pPr>
            <a:r>
              <a:rPr lang="en-GB" sz="2000" b="1" dirty="0">
                <a:solidFill>
                  <a:schemeClr val="bg1"/>
                </a:solidFill>
                <a:uFill>
                  <a:solidFill>
                    <a:srgbClr val="000000"/>
                  </a:solidFill>
                </a:uFill>
                <a:latin typeface="Book Antiqua" panose="02040602050305030304" pitchFamily="18" charset="0"/>
                <a:ea typeface="Aptos" panose="020B0004020202020204" pitchFamily="34" charset="0"/>
              </a:rPr>
              <a:t>Memberships: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Family Law Bar Association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Northern Circuit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buNone/>
            </a:pPr>
            <a:r>
              <a:rPr lang="en-GB" sz="2000" dirty="0">
                <a:solidFill>
                  <a:schemeClr val="bg1"/>
                </a:solidFill>
                <a:uFill>
                  <a:solidFill>
                    <a:srgbClr val="000000"/>
                  </a:solidFill>
                </a:uFill>
                <a:latin typeface="Times New Roman" panose="02020603050405020304" pitchFamily="18" charset="0"/>
                <a:ea typeface="Aptos" panose="020B0004020202020204" pitchFamily="34" charset="0"/>
              </a:rPr>
              <a:t> </a:t>
            </a:r>
          </a:p>
          <a:p>
            <a:pPr>
              <a:buNone/>
            </a:pPr>
            <a:r>
              <a:rPr lang="en-GB" sz="2000" b="1" dirty="0">
                <a:solidFill>
                  <a:schemeClr val="bg1"/>
                </a:solidFill>
                <a:uFill>
                  <a:solidFill>
                    <a:srgbClr val="000000"/>
                  </a:solidFill>
                </a:uFill>
                <a:latin typeface="Times New Roman" panose="02020603050405020304" pitchFamily="18" charset="0"/>
                <a:ea typeface="Aptos" panose="020B0004020202020204" pitchFamily="34" charset="0"/>
              </a:rPr>
              <a:t>Conferences and Seminars as a Speaker: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2026 </a:t>
            </a:r>
            <a:r>
              <a:rPr lang="en-GB" sz="2000" dirty="0" err="1">
                <a:solidFill>
                  <a:schemeClr val="bg1"/>
                </a:solidFill>
                <a:uFill>
                  <a:solidFill>
                    <a:srgbClr val="000000"/>
                  </a:solidFill>
                </a:uFill>
                <a:latin typeface="Book Antiqua" panose="02040602050305030304" pitchFamily="18" charset="0"/>
                <a:ea typeface="Aptos" panose="020B0004020202020204" pitchFamily="34" charset="0"/>
              </a:rPr>
              <a:t>Datalaw</a:t>
            </a: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Training March 2026 Abduction</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2025 Northern Circuit Pupil Training 19.12.25 Matrimonial Finance</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2025 7HS Chambers Summer Seminar Special Guardianship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2025 </a:t>
            </a:r>
            <a:r>
              <a:rPr lang="en-GB" sz="2000" dirty="0" err="1">
                <a:solidFill>
                  <a:schemeClr val="bg1"/>
                </a:solidFill>
                <a:uFill>
                  <a:solidFill>
                    <a:srgbClr val="000000"/>
                  </a:solidFill>
                </a:uFill>
                <a:latin typeface="Book Antiqua" panose="02040602050305030304" pitchFamily="18" charset="0"/>
                <a:ea typeface="Aptos" panose="020B0004020202020204" pitchFamily="34" charset="0"/>
              </a:rPr>
              <a:t>Datalaw</a:t>
            </a: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Training November 2025 Alienating Behaviours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0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000" dirty="0">
                <a:solidFill>
                  <a:schemeClr val="bg1"/>
                </a:solidFill>
                <a:uFill>
                  <a:solidFill>
                    <a:srgbClr val="000000"/>
                  </a:solidFill>
                </a:uFill>
                <a:latin typeface="Book Antiqua" panose="02040602050305030304" pitchFamily="18" charset="0"/>
                <a:ea typeface="Aptos" panose="020B0004020202020204" pitchFamily="34" charset="0"/>
              </a:rPr>
              <a:t>2025 7HS / Resolution Event 8.10.25 Alienating Behaviours</a:t>
            </a:r>
            <a:endParaRPr lang="en-US" sz="20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2" name="TextBox 11">
            <a:extLst>
              <a:ext uri="{FF2B5EF4-FFF2-40B4-BE49-F238E27FC236}">
                <a16:creationId xmlns:a16="http://schemas.microsoft.com/office/drawing/2014/main" id="{1E43CEDF-7281-178B-25BC-42AA60FE9A48}"/>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Conferences and Seminars </a:t>
            </a:r>
            <a:r>
              <a:rPr lang="en-US" sz="2400" b="1" dirty="0">
                <a:solidFill>
                  <a:schemeClr val="bg1"/>
                </a:solidFill>
              </a:rPr>
              <a:t> </a:t>
            </a:r>
          </a:p>
        </p:txBody>
      </p:sp>
    </p:spTree>
    <p:extLst>
      <p:ext uri="{BB962C8B-B14F-4D97-AF65-F5344CB8AC3E}">
        <p14:creationId xmlns:p14="http://schemas.microsoft.com/office/powerpoint/2010/main" val="1701468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3E750188-22AD-E07E-854B-58AC18D534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27AC299-1478-6DCB-DC42-612D8A2F5AA3}"/>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0EAEECCA-4C8C-924A-B128-198475EF2141}"/>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B87D69B8-43A7-5429-ABF8-FEC419454FB5}"/>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992C317D-11CB-2C05-767E-9F6D78D810B7}"/>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1C6B133E-72EB-2F4B-BA3D-AADC0916AF74}"/>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8042674-8C57-F3A6-EEB4-31627D8088D0}"/>
              </a:ext>
            </a:extLst>
          </p:cNvPr>
          <p:cNvSpPr txBox="1"/>
          <p:nvPr/>
        </p:nvSpPr>
        <p:spPr>
          <a:xfrm>
            <a:off x="1028700" y="2540622"/>
            <a:ext cx="15919681" cy="10523522"/>
          </a:xfrm>
          <a:prstGeom prst="rect">
            <a:avLst/>
          </a:prstGeom>
        </p:spPr>
        <p:txBody>
          <a:bodyPr lIns="0" tIns="0" rIns="0" bIns="0" rtlCol="0" anchor="t">
            <a:spAutoFit/>
          </a:bodyPr>
          <a:lstStyle/>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2025 Liverpool Law Society Family Finance Conference – The Concept of </a:t>
            </a:r>
            <a:r>
              <a:rPr lang="en-GB" sz="2400" dirty="0" err="1">
                <a:solidFill>
                  <a:schemeClr val="bg1"/>
                </a:solidFill>
                <a:uFill>
                  <a:solidFill>
                    <a:srgbClr val="000000"/>
                  </a:solidFill>
                </a:uFill>
                <a:latin typeface="Book Antiqua" panose="02040602050305030304" pitchFamily="18" charset="0"/>
                <a:ea typeface="Aptos" panose="020B0004020202020204" pitchFamily="34" charset="0"/>
              </a:rPr>
              <a:t>Matrimonialisation</a:t>
            </a: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Chaired by District Judge Guirguis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2024 Liverpool Law Society International Children Law Conference 26th June 2024</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International Children Case Law Update with Kate Burnell KC, Christopher Hames KC and Margaret Parr, Chaired by Emma Palmer Head of Family Law, MSB.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2024 Liverpool Law Society Private Children Law Conference – Domestic Abuse in Private Children Proceedings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2024 Liverpool Law Society Public Child Law Conference – Special Guardianship Orders, Chaired by HHJ Parker</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0" name="TextBox 9">
            <a:extLst>
              <a:ext uri="{FF2B5EF4-FFF2-40B4-BE49-F238E27FC236}">
                <a16:creationId xmlns:a16="http://schemas.microsoft.com/office/drawing/2014/main" id="{8A562DFB-59B2-9FA7-1F0E-AFEFB6F6B829}"/>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Conferences and Seminars </a:t>
            </a:r>
            <a:r>
              <a:rPr lang="en-US" sz="2400" b="1" dirty="0">
                <a:solidFill>
                  <a:schemeClr val="bg1"/>
                </a:solidFill>
              </a:rPr>
              <a:t> </a:t>
            </a:r>
          </a:p>
        </p:txBody>
      </p:sp>
    </p:spTree>
    <p:extLst>
      <p:ext uri="{BB962C8B-B14F-4D97-AF65-F5344CB8AC3E}">
        <p14:creationId xmlns:p14="http://schemas.microsoft.com/office/powerpoint/2010/main" val="31255899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BE89777C-3B36-7A4C-FF75-BCA2799E72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95C28F3-8937-12B6-6632-32F97742A62C}"/>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D0FC3800-7DE8-66F8-B234-FBAF890CA7C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229AD717-A578-9F5D-308F-6902F458699C}"/>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1CBCCE2B-D737-D8CA-E586-D0C285D6C0B6}"/>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F43D45AE-45EE-9718-DFF2-66041C346A33}"/>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4630D4F3-E063-7CA9-9C81-E03AF1517F77}"/>
              </a:ext>
            </a:extLst>
          </p:cNvPr>
          <p:cNvSpPr txBox="1"/>
          <p:nvPr/>
        </p:nvSpPr>
        <p:spPr>
          <a:xfrm>
            <a:off x="1028700" y="2540622"/>
            <a:ext cx="15919681" cy="9341147"/>
          </a:xfrm>
          <a:prstGeom prst="rect">
            <a:avLst/>
          </a:prstGeom>
        </p:spPr>
        <p:txBody>
          <a:bodyPr lIns="0" tIns="0" rIns="0" bIns="0" rtlCol="0" anchor="t">
            <a:spAutoFit/>
          </a:bodyPr>
          <a:lstStyle/>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2023 Liverpool Law Society Public Child Law Conference – Adoption Matters – Revocation and Contact, Chaired by HHJ Parker</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2023 Liverpool Law Society Family Finance Conference – The Impact of Domestic Abuse in Financial Remedies, Chaired by District Judge Guirguis</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2022 Liverpool Law Society Private Child Conference – Parental Alienation, Chaired by District Judge O’Neill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2021 Liverpool Law Society Public Law Conference – Applying for Residential Assessments, Chaired by HHJ Sharpe</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0" name="TextBox 9">
            <a:extLst>
              <a:ext uri="{FF2B5EF4-FFF2-40B4-BE49-F238E27FC236}">
                <a16:creationId xmlns:a16="http://schemas.microsoft.com/office/drawing/2014/main" id="{ED609F88-43F1-1835-F708-4A9C4C55A57B}"/>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Conferences and Seminars </a:t>
            </a:r>
            <a:r>
              <a:rPr lang="en-US" sz="2400" b="1" dirty="0">
                <a:solidFill>
                  <a:schemeClr val="bg1"/>
                </a:solidFill>
              </a:rPr>
              <a:t> </a:t>
            </a:r>
          </a:p>
        </p:txBody>
      </p:sp>
    </p:spTree>
    <p:extLst>
      <p:ext uri="{BB962C8B-B14F-4D97-AF65-F5344CB8AC3E}">
        <p14:creationId xmlns:p14="http://schemas.microsoft.com/office/powerpoint/2010/main" val="39784856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35BC970A-68F0-B330-029B-A2FE974E28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2D4710-25A1-BEFD-A479-50F124CC8324}"/>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dirty="0"/>
          </a:p>
        </p:txBody>
      </p:sp>
      <p:grpSp>
        <p:nvGrpSpPr>
          <p:cNvPr id="3" name="Group 3">
            <a:extLst>
              <a:ext uri="{FF2B5EF4-FFF2-40B4-BE49-F238E27FC236}">
                <a16:creationId xmlns:a16="http://schemas.microsoft.com/office/drawing/2014/main" id="{1C1F442B-BB01-CD25-1B35-5B15961C5F50}"/>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5A51EC92-9024-56E3-B939-431E3916DFA2}"/>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43E31839-6199-2BD1-D0BF-19950E8AFB59}"/>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B5B69499-3B25-AB9D-8FB2-840B872AD31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9E5867D6-FC21-AB3A-75A0-F8F154E1F975}"/>
              </a:ext>
            </a:extLst>
          </p:cNvPr>
          <p:cNvSpPr txBox="1"/>
          <p:nvPr/>
        </p:nvSpPr>
        <p:spPr>
          <a:xfrm>
            <a:off x="1028700" y="2540622"/>
            <a:ext cx="15919681" cy="11105733"/>
          </a:xfrm>
          <a:prstGeom prst="rect">
            <a:avLst/>
          </a:prstGeom>
        </p:spPr>
        <p:txBody>
          <a:bodyPr lIns="0" tIns="0" rIns="0" bIns="0" rtlCol="0" anchor="t">
            <a:spAutoFit/>
          </a:bodyPr>
          <a:lstStyle/>
          <a:p>
            <a:pPr fontAlgn="base">
              <a:lnSpc>
                <a:spcPct val="150000"/>
              </a:lnSpc>
              <a:spcAft>
                <a:spcPts val="750"/>
              </a:spcAft>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2020 Liverpool Law Society Public Law Child Conference – Special Guardianship Orders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2020 Liverpool Law Society Private Law Child Conference – Latest Developments in Private Child Law, Chaired by District Judge O’Neill</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2019 Liverpool Law Society Public Law Child Conference – Pre Proceedings and s20 Children Act 1989, Chaired by HHJ De Haas QC</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2018 Liverpool Law Society Public Child Law Conference – Special Guardianship Orders, Chaired by HHJ De Haas QC</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 </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fontAlgn="base">
              <a:lnSpc>
                <a:spcPct val="150000"/>
              </a:lnSpc>
              <a:buNone/>
            </a:pPr>
            <a:r>
              <a:rPr lang="en-GB" sz="2400" dirty="0">
                <a:solidFill>
                  <a:schemeClr val="bg1"/>
                </a:solidFill>
                <a:uFill>
                  <a:solidFill>
                    <a:srgbClr val="000000"/>
                  </a:solidFill>
                </a:uFill>
                <a:latin typeface="Book Antiqua" panose="02040602050305030304" pitchFamily="18" charset="0"/>
                <a:ea typeface="Aptos" panose="020B0004020202020204" pitchFamily="34" charset="0"/>
              </a:rPr>
              <a:t>2017 Resolution: Domestic Violence Allegations in Private Law Children Disputes and PD12J</a:t>
            </a:r>
            <a:endParaRPr lang="en-GB" sz="2400" dirty="0">
              <a:solidFill>
                <a:schemeClr val="bg1"/>
              </a:solidFill>
              <a:uFill>
                <a:solidFill>
                  <a:srgbClr val="000000"/>
                </a:solidFill>
              </a:uFill>
              <a:latin typeface="Times New Roman" panose="02020603050405020304" pitchFamily="18" charset="0"/>
              <a:ea typeface="Aptos" panose="020B0004020202020204" pitchFamily="34" charset="0"/>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400" spc="9" dirty="0">
              <a:solidFill>
                <a:schemeClr val="bg1"/>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10" name="TextBox 9">
            <a:extLst>
              <a:ext uri="{FF2B5EF4-FFF2-40B4-BE49-F238E27FC236}">
                <a16:creationId xmlns:a16="http://schemas.microsoft.com/office/drawing/2014/main" id="{F95E13A7-4661-8150-E6CC-A3A6E6B2CB75}"/>
              </a:ext>
            </a:extLst>
          </p:cNvPr>
          <p:cNvSpPr txBox="1"/>
          <p:nvPr/>
        </p:nvSpPr>
        <p:spPr>
          <a:xfrm>
            <a:off x="1282933" y="1024896"/>
            <a:ext cx="731520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Conferences and Seminars </a:t>
            </a:r>
            <a:r>
              <a:rPr lang="en-US" sz="2400" b="1" dirty="0">
                <a:solidFill>
                  <a:schemeClr val="bg1"/>
                </a:solidFill>
              </a:rPr>
              <a:t> </a:t>
            </a:r>
          </a:p>
        </p:txBody>
      </p:sp>
    </p:spTree>
    <p:extLst>
      <p:ext uri="{BB962C8B-B14F-4D97-AF65-F5344CB8AC3E}">
        <p14:creationId xmlns:p14="http://schemas.microsoft.com/office/powerpoint/2010/main" val="12992041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3E9A79D3-DCDF-9ECA-229D-781F6D73C0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BDE9832-6D4B-6E05-7C47-5DF6D1730D79}"/>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B378EB5-9006-A218-1434-FFEE563A00F4}"/>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CE9E6540-305A-DD44-327B-33BE8276404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62A0C83D-35C2-63FF-EED9-19F9C0F2EC6A}"/>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3F9E1D07-3370-5CD1-9AFA-BB856FADBDCB}"/>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73969643-9938-26AE-CAB6-EE7C76E07E62}"/>
              </a:ext>
            </a:extLst>
          </p:cNvPr>
          <p:cNvSpPr txBox="1"/>
          <p:nvPr/>
        </p:nvSpPr>
        <p:spPr>
          <a:xfrm>
            <a:off x="1028700" y="2540622"/>
            <a:ext cx="15919681" cy="10920041"/>
          </a:xfrm>
          <a:prstGeom prst="rect">
            <a:avLst/>
          </a:prstGeom>
        </p:spPr>
        <p:txBody>
          <a:bodyPr lIns="0" tIns="0" rIns="0" bIns="0" rtlCol="0" anchor="t">
            <a:spAutoFit/>
          </a:bodyPr>
          <a:lstStyle/>
          <a:p>
            <a:r>
              <a:rPr lang="en-GB" sz="3200" b="1" dirty="0">
                <a:solidFill>
                  <a:schemeClr val="bg1"/>
                </a:solidFill>
                <a:latin typeface="Book Antiqua" panose="02040602050305030304" pitchFamily="18" charset="0"/>
              </a:rPr>
              <a:t>T</a:t>
            </a:r>
            <a:r>
              <a:rPr lang="en-GB" sz="3200" dirty="0">
                <a:solidFill>
                  <a:schemeClr val="bg1"/>
                </a:solidFill>
                <a:latin typeface="Book Antiqua" panose="02040602050305030304" pitchFamily="18" charset="0"/>
              </a:rPr>
              <a:t>his session will provide a practical overview of the key statutory framework, recent developments, and procedural considerations arising in private law children matters, together with guidance on effective case management and advocacy</a:t>
            </a:r>
            <a:r>
              <a:rPr lang="en-GB" sz="2400" dirty="0">
                <a:solidFill>
                  <a:schemeClr val="bg1"/>
                </a:solidFill>
                <a:latin typeface="Book Antiqua" panose="02040602050305030304" pitchFamily="18" charset="0"/>
              </a:rPr>
              <a:t>.</a:t>
            </a:r>
          </a:p>
          <a:p>
            <a:endParaRPr lang="en-GB" sz="2400" dirty="0">
              <a:solidFill>
                <a:schemeClr val="bg1"/>
              </a:solidFill>
              <a:latin typeface="Book Antiqua" panose="02040602050305030304" pitchFamily="18" charset="0"/>
            </a:endParaRPr>
          </a:p>
          <a:p>
            <a:r>
              <a:rPr lang="en-GB" sz="2800" dirty="0">
                <a:solidFill>
                  <a:schemeClr val="bg1"/>
                </a:solidFill>
                <a:latin typeface="Book Antiqua" panose="02040602050305030304" pitchFamily="18" charset="0"/>
              </a:rPr>
              <a:t>Key Topics: </a:t>
            </a:r>
          </a:p>
          <a:p>
            <a:endParaRPr lang="en-GB" sz="2800" dirty="0">
              <a:solidFill>
                <a:schemeClr val="bg1"/>
              </a:solidFill>
              <a:latin typeface="Book Antiqua" panose="02040602050305030304" pitchFamily="18" charset="0"/>
            </a:endParaRPr>
          </a:p>
          <a:p>
            <a:r>
              <a:rPr lang="en-GB" sz="2800" dirty="0" err="1">
                <a:solidFill>
                  <a:schemeClr val="bg1"/>
                </a:solidFill>
                <a:latin typeface="Book Antiqua" panose="02040602050305030304" pitchFamily="18" charset="0"/>
              </a:rPr>
              <a:t>i</a:t>
            </a:r>
            <a:r>
              <a:rPr lang="en-GB" sz="2800" dirty="0">
                <a:solidFill>
                  <a:schemeClr val="bg1"/>
                </a:solidFill>
                <a:latin typeface="Book Antiqua" panose="02040602050305030304" pitchFamily="18" charset="0"/>
              </a:rPr>
              <a:t>) Demand on the Private law system: latest figures</a:t>
            </a:r>
          </a:p>
          <a:p>
            <a:endParaRPr lang="en-GB" sz="2800" dirty="0">
              <a:solidFill>
                <a:schemeClr val="bg1"/>
              </a:solidFill>
              <a:latin typeface="Book Antiqua" panose="02040602050305030304" pitchFamily="18" charset="0"/>
            </a:endParaRPr>
          </a:p>
          <a:p>
            <a:r>
              <a:rPr lang="en-GB" sz="2800" dirty="0">
                <a:solidFill>
                  <a:schemeClr val="bg1"/>
                </a:solidFill>
                <a:latin typeface="Book Antiqua" panose="02040602050305030304" pitchFamily="18" charset="0"/>
              </a:rPr>
              <a:t>ii) Pathfinder Courts: Child Focused Courts – PD36Z</a:t>
            </a:r>
          </a:p>
          <a:p>
            <a:endParaRPr lang="en-GB" sz="2800" dirty="0">
              <a:solidFill>
                <a:schemeClr val="bg1"/>
              </a:solidFill>
              <a:latin typeface="Book Antiqua" panose="02040602050305030304" pitchFamily="18" charset="0"/>
            </a:endParaRPr>
          </a:p>
          <a:p>
            <a:r>
              <a:rPr lang="en-GB" sz="2800" dirty="0">
                <a:solidFill>
                  <a:schemeClr val="bg1"/>
                </a:solidFill>
                <a:latin typeface="Book Antiqua" panose="02040602050305030304" pitchFamily="18" charset="0"/>
              </a:rPr>
              <a:t>iii) Recent Developments: Authorities: Parental Responsibility, Experts in Children Proceedings, Sexual Abuse </a:t>
            </a:r>
          </a:p>
          <a:p>
            <a:endParaRPr lang="en-GB" sz="2800" dirty="0">
              <a:solidFill>
                <a:schemeClr val="bg1"/>
              </a:solidFill>
              <a:latin typeface="Book Antiqua" panose="02040602050305030304" pitchFamily="18" charset="0"/>
            </a:endParaRPr>
          </a:p>
          <a:p>
            <a:r>
              <a:rPr lang="en-GB" sz="2800" dirty="0">
                <a:solidFill>
                  <a:schemeClr val="bg1"/>
                </a:solidFill>
                <a:latin typeface="Book Antiqua" panose="02040602050305030304" pitchFamily="18" charset="0"/>
              </a:rPr>
              <a:t>iv) PD27A Family Proceedings: Court Bundles into force March 2026 </a:t>
            </a:r>
          </a:p>
          <a:p>
            <a:endParaRPr lang="en-GB" sz="2400" dirty="0">
              <a:solidFill>
                <a:schemeClr val="bg1"/>
              </a:solidFill>
              <a:latin typeface="Book Antiqua" panose="02040602050305030304" pitchFamily="18" charset="0"/>
            </a:endParaRPr>
          </a:p>
          <a:p>
            <a:endParaRPr lang="en-GB" sz="2400" dirty="0">
              <a:solidFill>
                <a:schemeClr val="bg1"/>
              </a:solidFill>
              <a:latin typeface="Book Antiqua" panose="02040602050305030304" pitchFamily="18" charset="0"/>
            </a:endParaRPr>
          </a:p>
          <a:p>
            <a:endParaRPr lang="en-GB" sz="2400" dirty="0">
              <a:solidFill>
                <a:schemeClr val="bg1"/>
              </a:solidFill>
            </a:endParaRPr>
          </a:p>
          <a:p>
            <a:endParaRPr lang="en-GB" sz="2400" dirty="0">
              <a:solidFill>
                <a:schemeClr val="bg1"/>
              </a:solidFill>
            </a:endParaRPr>
          </a:p>
          <a:p>
            <a:endParaRPr lang="en-GB" sz="2400" dirty="0">
              <a:solidFill>
                <a:schemeClr val="bg1"/>
              </a:solidFill>
            </a:endParaRPr>
          </a:p>
          <a:p>
            <a:endParaRPr lang="en-GB" sz="2400" dirty="0">
              <a:solidFill>
                <a:schemeClr val="bg1"/>
              </a:solidFill>
            </a:endParaRPr>
          </a:p>
          <a:p>
            <a:endParaRPr lang="en-GB" sz="2400" dirty="0">
              <a:solidFill>
                <a:schemeClr val="bg1"/>
              </a:solidFill>
            </a:endParaRPr>
          </a:p>
          <a:p>
            <a:r>
              <a:rPr lang="en-GB" sz="2400" dirty="0">
                <a:solidFill>
                  <a:schemeClr val="bg1"/>
                </a:solidFill>
              </a:rPr>
              <a:t> </a:t>
            </a:r>
          </a:p>
          <a:p>
            <a:pPr marL="690877" lvl="1" indent="-345439" algn="l">
              <a:lnSpc>
                <a:spcPts val="4863"/>
              </a:lnSpc>
              <a:buFont typeface="Arial"/>
              <a:buChar char="•"/>
            </a:pPr>
            <a:endParaRPr lang="en-US" sz="2400" i="1" spc="9" dirty="0">
              <a:solidFill>
                <a:schemeClr val="bg1"/>
              </a:solidFill>
              <a:latin typeface="Aptos Italics"/>
              <a:ea typeface="Aptos Italics"/>
              <a:cs typeface="Aptos Italics"/>
              <a:sym typeface="Aptos Italics"/>
            </a:endParaRPr>
          </a:p>
          <a:p>
            <a:pPr marL="690877" lvl="1" indent="-345439" algn="l">
              <a:lnSpc>
                <a:spcPts val="4863"/>
              </a:lnSpc>
              <a:buFont typeface="Arial"/>
              <a:buChar char="•"/>
            </a:pPr>
            <a:endParaRPr lang="en-US" sz="2400" i="1" spc="9" dirty="0">
              <a:solidFill>
                <a:schemeClr val="bg1"/>
              </a:solidFill>
              <a:latin typeface="Aptos Italics"/>
              <a:ea typeface="Aptos Italics"/>
              <a:cs typeface="Aptos Italics"/>
              <a:sym typeface="Aptos Italics"/>
            </a:endParaRPr>
          </a:p>
          <a:p>
            <a:pPr marL="345438" lvl="1" algn="l">
              <a:lnSpc>
                <a:spcPts val="4863"/>
              </a:lnSpc>
            </a:pPr>
            <a:r>
              <a:rPr lang="en-US" sz="2400" i="1" spc="9" dirty="0">
                <a:solidFill>
                  <a:schemeClr val="bg1"/>
                </a:solidFill>
                <a:latin typeface="Aptos Italics"/>
                <a:ea typeface="Aptos Italics"/>
                <a:cs typeface="Aptos Italics"/>
                <a:sym typeface="Aptos Italics"/>
              </a:rPr>
              <a:t> ​</a:t>
            </a:r>
          </a:p>
        </p:txBody>
      </p:sp>
      <p:sp>
        <p:nvSpPr>
          <p:cNvPr id="11" name="TextBox 10">
            <a:extLst>
              <a:ext uri="{FF2B5EF4-FFF2-40B4-BE49-F238E27FC236}">
                <a16:creationId xmlns:a16="http://schemas.microsoft.com/office/drawing/2014/main" id="{30CC0049-F716-B90D-972F-1FE432E4F323}"/>
              </a:ext>
            </a:extLst>
          </p:cNvPr>
          <p:cNvSpPr txBox="1"/>
          <p:nvPr/>
        </p:nvSpPr>
        <p:spPr>
          <a:xfrm>
            <a:off x="1282932" y="1024896"/>
            <a:ext cx="9804799"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General Private Child Law Update </a:t>
            </a:r>
            <a:endParaRPr lang="en-US" sz="2400" b="1" dirty="0">
              <a:solidFill>
                <a:schemeClr val="bg1"/>
              </a:solidFill>
            </a:endParaRPr>
          </a:p>
        </p:txBody>
      </p:sp>
    </p:spTree>
    <p:extLst>
      <p:ext uri="{BB962C8B-B14F-4D97-AF65-F5344CB8AC3E}">
        <p14:creationId xmlns:p14="http://schemas.microsoft.com/office/powerpoint/2010/main" val="25143700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0948081D-8359-DADF-8CF8-A368C2948C1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F6EFB1-BFD5-20C2-5618-1FBB0C9A52B4}"/>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EE4BBA62-2A8F-DE7D-7E6B-4FF555167B67}"/>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08040E97-5AB4-EFC5-9338-06CF6AB76A6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D5B5D984-A834-4BD0-6D8C-D0C407A41E7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90F8C48D-369A-38AC-ECB9-1737424D813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FCBAADA6-C44C-3307-E83C-432275556624}"/>
              </a:ext>
            </a:extLst>
          </p:cNvPr>
          <p:cNvSpPr txBox="1"/>
          <p:nvPr/>
        </p:nvSpPr>
        <p:spPr>
          <a:xfrm>
            <a:off x="1028700" y="2540622"/>
            <a:ext cx="15919681" cy="12444561"/>
          </a:xfrm>
          <a:prstGeom prst="rect">
            <a:avLst/>
          </a:prstGeom>
        </p:spPr>
        <p:txBody>
          <a:bodyPr lIns="0" tIns="0" rIns="0" bIns="0" rtlCol="0" anchor="t">
            <a:spAutoFit/>
          </a:bodyPr>
          <a:lstStyle/>
          <a:p>
            <a:r>
              <a:rPr lang="en-GB" u="sng" dirty="0"/>
              <a:t>Practical Overview: Demand on the Court system posed by private law </a:t>
            </a:r>
            <a:endParaRPr lang="en-GB" dirty="0"/>
          </a:p>
          <a:p>
            <a:r>
              <a:rPr lang="en-GB" dirty="0"/>
              <a:t> </a:t>
            </a:r>
            <a:r>
              <a:rPr lang="en-GB" sz="2400" u="sng" dirty="0">
                <a:solidFill>
                  <a:schemeClr val="bg1"/>
                </a:solidFill>
                <a:latin typeface="Book Antiqua" panose="02040602050305030304" pitchFamily="18" charset="0"/>
              </a:rPr>
              <a:t>Practical Overview: Demand on the Court system posed by private law </a:t>
            </a:r>
          </a:p>
          <a:p>
            <a:endParaRPr lang="en-GB" sz="2400" dirty="0">
              <a:solidFill>
                <a:schemeClr val="bg1"/>
              </a:solidFill>
              <a:latin typeface="Book Antiqua" panose="02040602050305030304" pitchFamily="18" charset="0"/>
            </a:endParaRPr>
          </a:p>
          <a:p>
            <a:r>
              <a:rPr lang="en-GB" sz="2400" dirty="0">
                <a:solidFill>
                  <a:schemeClr val="bg1"/>
                </a:solidFill>
                <a:latin typeface="Book Antiqua" panose="02040602050305030304" pitchFamily="18" charset="0"/>
              </a:rPr>
              <a:t>Cafcass figures for July 2025 show private law children cases increasing: </a:t>
            </a:r>
          </a:p>
          <a:p>
            <a:r>
              <a:rPr lang="en-GB" sz="2400" dirty="0">
                <a:solidFill>
                  <a:schemeClr val="bg1"/>
                </a:solidFill>
                <a:latin typeface="Book Antiqua" panose="02040602050305030304" pitchFamily="18" charset="0"/>
              </a:rPr>
              <a:t> </a:t>
            </a:r>
          </a:p>
          <a:p>
            <a:r>
              <a:rPr lang="en-GB" sz="2400" dirty="0">
                <a:solidFill>
                  <a:schemeClr val="bg1"/>
                </a:solidFill>
                <a:latin typeface="Book Antiqua" panose="02040602050305030304" pitchFamily="18" charset="0"/>
              </a:rPr>
              <a:t>For the financial year to date (1 April 2026 – 31 July 2026) totals, the main changes are:</a:t>
            </a:r>
          </a:p>
          <a:p>
            <a:r>
              <a:rPr lang="en-GB" sz="2400" dirty="0">
                <a:solidFill>
                  <a:schemeClr val="bg1"/>
                </a:solidFill>
                <a:latin typeface="Book Antiqua" panose="02040602050305030304" pitchFamily="18" charset="0"/>
              </a:rPr>
              <a:t> </a:t>
            </a:r>
          </a:p>
          <a:p>
            <a:r>
              <a:rPr lang="en-GB" sz="2400" dirty="0">
                <a:solidFill>
                  <a:schemeClr val="bg1"/>
                </a:solidFill>
                <a:latin typeface="Book Antiqua" panose="02040602050305030304" pitchFamily="18" charset="0"/>
              </a:rPr>
              <a:t>An increase in total case demand (+10.3% / +2,849 children / +1,971 children's cases compared to the same period last year) </a:t>
            </a:r>
          </a:p>
          <a:p>
            <a:r>
              <a:rPr lang="en-GB" sz="2400" dirty="0">
                <a:solidFill>
                  <a:schemeClr val="bg1"/>
                </a:solidFill>
                <a:latin typeface="Book Antiqua" panose="02040602050305030304" pitchFamily="18" charset="0"/>
              </a:rPr>
              <a:t>An increase in public law children's cases (+3.6% / +124 children / +213 children's cases) </a:t>
            </a:r>
          </a:p>
          <a:p>
            <a:r>
              <a:rPr lang="en-GB" sz="2400" dirty="0">
                <a:solidFill>
                  <a:schemeClr val="bg1"/>
                </a:solidFill>
                <a:latin typeface="Book Antiqua" panose="02040602050305030304" pitchFamily="18" charset="0"/>
              </a:rPr>
              <a:t>An increase in private law children's cases (+13.4% / +2,725 children / +1,758 children's cases)</a:t>
            </a:r>
          </a:p>
          <a:p>
            <a:r>
              <a:rPr lang="en-GB" sz="2400" dirty="0">
                <a:solidFill>
                  <a:schemeClr val="bg1"/>
                </a:solidFill>
                <a:latin typeface="Book Antiqua" panose="02040602050305030304" pitchFamily="18" charset="0"/>
              </a:rPr>
              <a:t> </a:t>
            </a:r>
          </a:p>
          <a:p>
            <a:r>
              <a:rPr lang="en-GB" sz="2400" dirty="0">
                <a:solidFill>
                  <a:schemeClr val="bg1"/>
                </a:solidFill>
                <a:latin typeface="Book Antiqua" panose="02040602050305030304" pitchFamily="18" charset="0"/>
              </a:rPr>
              <a:t>Private law children’s cases (financial year to date: 1 April 2026 – 31 July 2026)</a:t>
            </a:r>
          </a:p>
          <a:p>
            <a:r>
              <a:rPr lang="en-GB" sz="2400" dirty="0">
                <a:solidFill>
                  <a:schemeClr val="bg1"/>
                </a:solidFill>
                <a:latin typeface="Book Antiqua" panose="02040602050305030304" pitchFamily="18" charset="0"/>
              </a:rPr>
              <a:t>Between 1 April 2026 and 31 July 2026, Cafcass received 14,870 new private law children’s cases, involving 22,603 children.</a:t>
            </a:r>
          </a:p>
          <a:p>
            <a:r>
              <a:rPr lang="en-GB" sz="2400" dirty="0">
                <a:solidFill>
                  <a:schemeClr val="bg1"/>
                </a:solidFill>
                <a:latin typeface="Book Antiqua" panose="02040602050305030304" pitchFamily="18" charset="0"/>
              </a:rPr>
              <a:t> </a:t>
            </a:r>
          </a:p>
          <a:p>
            <a:r>
              <a:rPr lang="en-GB" sz="2400" dirty="0">
                <a:solidFill>
                  <a:schemeClr val="bg1"/>
                </a:solidFill>
                <a:latin typeface="Book Antiqua" panose="02040602050305030304" pitchFamily="18" charset="0"/>
              </a:rPr>
              <a:t>Open children’s cases at July 2026: </a:t>
            </a:r>
          </a:p>
          <a:p>
            <a:r>
              <a:rPr lang="en-GB" sz="2400" dirty="0">
                <a:solidFill>
                  <a:schemeClr val="bg1"/>
                </a:solidFill>
                <a:latin typeface="Book Antiqua" panose="02040602050305030304" pitchFamily="18" charset="0"/>
              </a:rPr>
              <a:t>Cafcass had 17,413 open private law children's cases at the end of July 2026, involving 26,449 children. This is +1,646 (+10.4%) more children's cases and +2,635 (+11.1%) more children compared to the same month last year.</a:t>
            </a: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2800" spc="9" dirty="0">
              <a:solidFill>
                <a:schemeClr val="bg1"/>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0D1D3DE4-33C5-EEAC-A38D-865CCF0C5239}"/>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Demand on the Court System</a:t>
            </a:r>
            <a:r>
              <a:rPr lang="en-US" sz="2400" b="1" dirty="0">
                <a:solidFill>
                  <a:schemeClr val="bg1"/>
                </a:solidFill>
              </a:rPr>
              <a:t> </a:t>
            </a:r>
          </a:p>
        </p:txBody>
      </p:sp>
    </p:spTree>
    <p:extLst>
      <p:ext uri="{BB962C8B-B14F-4D97-AF65-F5344CB8AC3E}">
        <p14:creationId xmlns:p14="http://schemas.microsoft.com/office/powerpoint/2010/main" val="6115840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A84E787-347B-B0ED-E45F-0311493FCF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42CBB13-2DD1-18F9-DE2C-4919763594D5}"/>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60CF1AC2-77F3-F6D3-91E9-9A4E5B934F33}"/>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9586BFE-4D2F-49C2-EC0B-816202D493AA}"/>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43ABFDF2-E362-7C9B-38B3-1A964A92ADE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6EDAB0DA-F671-275F-1884-AB7F93AC766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2A522D42-15C2-428C-B0E2-DB80CF642E80}"/>
              </a:ext>
            </a:extLst>
          </p:cNvPr>
          <p:cNvSpPr txBox="1"/>
          <p:nvPr/>
        </p:nvSpPr>
        <p:spPr>
          <a:xfrm>
            <a:off x="1028700" y="2540622"/>
            <a:ext cx="15919681" cy="10892854"/>
          </a:xfrm>
          <a:prstGeom prst="rect">
            <a:avLst/>
          </a:prstGeom>
        </p:spPr>
        <p:txBody>
          <a:bodyPr lIns="0" tIns="0" rIns="0" bIns="0" rtlCol="0" anchor="t">
            <a:spAutoFit/>
          </a:bodyPr>
          <a:lstStyle/>
          <a:p>
            <a:r>
              <a:rPr lang="en-GB" sz="2400" b="1" u="sng" dirty="0">
                <a:solidFill>
                  <a:schemeClr val="bg1"/>
                </a:solidFill>
                <a:latin typeface="Book Antiqua" panose="02040602050305030304" pitchFamily="18" charset="0"/>
              </a:rPr>
              <a:t>Recent Developments: Pathfinder Courts: Child Focused Courts </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 </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In June 2020, the MoJ published the report ‘Assessing Risk of Harm to Children and</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Parents in Private Law Children Cases’ (the ‘Harm Panel Report’) which called for</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widespread reform to the family court system.</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 </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In response to this report, the then Government committed to pilot a reformed approach to child arrangement proceedings.</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 </a:t>
            </a:r>
            <a:endParaRPr lang="en-GB" sz="2400" dirty="0">
              <a:solidFill>
                <a:schemeClr val="bg1"/>
              </a:solidFill>
              <a:latin typeface="Book Antiqua" panose="02040602050305030304" pitchFamily="18" charset="0"/>
            </a:endParaRPr>
          </a:p>
          <a:p>
            <a:r>
              <a:rPr lang="en-GB" sz="2400" b="1" dirty="0">
                <a:solidFill>
                  <a:schemeClr val="bg1"/>
                </a:solidFill>
                <a:latin typeface="Book Antiqua" panose="02040602050305030304" pitchFamily="18" charset="0"/>
              </a:rPr>
              <a:t>The President of the Family Division, The Rt. Hon. Sir Andrew McFarlane, welcomed the announcement as a “game changer” for the family justice system. Sir Andrew said:</a:t>
            </a:r>
            <a:endParaRPr lang="en-GB" sz="2400" dirty="0">
              <a:solidFill>
                <a:schemeClr val="bg1"/>
              </a:solidFill>
              <a:latin typeface="Book Antiqua" panose="02040602050305030304" pitchFamily="18" charset="0"/>
            </a:endParaRPr>
          </a:p>
          <a:p>
            <a:pPr lvl="1"/>
            <a:r>
              <a:rPr lang="en-GB" sz="2400" b="1" i="1" dirty="0">
                <a:solidFill>
                  <a:schemeClr val="bg1"/>
                </a:solidFill>
                <a:latin typeface="Book Antiqua" panose="02040602050305030304" pitchFamily="18" charset="0"/>
              </a:rPr>
              <a:t>“I have long been a supporter of Pathfinder’s approach which is truly groundbreaking. The key change is the Child Impact Report produced by Cafcass, Cafcass Cymru or the local authority, which enables the court to gain an early understanding of the impact the dispute is having on the child and focus the parties on how to address that. The model benefits families and indeed the whole system with fewer hearings, a better understanding of domestic abuse, and less parents returning to court because the arrangements have broken down”.</a:t>
            </a:r>
            <a:endParaRPr lang="en-GB" sz="2400" i="1" dirty="0">
              <a:solidFill>
                <a:schemeClr val="bg1"/>
              </a:solidFill>
              <a:latin typeface="Book Antiqua" panose="02040602050305030304" pitchFamily="18" charset="0"/>
            </a:endParaRPr>
          </a:p>
          <a:p>
            <a:pPr marL="690877" lvl="1" indent="-345439" algn="l">
              <a:lnSpc>
                <a:spcPts val="4863"/>
              </a:lnSpc>
              <a:buFont typeface="Arial"/>
              <a:buChar char="•"/>
            </a:pPr>
            <a:r>
              <a:rPr lang="en-US" sz="2400" spc="9" dirty="0">
                <a:solidFill>
                  <a:schemeClr val="bg1"/>
                </a:solidFill>
                <a:latin typeface="Book Antiqua" panose="02040602050305030304" pitchFamily="18" charset="0"/>
                <a:ea typeface="Aptos"/>
                <a:cs typeface="Aptos"/>
                <a:sym typeface="Aptos"/>
              </a:rPr>
              <a:t> </a:t>
            </a:r>
          </a:p>
          <a:p>
            <a:pPr marL="690877" lvl="1" indent="-345439" algn="l">
              <a:lnSpc>
                <a:spcPts val="4863"/>
              </a:lnSpc>
              <a:buFont typeface="Arial"/>
              <a:buChar char="•"/>
            </a:pPr>
            <a:endParaRPr lang="en-US" sz="2400" spc="9" dirty="0">
              <a:solidFill>
                <a:schemeClr val="bg1"/>
              </a:solidFill>
              <a:latin typeface="Book Antiqua" panose="02040602050305030304" pitchFamily="18" charset="0"/>
              <a:ea typeface="Aptos"/>
              <a:cs typeface="Aptos"/>
              <a:sym typeface="Aptos"/>
            </a:endParaRPr>
          </a:p>
          <a:p>
            <a:pPr marL="690877" lvl="1" indent="-345439" algn="l">
              <a:lnSpc>
                <a:spcPts val="4863"/>
              </a:lnSpc>
              <a:buFont typeface="Arial"/>
              <a:buChar char="•"/>
            </a:pPr>
            <a:endParaRPr lang="en-US" sz="2400" spc="9" dirty="0">
              <a:solidFill>
                <a:schemeClr val="bg1"/>
              </a:solidFill>
              <a:latin typeface="Book Antiqua" panose="02040602050305030304" pitchFamily="18" charset="0"/>
              <a:ea typeface="Aptos"/>
              <a:cs typeface="Aptos"/>
              <a:sym typeface="Aptos"/>
            </a:endParaRPr>
          </a:p>
          <a:p>
            <a:pPr marL="690877" lvl="1" indent="-345439" algn="l">
              <a:lnSpc>
                <a:spcPts val="4863"/>
              </a:lnSpc>
              <a:buFont typeface="Arial"/>
              <a:buChar char="•"/>
            </a:pPr>
            <a:endParaRPr lang="en-US" sz="2400" spc="9" dirty="0">
              <a:solidFill>
                <a:schemeClr val="bg1"/>
              </a:solidFill>
              <a:latin typeface="Book Antiqua" panose="02040602050305030304" pitchFamily="18" charset="0"/>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49429F04-310E-2B79-382F-2775B7013833}"/>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Recent Developments</a:t>
            </a:r>
            <a:endParaRPr lang="en-US" sz="2400" b="1" dirty="0">
              <a:solidFill>
                <a:schemeClr val="bg1"/>
              </a:solidFill>
            </a:endParaRPr>
          </a:p>
        </p:txBody>
      </p:sp>
    </p:spTree>
    <p:extLst>
      <p:ext uri="{BB962C8B-B14F-4D97-AF65-F5344CB8AC3E}">
        <p14:creationId xmlns:p14="http://schemas.microsoft.com/office/powerpoint/2010/main" val="25353276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4E58166-BBF2-5EE2-1395-5D3712549E2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16BDBC-00DF-7493-5762-B6CCDB5E673D}"/>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FF55DD52-D39F-7201-A37E-C97277C0DDAD}"/>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C52A29FD-DB85-F20B-3ECE-1B718AEE065C}"/>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79625D10-9B19-3500-3AC9-BAB56504CF4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967DF349-3E8F-9725-E8D2-A507FEA317D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AF9E055-7BA6-F8B3-1F3B-1B741E8F3D9A}"/>
              </a:ext>
            </a:extLst>
          </p:cNvPr>
          <p:cNvSpPr txBox="1"/>
          <p:nvPr/>
        </p:nvSpPr>
        <p:spPr>
          <a:xfrm>
            <a:off x="1028700" y="2540622"/>
            <a:ext cx="15919681" cy="10638938"/>
          </a:xfrm>
          <a:prstGeom prst="rect">
            <a:avLst/>
          </a:prstGeom>
        </p:spPr>
        <p:txBody>
          <a:bodyPr lIns="0" tIns="0" rIns="0" bIns="0" rtlCol="0" anchor="t">
            <a:spAutoFit/>
          </a:bodyPr>
          <a:lstStyle/>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The judicial lead for Child Focused Courts, </a:t>
            </a:r>
            <a:r>
              <a:rPr lang="en-US" sz="2400" spc="9" dirty="0" err="1">
                <a:solidFill>
                  <a:srgbClr val="FFFFFF"/>
                </a:solidFill>
                <a:latin typeface="Book Antiqua" panose="02040602050305030304" pitchFamily="18" charset="0"/>
                <a:ea typeface="Aptos"/>
                <a:cs typeface="Aptos"/>
                <a:sym typeface="Aptos"/>
              </a:rPr>
              <a:t>Mrs</a:t>
            </a:r>
            <a:r>
              <a:rPr lang="en-US" sz="2400" spc="9" dirty="0">
                <a:solidFill>
                  <a:srgbClr val="FFFFFF"/>
                </a:solidFill>
                <a:latin typeface="Book Antiqua" panose="02040602050305030304" pitchFamily="18" charset="0"/>
                <a:ea typeface="Aptos"/>
                <a:cs typeface="Aptos"/>
                <a:sym typeface="Aptos"/>
              </a:rPr>
              <a:t> Justice Gwynneth Knowles, said:</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802638" lvl="2">
              <a:lnSpc>
                <a:spcPts val="4863"/>
              </a:lnSpc>
            </a:pPr>
            <a:r>
              <a:rPr lang="en-US" sz="2400" i="1" spc="9" dirty="0">
                <a:solidFill>
                  <a:srgbClr val="FFFFFF"/>
                </a:solidFill>
                <a:latin typeface="Book Antiqua" panose="02040602050305030304" pitchFamily="18" charset="0"/>
                <a:ea typeface="Aptos"/>
                <a:cs typeface="Aptos"/>
                <a:sym typeface="Aptos"/>
              </a:rPr>
              <a:t>“The positive thing about a Child Focused Court is that it does what it says on the tin – it puts the child’s safety and welfare at the heart of everything the court does. The emphasis on talking to children whenever we can is long overdue, That, together with the front loading of information about a child’s circumstances in the Child Impact Report, helps parents and the court focus on what the child’s safety and welfare demand early in the legal proceedings. I am clear that this promotes earlier resolution and better, longer lasting decisions which can only be good for children and their families”.</a:t>
            </a: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72FD300E-5902-C79E-0B65-639C254412CF}"/>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Child Focused Courts </a:t>
            </a:r>
            <a:endParaRPr lang="en-US" sz="2400" b="1" dirty="0">
              <a:solidFill>
                <a:schemeClr val="bg1"/>
              </a:solidFill>
            </a:endParaRPr>
          </a:p>
        </p:txBody>
      </p:sp>
    </p:spTree>
    <p:extLst>
      <p:ext uri="{BB962C8B-B14F-4D97-AF65-F5344CB8AC3E}">
        <p14:creationId xmlns:p14="http://schemas.microsoft.com/office/powerpoint/2010/main" val="5323742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5C47C4C-D231-B262-24DB-D4C59C5334A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9E1DB61-A8E1-2F06-EBD4-CA6F6BBB810C}"/>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A697F159-D667-BC40-DD80-A339D4D662CE}"/>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3CE7CBE8-BE4C-8A74-3059-C54272A22716}"/>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7E0039AF-52B8-C564-CAC8-AB9C4A7D3D47}"/>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4D8D5BDC-A116-1C54-E7D4-6B5F2ABE9DA7}"/>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1D3F0491-447A-F91A-9619-AEF6F2B5033C}"/>
              </a:ext>
            </a:extLst>
          </p:cNvPr>
          <p:cNvSpPr txBox="1"/>
          <p:nvPr/>
        </p:nvSpPr>
        <p:spPr>
          <a:xfrm>
            <a:off x="1028700" y="2540622"/>
            <a:ext cx="15919681" cy="11267315"/>
          </a:xfrm>
          <a:prstGeom prst="rect">
            <a:avLst/>
          </a:prstGeom>
        </p:spPr>
        <p:txBody>
          <a:bodyPr lIns="0" tIns="0" rIns="0" bIns="0" rtlCol="0" anchor="t">
            <a:spAutoFit/>
          </a:bodyPr>
          <a:lstStyle/>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Key Points</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PRACTICE DIRECTION 36Z – PILOT SCHEME: PRIVATE LAW REFORM: INVESTIGATIVE APPROACH https://</a:t>
            </a:r>
            <a:r>
              <a:rPr lang="en-US" sz="2400" spc="9" dirty="0" err="1">
                <a:solidFill>
                  <a:srgbClr val="FFFFFF"/>
                </a:solidFill>
                <a:latin typeface="Book Antiqua" panose="02040602050305030304" pitchFamily="18" charset="0"/>
                <a:ea typeface="Aptos"/>
                <a:cs typeface="Aptos"/>
                <a:sym typeface="Aptos"/>
              </a:rPr>
              <a:t>www.justice.gov.uk</a:t>
            </a:r>
            <a:r>
              <a:rPr lang="en-US" sz="2400" spc="9" dirty="0">
                <a:solidFill>
                  <a:srgbClr val="FFFFFF"/>
                </a:solidFill>
                <a:latin typeface="Book Antiqua" panose="02040602050305030304" pitchFamily="18" charset="0"/>
                <a:ea typeface="Aptos"/>
                <a:cs typeface="Aptos"/>
                <a:sym typeface="Aptos"/>
              </a:rPr>
              <a:t>/courts/procedure-rules/family/</a:t>
            </a:r>
            <a:r>
              <a:rPr lang="en-US" sz="2400" spc="9" dirty="0" err="1">
                <a:solidFill>
                  <a:srgbClr val="FFFFFF"/>
                </a:solidFill>
                <a:latin typeface="Book Antiqua" panose="02040602050305030304" pitchFamily="18" charset="0"/>
                <a:ea typeface="Aptos"/>
                <a:cs typeface="Aptos"/>
                <a:sym typeface="Aptos"/>
              </a:rPr>
              <a:t>practice_directions</a:t>
            </a:r>
            <a:r>
              <a:rPr lang="en-US" sz="2400" spc="9" dirty="0">
                <a:solidFill>
                  <a:srgbClr val="FFFFFF"/>
                </a:solidFill>
                <a:latin typeface="Book Antiqua" panose="02040602050305030304" pitchFamily="18" charset="0"/>
                <a:ea typeface="Aptos"/>
                <a:cs typeface="Aptos"/>
                <a:sym typeface="Aptos"/>
              </a:rPr>
              <a:t>/new-practice-direction-36z-pilot-scheme-private-law-reform-investigative-approach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 Pilots since 2022. North Wales and Dorset.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PD36Z 1.3: The pilot scheme applies to proceedings for an order under section 8 of the Children Act 1989 (child arrangements order, specific issue order, prohibited steps order) and proceedings for an enforcement order following an alleged breach of a child arrangements order.</a:t>
            </a:r>
          </a:p>
          <a:p>
            <a:pPr marL="345438" lvl="1" algn="l">
              <a:lnSpc>
                <a:spcPts val="4863"/>
              </a:lnSpc>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9" name="TextBox 8">
            <a:extLst>
              <a:ext uri="{FF2B5EF4-FFF2-40B4-BE49-F238E27FC236}">
                <a16:creationId xmlns:a16="http://schemas.microsoft.com/office/drawing/2014/main" id="{C992DB8B-61C4-7A4F-5B93-9EF940E326E5}"/>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Child Focused Courts</a:t>
            </a:r>
            <a:endParaRPr lang="en-US" sz="2400" b="1" dirty="0">
              <a:solidFill>
                <a:schemeClr val="bg1"/>
              </a:solidFill>
            </a:endParaRPr>
          </a:p>
        </p:txBody>
      </p:sp>
    </p:spTree>
    <p:extLst>
      <p:ext uri="{BB962C8B-B14F-4D97-AF65-F5344CB8AC3E}">
        <p14:creationId xmlns:p14="http://schemas.microsoft.com/office/powerpoint/2010/main" val="16163216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E0F7DD79-2C4A-9950-66E7-29BE0836FF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0236D3-4D14-D923-D590-D783ADC33C9B}"/>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2DA2FFFF-A53E-105F-8F34-FCF7D77DC5E5}"/>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32DB1817-46A6-11A3-F63D-81E6145307E5}"/>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4C2D962A-83AE-4BB1-06CC-FB64AEA6A54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0A5A9563-5345-20A1-9464-4E081F7FB6A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04F00DEF-E468-6BCE-0D8A-74637F32B0E6}"/>
              </a:ext>
            </a:extLst>
          </p:cNvPr>
          <p:cNvSpPr txBox="1"/>
          <p:nvPr/>
        </p:nvSpPr>
        <p:spPr>
          <a:xfrm>
            <a:off x="1028700" y="2540622"/>
            <a:ext cx="15919681" cy="6840270"/>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 stages: </a:t>
            </a:r>
          </a:p>
          <a:p>
            <a:pPr marL="1148077" lvl="2"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Stage 1: Information Gathering and Assessment</a:t>
            </a:r>
          </a:p>
          <a:p>
            <a:pPr marL="1148077" lvl="2"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Stage 2: Interventions and/or Decision Hearing</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Child Impact Report (CIR) 8-10 weeks including safeguarding checks, parental engagement, direct or indirect engagement with the child including to obtain initial wishes and feelings, DASH assessment.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Usually </a:t>
            </a:r>
            <a:r>
              <a:rPr lang="en-US" sz="2400" spc="9" dirty="0" err="1">
                <a:solidFill>
                  <a:srgbClr val="FFFFFF"/>
                </a:solidFill>
                <a:latin typeface="Book Antiqua" panose="02040602050305030304" pitchFamily="18" charset="0"/>
                <a:ea typeface="Aptos"/>
                <a:cs typeface="Aptos"/>
                <a:sym typeface="Aptos"/>
              </a:rPr>
              <a:t>Cafcass</a:t>
            </a:r>
            <a:r>
              <a:rPr lang="en-US" sz="2400" spc="9" dirty="0">
                <a:solidFill>
                  <a:srgbClr val="FFFFFF"/>
                </a:solidFill>
                <a:latin typeface="Book Antiqua" panose="02040602050305030304" pitchFamily="18" charset="0"/>
                <a:ea typeface="Aptos"/>
                <a:cs typeface="Aptos"/>
                <a:sym typeface="Aptos"/>
              </a:rPr>
              <a:t> undertaking CIR but can be Local Authority if (13.2A: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 the child is the subject of an open and active statutory social work case with that local authority; or</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(b) in the 12 weeks prior to the application being made to court-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t>
            </a:r>
            <a:r>
              <a:rPr lang="en-US" sz="2400" spc="9" dirty="0" err="1">
                <a:solidFill>
                  <a:srgbClr val="FFFFFF"/>
                </a:solidFill>
                <a:latin typeface="Book Antiqua" panose="02040602050305030304" pitchFamily="18" charset="0"/>
                <a:ea typeface="Aptos"/>
                <a:cs typeface="Aptos"/>
                <a:sym typeface="Aptos"/>
              </a:rPr>
              <a:t>i</a:t>
            </a:r>
            <a:r>
              <a:rPr lang="en-US" sz="2400" spc="9" dirty="0">
                <a:solidFill>
                  <a:srgbClr val="FFFFFF"/>
                </a:solidFill>
                <a:latin typeface="Book Antiqua" panose="02040602050305030304" pitchFamily="18" charset="0"/>
                <a:ea typeface="Aptos"/>
                <a:cs typeface="Aptos"/>
                <a:sym typeface="Aptos"/>
              </a:rPr>
              <a:t>) there has been a statutory social work assessment of the child’s welfare in accordance with section 17 or 47 of the Children Act 1989 Act; or</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(ii) the child has been the subject of a child in need or child protection plan.</a:t>
            </a:r>
          </a:p>
        </p:txBody>
      </p:sp>
      <p:sp>
        <p:nvSpPr>
          <p:cNvPr id="9" name="TextBox 8">
            <a:extLst>
              <a:ext uri="{FF2B5EF4-FFF2-40B4-BE49-F238E27FC236}">
                <a16:creationId xmlns:a16="http://schemas.microsoft.com/office/drawing/2014/main" id="{B9457B20-01AB-2673-1298-6CABF689BD1D}"/>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CIR</a:t>
            </a:r>
            <a:endParaRPr lang="en-US" sz="2400" b="1" dirty="0">
              <a:solidFill>
                <a:schemeClr val="bg1"/>
              </a:solidFill>
            </a:endParaRPr>
          </a:p>
        </p:txBody>
      </p:sp>
    </p:spTree>
    <p:extLst>
      <p:ext uri="{BB962C8B-B14F-4D97-AF65-F5344CB8AC3E}">
        <p14:creationId xmlns:p14="http://schemas.microsoft.com/office/powerpoint/2010/main" val="34170722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8E81E608-11EB-E94B-EDCC-9AC7393E3D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F8E019-2614-6FB1-6426-14D628BCB93D}"/>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E905CF57-632C-E93D-D7C8-D27906D11C19}"/>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97318188-68F8-A70A-168A-2E2498567DB3}"/>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02AF6726-9300-254A-0D4A-0E30F1292DC8}"/>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DC5B57BA-A83A-BE6A-0385-90BDE9C39C8A}"/>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7B9A835A-0C78-1F0C-D613-D4FF26AC0D2F}"/>
              </a:ext>
            </a:extLst>
          </p:cNvPr>
          <p:cNvSpPr txBox="1"/>
          <p:nvPr/>
        </p:nvSpPr>
        <p:spPr>
          <a:xfrm>
            <a:off x="1028700" y="2540622"/>
            <a:ext cx="15919681" cy="6210546"/>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Timetable for the child – 19.2: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The court shall, at all times during the proceedings, have regard to the impact which the court timetable will have on the welfare and development of the child to whom the application relates. The court and the parties shall pay particular attention to the child’s age, and important landmarks in the immediate life of the child, including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 the child’s birthday;</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(b) the start of nursery/schooling;</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 the start/end of a school term/year;</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(d) any proposed change of school; and/or</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(e) any significant change in the child’s family, or social, circumstances.</a:t>
            </a:r>
          </a:p>
        </p:txBody>
      </p:sp>
      <p:sp>
        <p:nvSpPr>
          <p:cNvPr id="9" name="TextBox 8">
            <a:extLst>
              <a:ext uri="{FF2B5EF4-FFF2-40B4-BE49-F238E27FC236}">
                <a16:creationId xmlns:a16="http://schemas.microsoft.com/office/drawing/2014/main" id="{38C82B21-281A-4887-E9DF-BEEBFFEF85D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Timetable</a:t>
            </a:r>
            <a:endParaRPr lang="en-US" sz="2400" b="1" dirty="0">
              <a:solidFill>
                <a:schemeClr val="bg1"/>
              </a:solidFill>
            </a:endParaRPr>
          </a:p>
        </p:txBody>
      </p:sp>
    </p:spTree>
    <p:extLst>
      <p:ext uri="{BB962C8B-B14F-4D97-AF65-F5344CB8AC3E}">
        <p14:creationId xmlns:p14="http://schemas.microsoft.com/office/powerpoint/2010/main" val="12921309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BEF899F9-6C53-7320-E3B5-E91DE44ACA6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3F747E1-26D8-3AEA-845E-465551CBE6C0}"/>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E8864A81-99D6-95D3-1CAF-2E98528D2F1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1291C806-5609-3346-71F7-21EA42449E5F}"/>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68392487-022F-4ACA-7896-5B679017543F}"/>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5C515FC9-93C0-607E-9614-EDC099A64A27}"/>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C02C891-C79E-6869-3EA3-D3BD92157A17}"/>
              </a:ext>
            </a:extLst>
          </p:cNvPr>
          <p:cNvSpPr txBox="1"/>
          <p:nvPr/>
        </p:nvSpPr>
        <p:spPr>
          <a:xfrm>
            <a:off x="1028700" y="2540622"/>
            <a:ext cx="15919681" cy="6824945"/>
          </a:xfrm>
          <a:prstGeom prst="rect">
            <a:avLst/>
          </a:prstGeom>
        </p:spPr>
        <p:txBody>
          <a:bodyPr lIns="0" tIns="0" rIns="0" bIns="0" rtlCol="0" anchor="t">
            <a:spAutoFit/>
          </a:bodyPr>
          <a:lstStyle/>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19.3     While it is acknowledged that an interim order may be appropriate at an early stage of court proceedings, cases should not be adjourned for a review (or reviews) of contact or other orders/arrangements, &amp;/or for addendum section 7 report, unless such a hearing is necessary and for a clear purpose that is consistent with the timetable for the child and in the child’s best interests.</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19.4     When preparing a Child Impact Report, the Social Work Agency leading on that preparation is encouraged to make recommendations for the stepped phasing-in of child arrangements (i.e. recommendations for the medium and longer term future for the child) insofar as they are able to do so safely in the interests of the child concerned.</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19.5     Where active involvement or monitoring is needed, the court may consider making –</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(a) an order under section 11H Children Act 1989 (Monitoring);</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(b) a Family Assistance Order under section 16 Children Act 1989) (in accordance with the Practice Direction 12M FPR, and if all the named adults in the order agree to the making of such an order and if the order is directed to a local authority, the child lives (or will live) within that local authority area or the local authority consents to the making of the order.</a:t>
            </a:r>
          </a:p>
        </p:txBody>
      </p:sp>
      <p:sp>
        <p:nvSpPr>
          <p:cNvPr id="6" name="TextBox 5">
            <a:extLst>
              <a:ext uri="{FF2B5EF4-FFF2-40B4-BE49-F238E27FC236}">
                <a16:creationId xmlns:a16="http://schemas.microsoft.com/office/drawing/2014/main" id="{DEB1A220-E301-708B-541D-21D7298196DD}"/>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Problem Solving</a:t>
            </a:r>
            <a:endParaRPr lang="en-US" sz="2400" b="1" dirty="0">
              <a:solidFill>
                <a:schemeClr val="bg1"/>
              </a:solidFill>
            </a:endParaRPr>
          </a:p>
        </p:txBody>
      </p:sp>
    </p:spTree>
    <p:extLst>
      <p:ext uri="{BB962C8B-B14F-4D97-AF65-F5344CB8AC3E}">
        <p14:creationId xmlns:p14="http://schemas.microsoft.com/office/powerpoint/2010/main" val="23696456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9A3F434F-B5D6-11AD-DF8C-5CC67B98EC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9CA9337-63CC-F03A-EFD2-B60147623E87}"/>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86629E23-ECF7-5D95-CE79-4B2BDB4A8BA9}"/>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F865B088-AF50-2B3F-0AF4-BEB6C095766E}"/>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3DB627DD-3A09-136E-E776-873ADF5A6E36}"/>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87047DCE-E204-4903-3942-C295A3982E28}"/>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5F22EA38-42C9-34B7-C5B7-EDB3B924E166}"/>
              </a:ext>
            </a:extLst>
          </p:cNvPr>
          <p:cNvSpPr txBox="1"/>
          <p:nvPr/>
        </p:nvSpPr>
        <p:spPr>
          <a:xfrm>
            <a:off x="1028700" y="2540622"/>
            <a:ext cx="15919681" cy="4955139"/>
          </a:xfrm>
          <a:prstGeom prst="rect">
            <a:avLst/>
          </a:prstGeom>
        </p:spPr>
        <p:txBody>
          <a:bodyPr lIns="0" tIns="0" rIns="0" bIns="0" rtlCol="0" anchor="t">
            <a:spAutoFit/>
          </a:bodyPr>
          <a:lstStyle/>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Voice of the Child</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Problem-solving approach</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Earlier engagement with parties rather than hearings.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Multi-agency approach, including domestic abuse services.</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Improving the court experience for all, particularly those who have experienced domestic abuse and their children – DASH (Domestic Abuse, Stalking and Honour Based Violence) risk assessments</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Make a more efficient court process reducing delay and number of hearings. </a:t>
            </a:r>
          </a:p>
        </p:txBody>
      </p:sp>
      <p:sp>
        <p:nvSpPr>
          <p:cNvPr id="6" name="TextBox 5">
            <a:extLst>
              <a:ext uri="{FF2B5EF4-FFF2-40B4-BE49-F238E27FC236}">
                <a16:creationId xmlns:a16="http://schemas.microsoft.com/office/drawing/2014/main" id="{FA65BA4F-D088-A6D4-C109-9D7674B67883}"/>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Headlines</a:t>
            </a:r>
            <a:endParaRPr lang="en-US" sz="2400" b="1" dirty="0">
              <a:solidFill>
                <a:schemeClr val="bg1"/>
              </a:solidFill>
            </a:endParaRPr>
          </a:p>
        </p:txBody>
      </p:sp>
    </p:spTree>
    <p:extLst>
      <p:ext uri="{BB962C8B-B14F-4D97-AF65-F5344CB8AC3E}">
        <p14:creationId xmlns:p14="http://schemas.microsoft.com/office/powerpoint/2010/main" val="1766515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286AA5E-DDFC-C8CE-B764-C172D93741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61719B-7F36-F181-BD8D-A777B258102E}"/>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6A5227CC-EA95-DBA1-4809-0E9049E37526}"/>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742F1C1-3D73-FE7D-4191-E1293502C1D6}"/>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0EFCE706-83BC-4A74-03CF-3795DFF95D0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04474972-604F-1CF5-2C2B-9423243A4D4F}"/>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9F9438CF-939F-E3A8-C77C-76939CDB41F8}"/>
              </a:ext>
            </a:extLst>
          </p:cNvPr>
          <p:cNvSpPr txBox="1"/>
          <p:nvPr/>
        </p:nvSpPr>
        <p:spPr>
          <a:xfrm>
            <a:off x="1028700" y="2540622"/>
            <a:ext cx="15919681" cy="9382184"/>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£17m in Government funding for the next financial year.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The next eight court areas to launch the Child Focused Model in the 2026-2027 financial year will be:</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Northumbria and North Durham;</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Cleveland and South Durham;</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Lancashire;</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Cumbria;</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York and North Yorkshire;</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Cheshire and Merseyside;</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Northamptonshire; and</a:t>
            </a:r>
          </a:p>
          <a:p>
            <a:pPr marL="1605277" lvl="3" indent="-345439">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Coventry and Warwickshire.</a:t>
            </a: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345438" lvl="1" algn="l">
              <a:lnSpc>
                <a:spcPts val="4863"/>
              </a:lnSpc>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428A3A47-79CB-9556-3FF1-BBDABD77DB4C}"/>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New Court Areas</a:t>
            </a:r>
            <a:endParaRPr lang="en-US" sz="2400" b="1" dirty="0">
              <a:solidFill>
                <a:schemeClr val="bg1"/>
              </a:solidFill>
            </a:endParaRPr>
          </a:p>
        </p:txBody>
      </p:sp>
    </p:spTree>
    <p:extLst>
      <p:ext uri="{BB962C8B-B14F-4D97-AF65-F5344CB8AC3E}">
        <p14:creationId xmlns:p14="http://schemas.microsoft.com/office/powerpoint/2010/main" val="22263249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7968C95F-E0C3-C0A5-5220-A9DEA3E212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EDB83F-AFEC-42D4-B55E-165388193FFB}"/>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51A2FDD-9522-A6E2-0881-C5D1D35DD63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4669230-8F62-AA00-EEE4-1817F6B52B93}"/>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B4130F78-529C-9DCD-7777-878D71387DC2}"/>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CFFFB573-9637-5D36-75A6-367712E7DF8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E87D7666-C875-45E7-7488-9F4E2BA5285A}"/>
              </a:ext>
            </a:extLst>
          </p:cNvPr>
          <p:cNvSpPr txBox="1"/>
          <p:nvPr/>
        </p:nvSpPr>
        <p:spPr>
          <a:xfrm>
            <a:off x="1028700" y="2540622"/>
            <a:ext cx="15919681" cy="5611921"/>
          </a:xfrm>
          <a:prstGeom prst="rect">
            <a:avLst/>
          </a:prstGeom>
        </p:spPr>
        <p:txBody>
          <a:bodyPr lIns="0" tIns="0" rIns="0" bIns="0" rtlCol="0" anchor="t">
            <a:spAutoFit/>
          </a:bodyPr>
          <a:lstStyle/>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FAZ v MAZ [2026] EWFC 131</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Re H (Children: Expertise of Witness) [2026] EWCA Civ 249</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Re Y (Experts and Alienating </a:t>
            </a:r>
            <a:r>
              <a:rPr lang="en-US" sz="2400" spc="9" dirty="0" err="1">
                <a:solidFill>
                  <a:srgbClr val="FFFFFF"/>
                </a:solidFill>
                <a:latin typeface="Book Antiqua" panose="02040602050305030304" pitchFamily="18" charset="0"/>
                <a:ea typeface="Aptos"/>
                <a:cs typeface="Aptos"/>
                <a:sym typeface="Aptos"/>
              </a:rPr>
              <a:t>Behaviour</a:t>
            </a:r>
            <a:r>
              <a:rPr lang="en-US" sz="2400" spc="9" dirty="0">
                <a:solidFill>
                  <a:srgbClr val="FFFFFF"/>
                </a:solidFill>
                <a:latin typeface="Book Antiqua" panose="02040602050305030304" pitchFamily="18" charset="0"/>
                <a:ea typeface="Aptos"/>
                <a:cs typeface="Aptos"/>
                <a:sym typeface="Aptos"/>
              </a:rPr>
              <a:t>: The Modern Approach) [2026] EWFC Civ 38</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Re J (Loss of Parental Responsibility) [2026] EWCA Civ 344</a:t>
            </a: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A0EB12BA-4272-BAA1-C57A-4368AA4EAF9E}"/>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Authorities </a:t>
            </a:r>
            <a:endParaRPr lang="en-US" sz="2400" b="1" dirty="0">
              <a:solidFill>
                <a:schemeClr val="bg1"/>
              </a:solidFill>
            </a:endParaRPr>
          </a:p>
        </p:txBody>
      </p:sp>
    </p:spTree>
    <p:extLst>
      <p:ext uri="{BB962C8B-B14F-4D97-AF65-F5344CB8AC3E}">
        <p14:creationId xmlns:p14="http://schemas.microsoft.com/office/powerpoint/2010/main" val="22912493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81726E34-8781-05E6-EB26-EABE718BC0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9998B76-A883-DC18-E4E0-A4C79DDDC955}"/>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53806524-C530-24FB-6EA7-9D71C8754371}"/>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1D933D92-B1E9-755A-9C94-8186B110012A}"/>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8191F05E-59CE-8214-BE2C-20A663B5EDEC}"/>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E7A58FAE-1873-864A-0CE9-CBD13046F54E}"/>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8554336-85EB-8E6C-11EF-D7424B366A00}"/>
              </a:ext>
            </a:extLst>
          </p:cNvPr>
          <p:cNvSpPr txBox="1"/>
          <p:nvPr/>
        </p:nvSpPr>
        <p:spPr>
          <a:xfrm>
            <a:off x="1028700" y="2540622"/>
            <a:ext cx="15919681" cy="6840270"/>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FAZ v MAZ [2026] EWFC 131</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Poole J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Sexual abuse allegations</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2.This case also demonstrates how, long before the court decides whether allegations of sexual abuse are proved or not proved, the fact that they have been made can have profound consequences. Here, some two years four months ago, the child with whom I am concerned, then aged eleven, made allegations that she had been sexually abused by her father. She had raised other concerns but those were the most serious allegations against him. She has had no contact with him, his partner, or her paternal grandmother for over two years. She has been receiving extensive therapy for complex post-traumatic stress disorder, in part on the basis of her having suffered sexual abuse perpetrated by her father. Her mother, with whom she lives, has supported the child to access and continue that therapy and to break off all relations with her father. </a:t>
            </a:r>
          </a:p>
        </p:txBody>
      </p:sp>
      <p:sp>
        <p:nvSpPr>
          <p:cNvPr id="6" name="TextBox 5">
            <a:extLst>
              <a:ext uri="{FF2B5EF4-FFF2-40B4-BE49-F238E27FC236}">
                <a16:creationId xmlns:a16="http://schemas.microsoft.com/office/drawing/2014/main" id="{426B1A18-D229-7129-52DD-DB4A15AA6DE4}"/>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FAZ v MAZ</a:t>
            </a:r>
            <a:endParaRPr lang="en-US" sz="2400" b="1" dirty="0">
              <a:solidFill>
                <a:schemeClr val="bg1"/>
              </a:solidFill>
            </a:endParaRPr>
          </a:p>
        </p:txBody>
      </p:sp>
    </p:spTree>
    <p:extLst>
      <p:ext uri="{BB962C8B-B14F-4D97-AF65-F5344CB8AC3E}">
        <p14:creationId xmlns:p14="http://schemas.microsoft.com/office/powerpoint/2010/main" val="38315564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90740711-F4C7-8272-AB9A-4EE4C32B8BC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BF7722-5B6D-87C0-FB84-C2C57652B766}"/>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58F2684-59E1-458E-3517-8647786771FE}"/>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0E9D0506-AFE5-4604-B8E5-9BC0A58FF4F3}"/>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AAD38F4B-4594-1117-1BA2-D94FCA89FC51}"/>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BEF83009-E376-6CB6-F73B-C450CB89F0D6}"/>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27484F6D-D77F-21EE-7034-71723ABCF4A2}"/>
              </a:ext>
            </a:extLst>
          </p:cNvPr>
          <p:cNvSpPr txBox="1"/>
          <p:nvPr/>
        </p:nvSpPr>
        <p:spPr>
          <a:xfrm>
            <a:off x="1028700" y="2540622"/>
            <a:ext cx="15919681" cy="4326762"/>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Part way through this finding of fact hearing into those allegations of sexual abuse, the mother changed her position and no longer pursued the allegations. At that point in the hearing the mother had given her oral evidence and the father was part way through his. The father concluded his evidence and I indicated that findings of fact were for the court and that I would receive submissions and give this judgment. For the reasons given in the judgment I find that it has not been proved that the father is guilty of sexual abuse of his daughter. The deeply troubling outcome is that the prolonged cessation of all contact and the provision of therapy have been on a false premise. It is difficult to see how the damage caused can ever be fully repaired.</a:t>
            </a:r>
          </a:p>
        </p:txBody>
      </p:sp>
      <p:sp>
        <p:nvSpPr>
          <p:cNvPr id="6" name="TextBox 5">
            <a:extLst>
              <a:ext uri="{FF2B5EF4-FFF2-40B4-BE49-F238E27FC236}">
                <a16:creationId xmlns:a16="http://schemas.microsoft.com/office/drawing/2014/main" id="{86E7E8FE-3DF4-351A-F1D2-94B657A7E28A}"/>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FAZ v MAZ</a:t>
            </a:r>
            <a:endParaRPr lang="en-US" sz="2400" b="1" dirty="0">
              <a:solidFill>
                <a:schemeClr val="bg1"/>
              </a:solidFill>
            </a:endParaRPr>
          </a:p>
        </p:txBody>
      </p:sp>
    </p:spTree>
    <p:extLst>
      <p:ext uri="{BB962C8B-B14F-4D97-AF65-F5344CB8AC3E}">
        <p14:creationId xmlns:p14="http://schemas.microsoft.com/office/powerpoint/2010/main" val="32794448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8BA4D58-122D-5A28-DA68-6D819CB824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10BDDC-FAB6-00BC-8422-EFB6B106C224}"/>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C4C0EEB4-55E1-D749-6B7F-B0E937BC4AF8}"/>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2428DA6B-6254-D5E3-082F-481C29B6717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D430AB32-5555-6863-6A87-62BA78EEAAE4}"/>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8C968703-9725-B6A3-A068-2141E3DD59BB}"/>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FD75E51-F9C7-6593-4B02-1B04BB6F5298}"/>
              </a:ext>
            </a:extLst>
          </p:cNvPr>
          <p:cNvSpPr txBox="1"/>
          <p:nvPr/>
        </p:nvSpPr>
        <p:spPr>
          <a:xfrm>
            <a:off x="1028700" y="2540622"/>
            <a:ext cx="15919681" cy="6868675"/>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Re H (Children: Expertise of Witness) [2026] EWCA Civ 249</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12th March 2026</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Sir Andrew McFarlane, President of the Family Division</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Lord Justice Lewison</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Lord Justice Peter Jackson</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Addresses experts in Children Proceedings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Challenge by application to the Family Court rather than by seeking to appeal.</a:t>
            </a: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FD5BA6B3-8C57-74F3-1273-21E234741E89}"/>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32158116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E670D8E-6236-C01D-0398-E49F2B815B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33C794-BD34-B910-3D8C-9A668752EDA0}"/>
              </a:ext>
            </a:extLst>
          </p:cNvPr>
          <p:cNvSpPr/>
          <p:nvPr/>
        </p:nvSpPr>
        <p:spPr>
          <a:xfrm flipH="1">
            <a:off x="-3541741" y="-2517098"/>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6C9DDEB-C28B-4B06-223F-D31E625A9CEB}"/>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5C595A11-6779-6BA5-BD2F-A8B43E4733B2}"/>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D0FBDDA5-E026-F815-902F-4ED4B2EA8FE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53E0B85B-43DD-0A4A-118D-C2D9775C2FDD}"/>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69CA1CBB-E907-DC62-3F8F-D9484E5AE7D3}"/>
              </a:ext>
            </a:extLst>
          </p:cNvPr>
          <p:cNvSpPr txBox="1"/>
          <p:nvPr/>
        </p:nvSpPr>
        <p:spPr>
          <a:xfrm>
            <a:off x="1028700" y="2540622"/>
            <a:ext cx="15919681" cy="13152447"/>
          </a:xfrm>
          <a:prstGeom prst="rect">
            <a:avLst/>
          </a:prstGeom>
        </p:spPr>
        <p:txBody>
          <a:bodyPr lIns="0" tIns="0" rIns="0" bIns="0" rtlCol="0" anchor="t">
            <a:spAutoFit/>
          </a:bodyPr>
          <a:lstStyle/>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Definition</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8. An expert witness is a person whose opinion on any relevant matter on which he is qualified to give expert evidence is admissible in civil proceedings: s.3 Civil Evidence Act 1972. The Family Procedure Rules 2010 are no more helpful, providing at 25.2(1) that ‘expert’ means a person who provides expert evidence for use in proceedings.</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9. In Hodgkinson and James, Expert Evidence: Law and Practice (5th ed) at 1-025 it is said that the two most important qualities of an expert are the possession of knowledge of the specialism in question, and an ability to use that knowledge by virtue of training and/or experience in that field.</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10. The most that has been said judicially by way of definition of expertise is that a witness will be qualified to give expert evidence if they have acquired by study or experience sufficient knowledge of the subject to render their opinion of value in resolving the issues before the court: R. v Bonython (1984) 38 S.A.S.R. 45 (South Australia Supreme Court), which has been followed a number of times in this jurisdiction. By contrast, as was said by Bingham LJ in R v Robb (1991) 93 Cr App R 161; [1991] Crim. L.R. 539 a party “cannot fairly be asked to meet evidence of opinion given by a quack, a charlatan or an enthusiastic amateur.”</a:t>
            </a: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Aptos"/>
              <a:ea typeface="Aptos"/>
              <a:cs typeface="Aptos"/>
              <a:sym typeface="Aptos"/>
            </a:endParaRP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B3828308-811E-0F8E-0EA0-67F6A480CB6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26468269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C6B72BCF-9DDA-BFA0-D080-AAA97B61A98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66C98D2-42DD-D9FD-369A-96EA2A567408}"/>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22D22073-EF88-645C-2D45-48234FEEE1F2}"/>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A17EB698-D149-4DA2-3012-48D6BB4BDB78}"/>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3EE85426-C59F-1300-439E-C6FADAE8B53F}"/>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4E33B675-964E-D177-4D56-FD9D865E591F}"/>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F29AE642-66FA-7B49-9A59-552986C14094}"/>
              </a:ext>
            </a:extLst>
          </p:cNvPr>
          <p:cNvSpPr txBox="1"/>
          <p:nvPr/>
        </p:nvSpPr>
        <p:spPr>
          <a:xfrm>
            <a:off x="1028700" y="2540622"/>
            <a:ext cx="15919681" cy="6868675"/>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11. Moving closer to the subject of this appeal, the Guidance from the Family Justice Council and the British Psychological Society (September 2023), entitled ‘Psychologists as Expert Witnesses in the Family Courts in England and Wales: Standards, Competencies and Expectations’ (‘the 2023 FJC/BPS Guidance’) proposes at [2.1] that:</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“An expert is a person who, through specialist training, study, or experience, is able to provide a court, tribunal, or hearing with relevant scientific, technical, or professional information or opinion, based on skills, expertise, or knowledge, that is likely to be beyond the experience and knowledge of the representing lawyers, judge, jury or panel.”</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That seems to us to be a satisfactory definition of an expert witness.</a:t>
            </a:r>
          </a:p>
          <a:p>
            <a:pPr marL="690877" lvl="1" indent="-345439" algn="l">
              <a:lnSpc>
                <a:spcPts val="4863"/>
              </a:lnSpc>
              <a:buFont typeface="Arial"/>
              <a:buChar char="•"/>
            </a:pPr>
            <a:endParaRPr lang="en-US" sz="3199" spc="9" dirty="0">
              <a:solidFill>
                <a:srgbClr val="FFFFFF"/>
              </a:solidFill>
              <a:latin typeface="Aptos"/>
              <a:ea typeface="Aptos"/>
              <a:cs typeface="Aptos"/>
              <a:sym typeface="Aptos"/>
            </a:endParaRPr>
          </a:p>
        </p:txBody>
      </p:sp>
      <p:sp>
        <p:nvSpPr>
          <p:cNvPr id="6" name="TextBox 5">
            <a:extLst>
              <a:ext uri="{FF2B5EF4-FFF2-40B4-BE49-F238E27FC236}">
                <a16:creationId xmlns:a16="http://schemas.microsoft.com/office/drawing/2014/main" id="{6ECA65F4-5F21-D2D2-62A5-B98407A7D83D}"/>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6149570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218C8738-C73A-3C7D-2A7F-631D072CF7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B437E66-8611-F145-354F-8C20470B2D35}"/>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1321AFF-213F-9174-6E50-2CAC1F291972}"/>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85AD0072-6D42-79DC-B29B-219689B40161}"/>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2F560F55-D691-C518-0208-21264F7D83D3}"/>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45D44E98-11B9-A63A-2350-8DBDE996D436}"/>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A5A02C7F-61E5-1ADE-FD0F-EFC7F0D528DC}"/>
              </a:ext>
            </a:extLst>
          </p:cNvPr>
          <p:cNvSpPr txBox="1"/>
          <p:nvPr/>
        </p:nvSpPr>
        <p:spPr>
          <a:xfrm>
            <a:off x="1028700" y="2540622"/>
            <a:ext cx="15919681" cy="7453322"/>
          </a:xfrm>
          <a:prstGeom prst="rect">
            <a:avLst/>
          </a:prstGeom>
        </p:spPr>
        <p:txBody>
          <a:bodyPr lIns="0" tIns="0" rIns="0" bIns="0" rtlCol="0" anchor="t">
            <a:spAutoFit/>
          </a:bodyPr>
          <a:lstStyle/>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Instruction</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13. As we shall shortly see, it has become necessary to bring some </a:t>
            </a:r>
            <a:r>
              <a:rPr lang="en-US" sz="2000" spc="9" dirty="0" err="1">
                <a:solidFill>
                  <a:srgbClr val="FFFFFF"/>
                </a:solidFill>
                <a:latin typeface="Book Antiqua" panose="02040602050305030304" pitchFamily="18" charset="0"/>
                <a:ea typeface="Aptos"/>
                <a:cs typeface="Aptos"/>
                <a:sym typeface="Aptos"/>
              </a:rPr>
              <a:t>rigour</a:t>
            </a:r>
            <a:r>
              <a:rPr lang="en-US" sz="2000" spc="9" dirty="0">
                <a:solidFill>
                  <a:srgbClr val="FFFFFF"/>
                </a:solidFill>
                <a:latin typeface="Book Antiqua" panose="02040602050305030304" pitchFamily="18" charset="0"/>
                <a:ea typeface="Aptos"/>
                <a:cs typeface="Aptos"/>
                <a:sym typeface="Aptos"/>
              </a:rPr>
              <a:t> to bear on the instruction of expert witnesses in children cases by means of a statutory code and judicial guidance. That means that the court should know about an expert’s qualifications and experience before they get anywhere near the witness box. At the same time, it should not be forgotten that the boundaries of expertise and of subject matter are not always clear cut and that there will always remain a role for judgement in relation to the instruction of experts and the assessment of their evidence.</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14. The detailed statutory code controlling the appointment of experts in children proceedings is to be found in s.13 of the Children and Families Act 2014 (‘the 2014 Act’) and Part 25 of the Family Procedure Rules. Its purpose is to ensure that expert evidence is only admitted where the court has decided that it is necessary, and that it is obtained from suitable experts in a focused and efficient way. Where permission is granted, rule 25.8 provides that it will only be in relation to the named expert. Section 13(2) reinforces this objective by providing that expert evidence obtained without the permission of the court will be inadmissible, unless the court rules it admissible.</a:t>
            </a:r>
          </a:p>
        </p:txBody>
      </p:sp>
      <p:sp>
        <p:nvSpPr>
          <p:cNvPr id="6" name="TextBox 5">
            <a:extLst>
              <a:ext uri="{FF2B5EF4-FFF2-40B4-BE49-F238E27FC236}">
                <a16:creationId xmlns:a16="http://schemas.microsoft.com/office/drawing/2014/main" id="{BD6706F0-ADE1-D691-83BE-15196EEC74B5}"/>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35981842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0C6DEA30-8997-A98E-8DDE-B43A8D2BAA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A4FB4D2-0DB1-BAAB-7610-2F8676A84C67}"/>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84A9AD6D-7601-45C9-AF9F-6BBDE367FF8D}"/>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303D49CF-7CD9-45FC-ACCD-1D0BEBD3194C}"/>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A0A2D193-A212-47FA-5597-13FBD7E03661}"/>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04ADE6A3-244F-3044-250C-D077486B848C}"/>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DEB7269B-8F77-FB99-5EB1-1DD317261C98}"/>
              </a:ext>
            </a:extLst>
          </p:cNvPr>
          <p:cNvSpPr txBox="1"/>
          <p:nvPr/>
        </p:nvSpPr>
        <p:spPr>
          <a:xfrm>
            <a:off x="1028700" y="2540622"/>
            <a:ext cx="15919681" cy="8095678"/>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15. FPR 25 and Practice Directions 25B and 25C need to be read as a whole, but for our purposes, the following FPR provisions are relevant to the procedure for selecting and appointing an expert witness:</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 The court’s duty to actively manage cases includes “controlling the use of expert evidence”: rule 1.4(2)(e).</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 Permission must be applied for as soon as possible: rule 25.6.</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3) An application notice must be filed unless the court dispenses with the requirement: rule 18.4.</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4) Amongst other things, the application notice must state: the field in which the expert evidence is required; where practicable, the name of the proposed expert; the issues to which the expert evidence is to relate; and the questions that the expert is to be required to answer; and it must be accompanied by a draft order setting out a number of specified matters: rule 25.7 and PD25C 3.10-11</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5) The matters specified by PD25C 3.10 for inclusion in the application include “the discipline, qualifications and expertise of the expert (by way of C.V. where possible)”</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7A4C9AB3-3424-0C12-A193-BCAF2AB9DFB6}"/>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3273387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38E2164B-36D9-F330-25E3-D8058206F7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68CC6AD-903C-54FA-7C37-0B1777802986}"/>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3F04727C-9C05-EC07-BAC0-666FDAF4447C}"/>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C7211186-08F8-5013-2430-F6BDFECC429D}"/>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F8F9CEF8-2F20-89FB-8C84-F57EE7525D8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7CD93CB9-44BB-AC2E-7681-FB73C71A5775}"/>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122F42C-6D41-B4B6-6B3E-8C38DCB4B9E1}"/>
              </a:ext>
            </a:extLst>
          </p:cNvPr>
          <p:cNvSpPr txBox="1"/>
          <p:nvPr/>
        </p:nvSpPr>
        <p:spPr>
          <a:xfrm>
            <a:off x="1028700" y="2540622"/>
            <a:ext cx="15919681" cy="6824945"/>
          </a:xfrm>
          <a:prstGeom prst="rect">
            <a:avLst/>
          </a:prstGeom>
        </p:spPr>
        <p:txBody>
          <a:bodyPr lIns="0" tIns="0" rIns="0" bIns="0" rtlCol="0" anchor="t">
            <a:spAutoFit/>
          </a:bodyPr>
          <a:lstStyle/>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6) The matters specified by PD25C 3.11 for inclusion in the draft order include:</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“(a) the issues in the proceedings to which the expert evidence is to relate and which the court is to identify;</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(b) the questions relating to the issues in the case which the expert is to answer and which the court is to approve ensuring that they –</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a:t>
            </a:r>
            <a:r>
              <a:rPr lang="en-US" sz="2000" spc="9" dirty="0" err="1">
                <a:solidFill>
                  <a:srgbClr val="FFFFFF"/>
                </a:solidFill>
                <a:latin typeface="Book Antiqua" panose="02040602050305030304" pitchFamily="18" charset="0"/>
                <a:ea typeface="Aptos"/>
                <a:cs typeface="Aptos"/>
                <a:sym typeface="Aptos"/>
              </a:rPr>
              <a:t>i</a:t>
            </a:r>
            <a:r>
              <a:rPr lang="en-US" sz="2000" spc="9" dirty="0">
                <a:solidFill>
                  <a:srgbClr val="FFFFFF"/>
                </a:solidFill>
                <a:latin typeface="Book Antiqua" panose="02040602050305030304" pitchFamily="18" charset="0"/>
                <a:ea typeface="Aptos"/>
                <a:cs typeface="Aptos"/>
                <a:sym typeface="Aptos"/>
              </a:rPr>
              <a:t>) are within the ambit of the expert’s area of expertise;</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(ii) do not contain unnecessary or irrelevant detail;</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(iii) are kept to a manageable number and are clear, focused and direct;”</a:t>
            </a:r>
          </a:p>
          <a:p>
            <a:pPr marL="690877" lvl="1" indent="-345439" algn="l">
              <a:lnSpc>
                <a:spcPts val="4863"/>
              </a:lnSpc>
              <a:buFont typeface="Arial"/>
              <a:buChar char="•"/>
            </a:pPr>
            <a:r>
              <a:rPr lang="en-US" sz="2000" spc="9" dirty="0">
                <a:solidFill>
                  <a:srgbClr val="FFFFFF"/>
                </a:solidFill>
                <a:latin typeface="Book Antiqua" panose="02040602050305030304" pitchFamily="18" charset="0"/>
                <a:ea typeface="Aptos"/>
                <a:cs typeface="Aptos"/>
                <a:sym typeface="Aptos"/>
              </a:rPr>
              <a:t>7) For their part, the expert witness in children proceedings is subject to the duties set out in PD25B, which include: the duty to comply with the Standards for Expert Witnesses in Children Proceedings in the Family Court, which appear at the Annex; the duty “to confine the opinion to matters material to the issues in the case and in relation only to the questions that are within the expert’s expertise (skill and experience)”; and “where a question has been put which falls outside the expert’s expertise, to state this at the earliest opportunity…”: PD25B 4.1(aa), (e) and (f).</a:t>
            </a:r>
          </a:p>
        </p:txBody>
      </p:sp>
      <p:sp>
        <p:nvSpPr>
          <p:cNvPr id="6" name="TextBox 5">
            <a:extLst>
              <a:ext uri="{FF2B5EF4-FFF2-40B4-BE49-F238E27FC236}">
                <a16:creationId xmlns:a16="http://schemas.microsoft.com/office/drawing/2014/main" id="{529623E0-E2E1-4585-B666-2D4E213AC013}"/>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7926269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38D2089-3A65-49B1-3FDB-57AEA01DC0B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97560A2-3553-6016-BB11-8EFDE4362B00}"/>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728420C-E4EF-FDFA-5343-9EE38DE3A7BC}"/>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5E7710EE-4C7D-9E12-213D-B8293DB4BE1E}"/>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0757107E-4027-F6E9-C726-8A0303CEBE9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1C1C39E6-C3BC-CE31-322B-01158403AA6F}"/>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D14C6540-704A-9C1A-4460-374C2CDFDEB4}"/>
              </a:ext>
            </a:extLst>
          </p:cNvPr>
          <p:cNvSpPr txBox="1"/>
          <p:nvPr/>
        </p:nvSpPr>
        <p:spPr>
          <a:xfrm>
            <a:off x="1028700" y="2540622"/>
            <a:ext cx="15919681" cy="6838923"/>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8) The annexed Standards require expert witnesses in children proceedings to comply with eleven standards. These include:</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 The expert’s area of competence is appropriate to the issue(s) upon which the court has identified that an opinion is required, and relevant experience is evidenced in their CV.</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 The expert has been active in the area of work or practice, (as a practitioner or an academic who is subject to peer appraisal), has sufficient experience of the issues relevant to the instant case, and is familiar with the breadth of current practice or opinion.</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5. If the expert’s current professional practice is regulated by a UK statutory body (See Appendix 1) they are in possession of a current </a:t>
            </a:r>
            <a:r>
              <a:rPr lang="en-US" sz="2400" spc="9" dirty="0" err="1">
                <a:solidFill>
                  <a:srgbClr val="FFFFFF"/>
                </a:solidFill>
                <a:latin typeface="Book Antiqua" panose="02040602050305030304" pitchFamily="18" charset="0"/>
                <a:ea typeface="Aptos"/>
                <a:cs typeface="Aptos"/>
                <a:sym typeface="Aptos"/>
              </a:rPr>
              <a:t>licence</a:t>
            </a:r>
            <a:r>
              <a:rPr lang="en-US" sz="2400" spc="9" dirty="0">
                <a:solidFill>
                  <a:srgbClr val="FFFFFF"/>
                </a:solidFill>
                <a:latin typeface="Book Antiqua" panose="02040602050305030304" pitchFamily="18" charset="0"/>
                <a:ea typeface="Aptos"/>
                <a:cs typeface="Aptos"/>
                <a:sym typeface="Aptos"/>
              </a:rPr>
              <a:t> to </a:t>
            </a:r>
            <a:r>
              <a:rPr lang="en-US" sz="2400" spc="9" dirty="0" err="1">
                <a:solidFill>
                  <a:srgbClr val="FFFFFF"/>
                </a:solidFill>
                <a:latin typeface="Book Antiqua" panose="02040602050305030304" pitchFamily="18" charset="0"/>
                <a:ea typeface="Aptos"/>
                <a:cs typeface="Aptos"/>
                <a:sym typeface="Aptos"/>
              </a:rPr>
              <a:t>practise</a:t>
            </a:r>
            <a:r>
              <a:rPr lang="en-US" sz="2400" spc="9" dirty="0">
                <a:solidFill>
                  <a:srgbClr val="FFFFFF"/>
                </a:solidFill>
                <a:latin typeface="Book Antiqua" panose="02040602050305030304" pitchFamily="18" charset="0"/>
                <a:ea typeface="Aptos"/>
                <a:cs typeface="Aptos"/>
                <a:sym typeface="Aptos"/>
              </a:rPr>
              <a:t> or equivalent.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a:t>
            </a:r>
          </a:p>
        </p:txBody>
      </p:sp>
      <p:sp>
        <p:nvSpPr>
          <p:cNvPr id="6" name="TextBox 5">
            <a:extLst>
              <a:ext uri="{FF2B5EF4-FFF2-40B4-BE49-F238E27FC236}">
                <a16:creationId xmlns:a16="http://schemas.microsoft.com/office/drawing/2014/main" id="{06F73CB1-6720-B974-8D85-8AB42EC6F3FC}"/>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21645913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E0E3A97-D2FE-E03A-E082-830473136D7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8FD368F-F2C7-74E9-1C4E-4F23DCB1FAEB}"/>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3A4779C8-6747-F339-95D8-4C1A3EF9DB7B}"/>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0FD270D3-4612-5E7B-5B5C-2691C3449345}"/>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33CFD696-1050-46F6-6FDF-3F86B55B680E}"/>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CFABC93D-5760-25B9-BDE9-E95859A56938}"/>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826DD1FE-DC3A-C740-5E50-D29A87A6E1AF}"/>
              </a:ext>
            </a:extLst>
          </p:cNvPr>
          <p:cNvSpPr txBox="1"/>
          <p:nvPr/>
        </p:nvSpPr>
        <p:spPr>
          <a:xfrm>
            <a:off x="1028700" y="2540622"/>
            <a:ext cx="15919681" cy="3697038"/>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9) Appendix 1 identifies ten regulatory bodies, including the HCPC. Its entry includes a table of the sixteen professions that it regulates, and the protected titles for each profession. One of these is “Practitioner psychologist”, for which the table entry reads:</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“Practitioner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Psychology is the scientific study of people, the mind and </a:t>
            </a:r>
            <a:r>
              <a:rPr lang="en-US" sz="2400" spc="9" dirty="0" err="1">
                <a:solidFill>
                  <a:srgbClr val="FFFFFF"/>
                </a:solidFill>
                <a:latin typeface="Book Antiqua" panose="02040602050305030304" pitchFamily="18" charset="0"/>
                <a:ea typeface="Aptos"/>
                <a:cs typeface="Aptos"/>
                <a:sym typeface="Aptos"/>
              </a:rPr>
              <a:t>behaviour</a:t>
            </a:r>
            <a:r>
              <a:rPr lang="en-US" sz="2400" spc="9" dirty="0">
                <a:solidFill>
                  <a:srgbClr val="FFFFFF"/>
                </a:solidFill>
                <a:latin typeface="Book Antiqua" panose="02040602050305030304" pitchFamily="18" charset="0"/>
                <a:ea typeface="Aptos"/>
                <a:cs typeface="Aptos"/>
                <a:sym typeface="Aptos"/>
              </a:rPr>
              <a:t>. Psychologists attempt to understand the role of mental functions in individual and social </a:t>
            </a:r>
            <a:r>
              <a:rPr lang="en-US" sz="2400" spc="9" dirty="0" err="1">
                <a:solidFill>
                  <a:srgbClr val="FFFFFF"/>
                </a:solidFill>
                <a:latin typeface="Book Antiqua" panose="02040602050305030304" pitchFamily="18" charset="0"/>
                <a:ea typeface="Aptos"/>
                <a:cs typeface="Aptos"/>
                <a:sym typeface="Aptos"/>
              </a:rPr>
              <a:t>behaviour</a:t>
            </a:r>
            <a:r>
              <a:rPr lang="en-US" sz="2400" spc="9" dirty="0">
                <a:solidFill>
                  <a:srgbClr val="FFFFFF"/>
                </a:solidFill>
                <a:latin typeface="Book Antiqua" panose="02040602050305030304" pitchFamily="18" charset="0"/>
                <a:ea typeface="Aptos"/>
                <a:cs typeface="Aptos"/>
                <a:sym typeface="Aptos"/>
              </a:rPr>
              <a:t>.</a:t>
            </a:r>
          </a:p>
        </p:txBody>
      </p:sp>
      <p:sp>
        <p:nvSpPr>
          <p:cNvPr id="6" name="TextBox 5">
            <a:extLst>
              <a:ext uri="{FF2B5EF4-FFF2-40B4-BE49-F238E27FC236}">
                <a16:creationId xmlns:a16="http://schemas.microsoft.com/office/drawing/2014/main" id="{805FA137-AAC2-71EA-2DE6-8F8427B0025D}"/>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27300117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8A09D30-C6C1-4183-1E42-320BA2753C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09CC006-6100-612D-D474-4F383AF96FB7}"/>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5E61690F-5786-AF3A-C43C-2A60F6DB6428}"/>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6650AA6A-7478-A0F5-C891-67CB22B12604}"/>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9459CF14-8D49-3DF6-267A-6A0EFAD13792}"/>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5929103E-7BE6-2BED-715B-B6A1972391E2}"/>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97DA0AFB-1B25-4D2F-644E-CC21C8BC0431}"/>
              </a:ext>
            </a:extLst>
          </p:cNvPr>
          <p:cNvSpPr txBox="1"/>
          <p:nvPr/>
        </p:nvSpPr>
        <p:spPr>
          <a:xfrm>
            <a:off x="1028700" y="2540622"/>
            <a:ext cx="15919681" cy="7467301"/>
          </a:xfrm>
          <a:prstGeom prst="rect">
            <a:avLst/>
          </a:prstGeom>
        </p:spPr>
        <p:txBody>
          <a:bodyPr lIns="0" tIns="0" rIns="0" bIns="0" rtlCol="0" anchor="t">
            <a:spAutoFit/>
          </a:bodyPr>
          <a:lstStyle/>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Protected titles</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Practitioner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Registered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Clinical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Counselling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Educational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Forensic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Health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Occupational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Sport and exercise psychologist”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10) Appendix 2 concerns professions that are not regulated by statute.</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EBC642D8-14F9-292D-454E-F3E673CE23ED}"/>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33430696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8096A530-40E7-64FE-D849-673695C407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3AB9AD2-A5F8-AB4F-435F-9BF73DEB649C}"/>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B486F427-1D91-ED48-FC7A-220A24FA3070}"/>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E3D52586-7D2F-135C-3AD9-13F03B412531}"/>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5EE86BE5-9825-2B53-33E7-D80ECA5D4BB8}"/>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A578C970-0473-3DAC-8F0A-05D6C9805C8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400E5A22-833B-D74B-8DB8-FB27441BC700}"/>
              </a:ext>
            </a:extLst>
          </p:cNvPr>
          <p:cNvSpPr txBox="1"/>
          <p:nvPr/>
        </p:nvSpPr>
        <p:spPr>
          <a:xfrm>
            <a:off x="1028700" y="2540622"/>
            <a:ext cx="15919681" cy="6817957"/>
          </a:xfrm>
          <a:prstGeom prst="rect">
            <a:avLst/>
          </a:prstGeom>
        </p:spPr>
        <p:txBody>
          <a:bodyPr lIns="0" tIns="0" rIns="0" bIns="0" rtlCol="0" anchor="t">
            <a:spAutoFit/>
          </a:bodyPr>
          <a:lstStyle/>
          <a:p>
            <a:pPr marL="690877" lvl="1" indent="-345439" algn="l">
              <a:lnSpc>
                <a:spcPts val="4863"/>
              </a:lnSpc>
              <a:buFont typeface="Arial"/>
              <a:buChar char="•"/>
            </a:pPr>
            <a:r>
              <a:rPr lang="en-US" spc="9" dirty="0">
                <a:solidFill>
                  <a:srgbClr val="FFFFFF"/>
                </a:solidFill>
                <a:latin typeface="Book Antiqua" panose="02040602050305030304" pitchFamily="18" charset="0"/>
                <a:ea typeface="Aptos"/>
                <a:cs typeface="Aptos"/>
                <a:sym typeface="Aptos"/>
              </a:rPr>
              <a:t>Professional regulation</a:t>
            </a:r>
          </a:p>
          <a:p>
            <a:pPr marL="690877" lvl="1" indent="-345439" algn="l">
              <a:lnSpc>
                <a:spcPts val="4863"/>
              </a:lnSpc>
              <a:buFont typeface="Arial"/>
              <a:buChar char="•"/>
            </a:pPr>
            <a:r>
              <a:rPr lang="en-US" spc="9" dirty="0">
                <a:solidFill>
                  <a:srgbClr val="FFFFFF"/>
                </a:solidFill>
                <a:latin typeface="Book Antiqua" panose="02040602050305030304" pitchFamily="18" charset="0"/>
                <a:ea typeface="Aptos"/>
                <a:cs typeface="Aptos"/>
                <a:sym typeface="Aptos"/>
              </a:rPr>
              <a:t>16. There is no legal requirement for a person describing themselves as a psychologist to be registered or to be a member of a particular </a:t>
            </a:r>
            <a:r>
              <a:rPr lang="en-US" spc="9" dirty="0" err="1">
                <a:solidFill>
                  <a:srgbClr val="FFFFFF"/>
                </a:solidFill>
                <a:latin typeface="Book Antiqua" panose="02040602050305030304" pitchFamily="18" charset="0"/>
                <a:ea typeface="Aptos"/>
                <a:cs typeface="Aptos"/>
                <a:sym typeface="Aptos"/>
              </a:rPr>
              <a:t>organisation</a:t>
            </a:r>
            <a:r>
              <a:rPr lang="en-US" spc="9" dirty="0">
                <a:solidFill>
                  <a:srgbClr val="FFFFFF"/>
                </a:solidFill>
                <a:latin typeface="Book Antiqua" panose="02040602050305030304" pitchFamily="18" charset="0"/>
                <a:ea typeface="Aptos"/>
                <a:cs typeface="Aptos"/>
                <a:sym typeface="Aptos"/>
              </a:rPr>
              <a:t>. However, statutory regulation for psychology in the UK was introduced in 2009 and the HCPC is the regulator of practitioner, or registered, psychologists. Practitioner psychologists who have the qualifications necessary are registered with one or more of the seven protected titles listed above. In addition, two generic titles – Practitioner Psychologist and Registered Psychologist – are available to registrants who already hold one of the seven ‘specialist’ titles. Use of any of these nine titles is legally protected.</a:t>
            </a:r>
          </a:p>
          <a:p>
            <a:pPr marL="690877" lvl="1" indent="-345439" algn="l">
              <a:lnSpc>
                <a:spcPts val="4863"/>
              </a:lnSpc>
              <a:buFont typeface="Arial"/>
              <a:buChar char="•"/>
            </a:pPr>
            <a:r>
              <a:rPr lang="en-US" spc="9" dirty="0">
                <a:solidFill>
                  <a:srgbClr val="FFFFFF"/>
                </a:solidFill>
                <a:latin typeface="Book Antiqua" panose="02040602050305030304" pitchFamily="18" charset="0"/>
                <a:ea typeface="Aptos"/>
                <a:cs typeface="Aptos"/>
                <a:sym typeface="Aptos"/>
              </a:rPr>
              <a:t>17. The term ‘Chartered Psychologist’ refers to a grade of membership of the British Psychological Society (‘BPS’), which is </a:t>
            </a:r>
            <a:r>
              <a:rPr lang="en-US" spc="9" dirty="0" err="1">
                <a:solidFill>
                  <a:srgbClr val="FFFFFF"/>
                </a:solidFill>
                <a:latin typeface="Book Antiqua" panose="02040602050305030304" pitchFamily="18" charset="0"/>
                <a:ea typeface="Aptos"/>
                <a:cs typeface="Aptos"/>
                <a:sym typeface="Aptos"/>
              </a:rPr>
              <a:t>authorised</a:t>
            </a:r>
            <a:r>
              <a:rPr lang="en-US" spc="9" dirty="0">
                <a:solidFill>
                  <a:srgbClr val="FFFFFF"/>
                </a:solidFill>
                <a:latin typeface="Book Antiqua" panose="02040602050305030304" pitchFamily="18" charset="0"/>
                <a:ea typeface="Aptos"/>
                <a:cs typeface="Aptos"/>
                <a:sym typeface="Aptos"/>
              </a:rPr>
              <a:t> to confer that title by its Royal Charter. Use of the title is legally restricted and it is granted only to psychologists who are regarded by the Society as having appropriate professional qualifications and experience.</a:t>
            </a:r>
          </a:p>
          <a:p>
            <a:pPr marL="690877" lvl="1" indent="-345439" algn="l">
              <a:lnSpc>
                <a:spcPts val="4863"/>
              </a:lnSpc>
              <a:buFont typeface="Arial"/>
              <a:buChar char="•"/>
            </a:pPr>
            <a:r>
              <a:rPr lang="en-US" spc="9" dirty="0">
                <a:solidFill>
                  <a:srgbClr val="FFFFFF"/>
                </a:solidFill>
                <a:latin typeface="Book Antiqua" panose="02040602050305030304" pitchFamily="18" charset="0"/>
                <a:ea typeface="Aptos"/>
                <a:cs typeface="Aptos"/>
                <a:sym typeface="Aptos"/>
              </a:rPr>
              <a:t>18. A number of titles that are in use have no specific meaning in applied psychology or psychological practice: Assessment Psychologist; Child Psychologist; Criminal Psychologist; Expert Psychologist; Developmental Psychologist; Consultant Psychologist; Graduate Psychologist.</a:t>
            </a:r>
          </a:p>
        </p:txBody>
      </p:sp>
      <p:sp>
        <p:nvSpPr>
          <p:cNvPr id="6" name="TextBox 5">
            <a:extLst>
              <a:ext uri="{FF2B5EF4-FFF2-40B4-BE49-F238E27FC236}">
                <a16:creationId xmlns:a16="http://schemas.microsoft.com/office/drawing/2014/main" id="{B087FE62-6E44-AB75-97C9-EC0082AB0566}"/>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18147521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01A64516-0E33-ABF6-83E7-17A731D9F6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227736F-BBE9-4F85-73AD-52222094B1BA}"/>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BF41A3C3-A453-1C72-33DF-51E7F1CD4842}"/>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463071AA-CED1-4FDF-450D-86E43CFED3A0}"/>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787B8F67-CE25-E139-5954-6D5E3C04FCC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6522445C-868A-CB2C-21AC-B1538D039C74}"/>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E531D518-85DD-7542-1441-0EA8891834A8}"/>
              </a:ext>
            </a:extLst>
          </p:cNvPr>
          <p:cNvSpPr txBox="1"/>
          <p:nvPr/>
        </p:nvSpPr>
        <p:spPr>
          <a:xfrm>
            <a:off x="1028700" y="2540622"/>
            <a:ext cx="15919681" cy="6838923"/>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20. In Re C (‘Parental Alienation’: Instruction of Expert) [2023] EWHC 345 (Fam) (</a:t>
            </a:r>
            <a:r>
              <a:rPr lang="en-US" sz="2400" spc="9" dirty="0" err="1">
                <a:solidFill>
                  <a:srgbClr val="FFFFFF"/>
                </a:solidFill>
                <a:latin typeface="Book Antiqua" panose="02040602050305030304" pitchFamily="18" charset="0"/>
                <a:ea typeface="Aptos"/>
                <a:cs typeface="Aptos"/>
                <a:sym typeface="Aptos"/>
              </a:rPr>
              <a:t>‘Re</a:t>
            </a:r>
            <a:r>
              <a:rPr lang="en-US" sz="2400" spc="9" dirty="0">
                <a:solidFill>
                  <a:srgbClr val="FFFFFF"/>
                </a:solidFill>
                <a:latin typeface="Book Antiqua" panose="02040602050305030304" pitchFamily="18" charset="0"/>
                <a:ea typeface="Aptos"/>
                <a:cs typeface="Aptos"/>
                <a:sym typeface="Aptos"/>
              </a:rPr>
              <a:t> C’), Sir Andrew McFarlane P reviewed these matters when hearing an appeal from a refusal to reopen findings of fact in a case of alleged alienating </a:t>
            </a:r>
            <a:r>
              <a:rPr lang="en-US" sz="2400" spc="9" dirty="0" err="1">
                <a:solidFill>
                  <a:srgbClr val="FFFFFF"/>
                </a:solidFill>
                <a:latin typeface="Book Antiqua" panose="02040602050305030304" pitchFamily="18" charset="0"/>
                <a:ea typeface="Aptos"/>
                <a:cs typeface="Aptos"/>
                <a:sym typeface="Aptos"/>
              </a:rPr>
              <a:t>behaviour</a:t>
            </a:r>
            <a:r>
              <a:rPr lang="en-US" sz="2400" spc="9" dirty="0">
                <a:solidFill>
                  <a:srgbClr val="FFFFFF"/>
                </a:solidFill>
                <a:latin typeface="Book Antiqua" panose="02040602050305030304" pitchFamily="18" charset="0"/>
                <a:ea typeface="Aptos"/>
                <a:cs typeface="Aptos"/>
                <a:sym typeface="Aptos"/>
              </a:rPr>
              <a:t> on the basis of assertions about the expertise of an unregulated psychologist. He described HCPC registration and BPS chartered membership as “very solid ground” [68], and noted the need for clarity over the expertise of those who present as a psychologist, but who are neither registered nor chartered [96]. He continued:</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“97. … A lesson plainly to be drawn from the present case is the need for clarity as to an expert’s qualification and/or experience. The more diffuse and unstructured a CV, the less effective it is likely to be in transmitting information crisply and clearly. In this regard, lawyers, magistrates and judges are lay readers. They need to be able to see with clarity, and in short form, the underlying basis for an individual’s expertise. </a:t>
            </a:r>
          </a:p>
        </p:txBody>
      </p:sp>
      <p:sp>
        <p:nvSpPr>
          <p:cNvPr id="6" name="TextBox 5">
            <a:extLst>
              <a:ext uri="{FF2B5EF4-FFF2-40B4-BE49-F238E27FC236}">
                <a16:creationId xmlns:a16="http://schemas.microsoft.com/office/drawing/2014/main" id="{D22674C7-0621-B519-38AD-191355E6689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8707143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78E19C1-DD44-AA07-20A0-4D8DA30F56B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FC8BA4-3356-DB6C-0750-DDFEF6926F0F}"/>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6C729A49-DF69-0B6C-0290-717C3FACC5A3}"/>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CD62FEE5-DCB3-ECDD-A2DB-8B52891EB33A}"/>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1B6588A9-0820-4B18-AA13-93D7A0CE2993}"/>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ADB3BADD-8D2F-4EDB-BD35-7380721131D6}"/>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7B00DB57-CD66-C14C-C102-A76F2555067E}"/>
              </a:ext>
            </a:extLst>
          </p:cNvPr>
          <p:cNvSpPr txBox="1"/>
          <p:nvPr/>
        </p:nvSpPr>
        <p:spPr>
          <a:xfrm>
            <a:off x="1028700" y="2540622"/>
            <a:ext cx="15919681" cy="7467301"/>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HCPC registration, or chartered status in the BPS, provide a reliable, one-stop, method of authentication. Where a potential expert is registered with the HCPC as entitled to hold themselves out as an expert under one of the protected titles, this can be taken as sufficient qualification to offer an opinion within that field of practice. Further detail in the CV may assist with the choice of one particular expert over another, but it is the kitemark of HCPC registration which should resolve the question of qualification without more. A psychologist’s CV should, therefore, prominently highlight whether they are HCPC registered or not. It is incumbent on an unregistered psychologist to assist the court by providing a short and clear statement of their expertise.”</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He accordingly invited the Family Justice Council to consider revising the existing guidance so as to establish a template for readers to see at a glance whether an individual is currently registered with the HCPC (and if so in what category), or as a chartered psychologist, or not [102].</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2D84B742-8EF0-062B-7D2F-82846F35DBCA}"/>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23026229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2BCBF22-0BD7-0318-76D1-6C23863A99D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7CC54E-CF2F-2D04-C58D-3E59C3CB8BBD}"/>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2B678116-A3D5-3BA3-2619-EA22DAB98496}"/>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8E30C790-7C0B-6933-8E85-BD99CAF27DBD}"/>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6F81E27F-3CB9-567B-771A-244CCB362493}"/>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CD69AB72-3F9E-A9FC-BAE3-49AF69BA7DB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F7F07DAA-3FBF-3D9D-EA6F-C5D021FAEFD5}"/>
              </a:ext>
            </a:extLst>
          </p:cNvPr>
          <p:cNvSpPr txBox="1"/>
          <p:nvPr/>
        </p:nvSpPr>
        <p:spPr>
          <a:xfrm>
            <a:off x="1028700" y="2540622"/>
            <a:ext cx="15919681" cy="3697038"/>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21. That invitation led to the publication of the 2023 FJC/BPS Guidance. It recommends that to assist the Family Court all statutorily registered practitioner psychologists should use their protected specialist title as it appears on the HCPC register [3.3] and that it is the responsibility of the psychologist expert to be transparent in relation to their qualifications and registration to assist the court in determining their suitability to offer the necessary expert opinion in the case being considered [3.6]. At Appendix 2, it describes the typical training and expertise of each of the seven protected specialisms. </a:t>
            </a:r>
          </a:p>
        </p:txBody>
      </p:sp>
      <p:sp>
        <p:nvSpPr>
          <p:cNvPr id="6" name="TextBox 5">
            <a:extLst>
              <a:ext uri="{FF2B5EF4-FFF2-40B4-BE49-F238E27FC236}">
                <a16:creationId xmlns:a16="http://schemas.microsoft.com/office/drawing/2014/main" id="{D115DEA0-E7BD-D3F8-7529-7E905D69F867}"/>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20816827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9973A348-5C7B-FE0B-2F49-D013CB98C7C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512AC39-007A-A431-3BF6-05E8033E653C}"/>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471E85A2-5226-94E7-88EC-D587CE80525D}"/>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E21BBDBC-4485-49B9-66C5-6855B90B8647}"/>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BBF7A8E4-D1F0-C58E-625C-01A087C360F3}"/>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C65FBF5D-D3FC-9A07-3963-A4366AD51C0F}"/>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2A8C1F4F-68BB-59C9-B435-03ECD3094E4A}"/>
              </a:ext>
            </a:extLst>
          </p:cNvPr>
          <p:cNvSpPr txBox="1"/>
          <p:nvPr/>
        </p:nvSpPr>
        <p:spPr>
          <a:xfrm>
            <a:off x="1028700" y="2540622"/>
            <a:ext cx="15919681" cy="2440283"/>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22. The 2023 FJC/BPS Guidance also contains, at Appendix 5, a useful checklist for instructing solicitors instructing a psychologist, to ensure that the witness’s regulated status and protected title and up-to-date competence is understood. It also contains, at Appendix 6, a checklist of the minimum information needed for a CV, including identifying the protected title and the level of psychometric testing that can be used.</a:t>
            </a:r>
          </a:p>
        </p:txBody>
      </p:sp>
      <p:sp>
        <p:nvSpPr>
          <p:cNvPr id="6" name="TextBox 5">
            <a:extLst>
              <a:ext uri="{FF2B5EF4-FFF2-40B4-BE49-F238E27FC236}">
                <a16:creationId xmlns:a16="http://schemas.microsoft.com/office/drawing/2014/main" id="{DACEA04E-0212-7A2E-1F0A-B39D1AFB70BB}"/>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Re H</a:t>
            </a:r>
            <a:endParaRPr lang="en-US" sz="2400" b="1" dirty="0">
              <a:solidFill>
                <a:schemeClr val="bg1"/>
              </a:solidFill>
            </a:endParaRPr>
          </a:p>
        </p:txBody>
      </p:sp>
    </p:spTree>
    <p:extLst>
      <p:ext uri="{BB962C8B-B14F-4D97-AF65-F5344CB8AC3E}">
        <p14:creationId xmlns:p14="http://schemas.microsoft.com/office/powerpoint/2010/main" val="31246901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DD42A7FF-C47E-6EE2-093F-BEDABED5DDB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E972967-3397-3C3E-CF96-0D3477EA93F2}"/>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A2808F7E-34D3-BAB2-3579-49C243E05063}"/>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816DDBAC-DAD8-73DA-2F7E-DEA48B58297B}"/>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EBC3C971-A5B3-FD41-9FB1-BBE2D060C769}"/>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4ABBC427-9095-3450-B530-DDEEABEDF0B5}"/>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36CD33F9-AA40-BD81-2FD0-6019E4A931A6}"/>
              </a:ext>
            </a:extLst>
          </p:cNvPr>
          <p:cNvSpPr txBox="1"/>
          <p:nvPr/>
        </p:nvSpPr>
        <p:spPr>
          <a:xfrm>
            <a:off x="1028700" y="2540622"/>
            <a:ext cx="15919681" cy="8095678"/>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23. On 20 February 2026, in Re Y (Experts and Alienating </a:t>
            </a:r>
            <a:r>
              <a:rPr lang="en-US" sz="2400" spc="9" dirty="0" err="1">
                <a:solidFill>
                  <a:srgbClr val="FFFFFF"/>
                </a:solidFill>
                <a:latin typeface="Book Antiqua" panose="02040602050305030304" pitchFamily="18" charset="0"/>
                <a:ea typeface="Aptos"/>
                <a:cs typeface="Aptos"/>
                <a:sym typeface="Aptos"/>
              </a:rPr>
              <a:t>Behaviour</a:t>
            </a:r>
            <a:r>
              <a:rPr lang="en-US" sz="2400" spc="9" dirty="0">
                <a:solidFill>
                  <a:srgbClr val="FFFFFF"/>
                </a:solidFill>
                <a:latin typeface="Book Antiqua" panose="02040602050305030304" pitchFamily="18" charset="0"/>
                <a:ea typeface="Aptos"/>
                <a:cs typeface="Aptos"/>
                <a:sym typeface="Aptos"/>
              </a:rPr>
              <a:t>: The Modern Approach) [2026] EWFC 38, the President returned to the issue of unregulated experts and alienating </a:t>
            </a:r>
            <a:r>
              <a:rPr lang="en-US" sz="2400" spc="9" dirty="0" err="1">
                <a:solidFill>
                  <a:srgbClr val="FFFFFF"/>
                </a:solidFill>
                <a:latin typeface="Book Antiqua" panose="02040602050305030304" pitchFamily="18" charset="0"/>
                <a:ea typeface="Aptos"/>
                <a:cs typeface="Aptos"/>
                <a:sym typeface="Aptos"/>
              </a:rPr>
              <a:t>behaviour</a:t>
            </a:r>
            <a:r>
              <a:rPr lang="en-US" sz="2400" spc="9" dirty="0">
                <a:solidFill>
                  <a:srgbClr val="FFFFFF"/>
                </a:solidFill>
                <a:latin typeface="Book Antiqua" panose="02040602050305030304" pitchFamily="18" charset="0"/>
                <a:ea typeface="Aptos"/>
                <a:cs typeface="Aptos"/>
                <a:sym typeface="Aptos"/>
              </a:rPr>
              <a:t>. Pending the outcome of a consultation being undertaken by the Family Procedure Rule Committee, he gave “firm guidance”:</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“73. In future, permission should not be given under CFA 2014, s 13 for the instruction of an expert ‘psychologist’ who is neither registered by a relevant statutory body, nor chartered by the BPS. It would be good practice, before a potential expert is appointed, for them to be asked to state whether they hold an HCPC protected title, and if so what that is, before any order is made appointing them as an expert. The ‘registered or chartered’ requirement should only be departed from where there are clear reasons for doing so (for example no registered or chartered expert is reasonably available); where that is so, those reasons should be set out in a short judgment.</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24. Insofar as it relates to good practice in relation to the instruction of psychologists in family proceedings, we take this opportunity to endorse the guidance given in Re C and Re Y.</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FBF33EEF-3D50-16A0-1B8D-F16AAA54E6A4}"/>
              </a:ext>
            </a:extLst>
          </p:cNvPr>
          <p:cNvSpPr txBox="1"/>
          <p:nvPr/>
        </p:nvSpPr>
        <p:spPr>
          <a:xfrm>
            <a:off x="1282933" y="1024896"/>
            <a:ext cx="8931810" cy="769441"/>
          </a:xfrm>
          <a:prstGeom prst="rect">
            <a:avLst/>
          </a:prstGeom>
          <a:noFill/>
        </p:spPr>
        <p:txBody>
          <a:bodyPr wrap="square" rtlCol="0">
            <a:spAutoFit/>
          </a:bodyPr>
          <a:lstStyle/>
          <a:p>
            <a:r>
              <a:rPr lang="en-US" sz="4400" b="1">
                <a:solidFill>
                  <a:schemeClr val="bg1"/>
                </a:solidFill>
                <a:latin typeface="Book Antiqua" panose="02040602050305030304" pitchFamily="18" charset="0"/>
              </a:rPr>
              <a:t>Re Y</a:t>
            </a:r>
            <a:endParaRPr lang="en-US" sz="2400" b="1" dirty="0">
              <a:solidFill>
                <a:schemeClr val="bg1"/>
              </a:solidFill>
            </a:endParaRPr>
          </a:p>
        </p:txBody>
      </p:sp>
    </p:spTree>
    <p:extLst>
      <p:ext uri="{BB962C8B-B14F-4D97-AF65-F5344CB8AC3E}">
        <p14:creationId xmlns:p14="http://schemas.microsoft.com/office/powerpoint/2010/main" val="12909811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740FF31A-80CB-49DE-041A-1BC8499548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B726A94-1C91-48EB-BE17-9B4B25BF3EB1}"/>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B7901B25-42A6-05E9-114E-F835593279BE}"/>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E451F93B-6BA1-C25B-82A8-E654E10682AE}"/>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F627FA18-014F-9E05-FF17-974CFC900CD5}"/>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3621FBD5-68F9-DFCF-A947-0BC66BCC15B5}"/>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3612FB4-6D6F-E5BF-2C0D-9B82C90F555E}"/>
              </a:ext>
            </a:extLst>
          </p:cNvPr>
          <p:cNvSpPr txBox="1"/>
          <p:nvPr/>
        </p:nvSpPr>
        <p:spPr>
          <a:xfrm>
            <a:off x="1028700" y="2540622"/>
            <a:ext cx="15919681" cy="6838923"/>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Re J, Re M and Re P (Loss of Parental Responsibility) [2026] EWCA Civ 344</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The Rt Hon Sir Andrew McFarlane, President of the Family Division, Lady Justice King Lord Justice Stuart-Smith</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The live issues common to the three appeals therefore related to the legal consequences where an individual who is not, in law, a child’s father </a:t>
            </a:r>
            <a:r>
              <a:rPr lang="en-US" sz="2400" spc="9" dirty="0" err="1">
                <a:solidFill>
                  <a:srgbClr val="FFFFFF"/>
                </a:solidFill>
                <a:latin typeface="Book Antiqua" panose="02040602050305030304" pitchFamily="18" charset="0"/>
                <a:ea typeface="Aptos"/>
                <a:cs typeface="Aptos"/>
                <a:sym typeface="Aptos"/>
              </a:rPr>
              <a:t>is,nevertheless</a:t>
            </a:r>
            <a:r>
              <a:rPr lang="en-US" sz="2400" spc="9" dirty="0">
                <a:solidFill>
                  <a:srgbClr val="FFFFFF"/>
                </a:solidFill>
                <a:latin typeface="Book Antiqua" panose="02040602050305030304" pitchFamily="18" charset="0"/>
                <a:ea typeface="Aptos"/>
                <a:cs typeface="Aptos"/>
                <a:sym typeface="Aptos"/>
              </a:rPr>
              <a:t>, registered as such in the child’s birth register entry.</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Mistake, misrepresentation or lack of certainty regarding paternity. </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Courts have consistently applied the principle of law that a child’s legal parents are the gestational mother and the genetic (also known as biological) father.</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It is, thus, clear that the definition of a ‘father’ at common law is confined to the natural/genetic/biological father of a child.</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C4B29621-EC8E-683E-F28F-1C760BFD5B6B}"/>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Loss of Parental Responsibility </a:t>
            </a:r>
            <a:endParaRPr lang="en-US" sz="2400" b="1" dirty="0">
              <a:solidFill>
                <a:schemeClr val="bg1"/>
              </a:solidFill>
            </a:endParaRPr>
          </a:p>
        </p:txBody>
      </p:sp>
    </p:spTree>
    <p:extLst>
      <p:ext uri="{BB962C8B-B14F-4D97-AF65-F5344CB8AC3E}">
        <p14:creationId xmlns:p14="http://schemas.microsoft.com/office/powerpoint/2010/main" val="2581793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4A47D3DB-64CA-4B0A-1C9D-EEB8968289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3234D4-31B3-DF50-02C1-BD8B64EBC65E}"/>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09339BB7-0931-0A26-7238-69E910AE18BA}"/>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E0596D68-BEDF-8479-BB41-729FA3F12854}"/>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6719510F-54F8-6395-54E6-06919629E7E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BE92999B-166D-4544-02E9-C2AD9626E449}"/>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4F603536-734A-BA2F-FBA8-9F5DD0704E03}"/>
              </a:ext>
            </a:extLst>
          </p:cNvPr>
          <p:cNvSpPr txBox="1"/>
          <p:nvPr/>
        </p:nvSpPr>
        <p:spPr>
          <a:xfrm>
            <a:off x="1028700" y="2540622"/>
            <a:ext cx="15919681" cy="6838923"/>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Court of Appeal paras 80 and 81: </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Referring to the list of questions posed in paragraph 2 above:</a:t>
            </a:r>
          </a:p>
          <a:p>
            <a:pPr marL="345438" lvl="1" algn="l">
              <a:lnSpc>
                <a:spcPts val="4863"/>
              </a:lnSpc>
            </a:pPr>
            <a:r>
              <a:rPr lang="en-US" sz="2400" spc="9" dirty="0" err="1">
                <a:solidFill>
                  <a:srgbClr val="FFFFFF"/>
                </a:solidFill>
                <a:latin typeface="Book Antiqua" panose="02040602050305030304" pitchFamily="18" charset="0"/>
                <a:ea typeface="Aptos"/>
                <a:cs typeface="Aptos"/>
                <a:sym typeface="Aptos"/>
              </a:rPr>
              <a:t>i</a:t>
            </a:r>
            <a:r>
              <a:rPr lang="en-US" sz="2400" spc="9" dirty="0">
                <a:solidFill>
                  <a:srgbClr val="FFFFFF"/>
                </a:solidFill>
                <a:latin typeface="Book Antiqua" panose="02040602050305030304" pitchFamily="18" charset="0"/>
                <a:ea typeface="Aptos"/>
                <a:cs typeface="Aptos"/>
                <a:sym typeface="Aptos"/>
              </a:rPr>
              <a:t>) The definition of ‘father’ for the purposes of CA 1989 is the common law definition and is limited to a child’s biological/genetic father. The definition does not, and cannot, extend to others who have acted as the child’s psychological/social father.</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ii) Where an individual is registered as a child’s ‘father’ in their birth register entry, the parental responsibility attributed by such registration does not attach to that individual if they are not, in fact, the biological/genetic father of the child. In order for parental responsibility to be acquired by registration on a birth certificate under CA 1989, s 4, two conditions must each be fulfilled:</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a) The person must be the genetic/biological father of the child; and</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b) That person must be registered as ‘father’ in the child’s birth register entry;</a:t>
            </a:r>
          </a:p>
        </p:txBody>
      </p:sp>
      <p:sp>
        <p:nvSpPr>
          <p:cNvPr id="6" name="TextBox 5">
            <a:extLst>
              <a:ext uri="{FF2B5EF4-FFF2-40B4-BE49-F238E27FC236}">
                <a16:creationId xmlns:a16="http://schemas.microsoft.com/office/drawing/2014/main" id="{231BA3CD-28CF-68FC-2152-FD5680B00227}"/>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Loss of Parental Responsibility </a:t>
            </a:r>
            <a:endParaRPr lang="en-US" sz="2400" b="1" dirty="0">
              <a:solidFill>
                <a:schemeClr val="bg1"/>
              </a:solidFill>
            </a:endParaRPr>
          </a:p>
        </p:txBody>
      </p:sp>
    </p:spTree>
    <p:extLst>
      <p:ext uri="{BB962C8B-B14F-4D97-AF65-F5344CB8AC3E}">
        <p14:creationId xmlns:p14="http://schemas.microsoft.com/office/powerpoint/2010/main" val="6153489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995F6979-8C3B-E52F-6C02-7C96C47681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46A4D3-D6DC-0F9A-E6F0-269F47729001}"/>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703E587D-A029-9D5E-11B3-6146560191DD}"/>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252EB372-0D7F-1C75-06D0-DA5F59A68F48}"/>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47F416F4-75BB-C13E-8F5A-1C00EC2B8330}"/>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CF2C1DD7-8A49-4E80-A23E-A76BEA844C90}"/>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B2FB1E83-D82D-76D4-5676-3CDBE0EBBD98}"/>
              </a:ext>
            </a:extLst>
          </p:cNvPr>
          <p:cNvSpPr txBox="1"/>
          <p:nvPr/>
        </p:nvSpPr>
        <p:spPr>
          <a:xfrm>
            <a:off x="1028700" y="2540622"/>
            <a:ext cx="15919681" cy="5582169"/>
          </a:xfrm>
          <a:prstGeom prst="rect">
            <a:avLst/>
          </a:prstGeom>
        </p:spPr>
        <p:txBody>
          <a:bodyPr lIns="0" tIns="0" rIns="0" bIns="0" rtlCol="0" anchor="t">
            <a:spAutoFit/>
          </a:bodyPr>
          <a:lstStyle/>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iii + iv) Although the parties may believe otherwise, no parental responsibility is acquired at any stage by an individual who is wrongly registered as ‘father’ in a birth register entry. In consequence the question of whether parental responsibility in such circumstances is automatically terminated on the making of a declaration of non-parentage under FLA 1986, s 55A, or requires a bespoke order, simply does not arise.</a:t>
            </a:r>
          </a:p>
          <a:p>
            <a:pPr marL="690877" lvl="1" indent="-345439" algn="l">
              <a:lnSpc>
                <a:spcPts val="4863"/>
              </a:lnSpc>
              <a:buFont typeface="Arial"/>
              <a:buChar char="•"/>
            </a:pPr>
            <a:r>
              <a:rPr lang="en-US" sz="2400" spc="9" dirty="0">
                <a:solidFill>
                  <a:srgbClr val="FFFFFF"/>
                </a:solidFill>
                <a:latin typeface="Book Antiqua" panose="02040602050305030304" pitchFamily="18" charset="0"/>
                <a:ea typeface="Aptos"/>
                <a:cs typeface="Aptos"/>
                <a:sym typeface="Aptos"/>
              </a:rPr>
              <a:t>Where, as here, an individual who is not the legal father, and has not acquired parental responsibility through registration on a child’s birth certificate, but where that person has become a psychological or social parent to the child, their role in the child’s life may be reflected by the making of a s 8 child arrangements order, together with the attribution of parental responsibility by an order under s 12.</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6E3E03F7-F5F3-E5CD-E28E-B748E2BAAA68}"/>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Loss of Parental Responsibility </a:t>
            </a:r>
            <a:endParaRPr lang="en-US" sz="2400" b="1" dirty="0">
              <a:solidFill>
                <a:schemeClr val="bg1"/>
              </a:solidFill>
            </a:endParaRPr>
          </a:p>
        </p:txBody>
      </p:sp>
    </p:spTree>
    <p:extLst>
      <p:ext uri="{BB962C8B-B14F-4D97-AF65-F5344CB8AC3E}">
        <p14:creationId xmlns:p14="http://schemas.microsoft.com/office/powerpoint/2010/main" val="28821668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7F7BF85A-58D3-A4E3-CC22-2B4CC4C6793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E994F5D-A029-9D63-9536-C3DB989DE57E}"/>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4660ADF8-9D5E-B7B6-5B9E-AA7881CA938B}"/>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C62007C7-E0BF-FD1C-8D4E-4C84D53A4902}"/>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FE0C863E-55D3-F458-EC4B-2242FA18A111}"/>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B7CB55B7-3738-F7FB-134C-EE00F3CCB49F}"/>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47040DFA-2AD9-7F52-A1A7-C960FA227876}"/>
              </a:ext>
            </a:extLst>
          </p:cNvPr>
          <p:cNvSpPr txBox="1"/>
          <p:nvPr/>
        </p:nvSpPr>
        <p:spPr>
          <a:xfrm>
            <a:off x="1028700" y="2540622"/>
            <a:ext cx="15919681" cy="6210546"/>
          </a:xfrm>
          <a:prstGeom prst="rect">
            <a:avLst/>
          </a:prstGeom>
        </p:spPr>
        <p:txBody>
          <a:bodyPr lIns="0" tIns="0" rIns="0" bIns="0" rtlCol="0" anchor="t">
            <a:spAutoFit/>
          </a:bodyPr>
          <a:lstStyle/>
          <a:p>
            <a:pPr marL="345438" lvl="1" algn="l">
              <a:lnSpc>
                <a:spcPts val="4863"/>
              </a:lnSpc>
            </a:pPr>
            <a:r>
              <a:rPr lang="en-US" sz="2400" spc="9" dirty="0" err="1">
                <a:solidFill>
                  <a:srgbClr val="FFFFFF"/>
                </a:solidFill>
                <a:latin typeface="Book Antiqua" panose="02040602050305030304" pitchFamily="18" charset="0"/>
                <a:ea typeface="Aptos"/>
                <a:cs typeface="Aptos"/>
                <a:sym typeface="Aptos"/>
              </a:rPr>
              <a:t>i</a:t>
            </a:r>
            <a:r>
              <a:rPr lang="en-US" sz="2400" spc="9" dirty="0">
                <a:solidFill>
                  <a:srgbClr val="FFFFFF"/>
                </a:solidFill>
                <a:latin typeface="Book Antiqua" panose="02040602050305030304" pitchFamily="18" charset="0"/>
                <a:ea typeface="Aptos"/>
                <a:cs typeface="Aptos"/>
                <a:sym typeface="Aptos"/>
              </a:rPr>
              <a:t>) The question of the validity of a parental responsibility order made under CA 1989, s 4(1)(c) did not arise in these appeals, but the Secretary of State is likely to be correct in the submission that, where such an order is made with respect to an individual who is not the child’s genetic father, the order will, in common with all court orders, be valid whilst it is in force but, where the issue is raised and non-paternity is established, the court must discharge it on the basis that it was made without jurisdiction;</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ii) The Secretary of State and Registrar General are invited to consider having a simple statement of the definition of ‘father’ on display at each Register Office;</a:t>
            </a: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a:p>
            <a:pPr marL="690877" lvl="1" indent="-345439" algn="l">
              <a:lnSpc>
                <a:spcPts val="4863"/>
              </a:lnSpc>
              <a:buFont typeface="Arial"/>
              <a:buChar char="•"/>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0470E3F2-19C1-F691-B4FF-ED5CDA6CEED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Loss of Parental Responsibility </a:t>
            </a:r>
            <a:endParaRPr lang="en-US" sz="2400" b="1" dirty="0">
              <a:solidFill>
                <a:schemeClr val="bg1"/>
              </a:solidFill>
            </a:endParaRPr>
          </a:p>
        </p:txBody>
      </p:sp>
    </p:spTree>
    <p:extLst>
      <p:ext uri="{BB962C8B-B14F-4D97-AF65-F5344CB8AC3E}">
        <p14:creationId xmlns:p14="http://schemas.microsoft.com/office/powerpoint/2010/main" val="9496283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5ACF5D29-1B64-5D46-3A9C-ABDBAC0918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C7BFED-D16E-C1B5-BB83-CFE404C9F0A3}"/>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DB13378D-8C01-2687-0D04-9D3D43F27BB1}"/>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5FAA07C2-D115-7650-33F4-F13CA0B2D2DE}"/>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BD0A83F7-2356-7BD7-B832-B67860F88EA6}"/>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41FA5341-817D-74D9-2C07-2F00EABA6EB1}"/>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7820C6E5-73C1-B44D-812E-767869F7403D}"/>
              </a:ext>
            </a:extLst>
          </p:cNvPr>
          <p:cNvSpPr txBox="1"/>
          <p:nvPr/>
        </p:nvSpPr>
        <p:spPr>
          <a:xfrm>
            <a:off x="1028700" y="2540622"/>
            <a:ext cx="15919681" cy="7467301"/>
          </a:xfrm>
          <a:prstGeom prst="rect">
            <a:avLst/>
          </a:prstGeom>
        </p:spPr>
        <p:txBody>
          <a:bodyPr lIns="0" tIns="0" rIns="0" bIns="0" rtlCol="0" anchor="t">
            <a:spAutoFit/>
          </a:bodyPr>
          <a:lstStyle/>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iii) Where there is a risk of child abduction and there is any uncertainty as to paternity, an individual registered as ‘father’ in a child’s birth register entry would be well advised to apply to the court for orders under s 8 controlling the child’s departure from the jurisdiction and, if justified on the facts, for parental responsibility under CA 1989, s 12;</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iv) Where a court makes a declaration of non-parentage under s 55A, in a case where, hitherto the non-father had assumed that they had parental responsibility, the court should consider making interim orders as in (iii) above to hold the situation and avoid the consequences of the abduction ‘gap’ that has been identified in this case;</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v) Where a child has been removed or retained abroad in circumstances that would be wrongful under the Hague Convention if the left-behind ‘parent’ did have parental responsibility, but where that person had thought that they had parental responsibility but, in reality, they do not do so on subsequent proof of non-paternity, the court should look to other remedies either under the CA 1989, or by treating the circumstances as a non-Convention abduction case.</a:t>
            </a:r>
          </a:p>
        </p:txBody>
      </p:sp>
      <p:sp>
        <p:nvSpPr>
          <p:cNvPr id="6" name="TextBox 5">
            <a:extLst>
              <a:ext uri="{FF2B5EF4-FFF2-40B4-BE49-F238E27FC236}">
                <a16:creationId xmlns:a16="http://schemas.microsoft.com/office/drawing/2014/main" id="{D26CFD62-7B01-B7D9-1814-DA436E7882D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Loss of Parental Responsibility </a:t>
            </a:r>
            <a:endParaRPr lang="en-US" sz="2400" b="1" dirty="0">
              <a:solidFill>
                <a:schemeClr val="bg1"/>
              </a:solidFill>
            </a:endParaRPr>
          </a:p>
        </p:txBody>
      </p:sp>
    </p:spTree>
    <p:extLst>
      <p:ext uri="{BB962C8B-B14F-4D97-AF65-F5344CB8AC3E}">
        <p14:creationId xmlns:p14="http://schemas.microsoft.com/office/powerpoint/2010/main" val="241267123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772497BF-43B7-47BE-8066-5AD73B62D4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91CEF04-0BD4-5A7B-7119-B5BE35A03A3E}"/>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6DE4BC59-727F-4585-143E-0489E4CA6513}"/>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2DC23460-1670-8D9F-7433-BE1247B39488}"/>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DDD76AA2-4C64-05D5-48BC-E74DE1C0B0E3}"/>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AFA9A19C-6CC9-27B1-D6B7-961E700BA05D}"/>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EFDE28F-2954-F9F0-B218-8C9E93878D99}"/>
              </a:ext>
            </a:extLst>
          </p:cNvPr>
          <p:cNvSpPr txBox="1"/>
          <p:nvPr/>
        </p:nvSpPr>
        <p:spPr>
          <a:xfrm>
            <a:off x="1028700" y="2540622"/>
            <a:ext cx="15919681" cy="4953792"/>
          </a:xfrm>
          <a:prstGeom prst="rect">
            <a:avLst/>
          </a:prstGeom>
        </p:spPr>
        <p:txBody>
          <a:bodyPr lIns="0" tIns="0" rIns="0" bIns="0" rtlCol="0" anchor="t">
            <a:spAutoFit/>
          </a:bodyPr>
          <a:lstStyle/>
          <a:p>
            <a:pPr marL="345438" lvl="1" algn="l">
              <a:lnSpc>
                <a:spcPts val="4863"/>
              </a:lnSpc>
            </a:pPr>
            <a:r>
              <a:rPr lang="en-US" sz="2400" b="1" u="sng" spc="9" dirty="0">
                <a:solidFill>
                  <a:srgbClr val="FFFFFF"/>
                </a:solidFill>
                <a:latin typeface="Book Antiqua" panose="02040602050305030304" pitchFamily="18" charset="0"/>
                <a:ea typeface="Aptos"/>
                <a:cs typeface="Aptos"/>
                <a:sym typeface="Aptos"/>
              </a:rPr>
              <a:t>PD27A Family Proceedings: Court Bundles into force March 2026 </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https://</a:t>
            </a:r>
            <a:r>
              <a:rPr lang="en-US" sz="2400" spc="9" dirty="0" err="1">
                <a:solidFill>
                  <a:srgbClr val="FFFFFF"/>
                </a:solidFill>
                <a:latin typeface="Book Antiqua" panose="02040602050305030304" pitchFamily="18" charset="0"/>
                <a:ea typeface="Aptos"/>
                <a:cs typeface="Aptos"/>
                <a:sym typeface="Aptos"/>
              </a:rPr>
              <a:t>www.justice.gov.uk</a:t>
            </a:r>
            <a:r>
              <a:rPr lang="en-US" sz="2400" spc="9" dirty="0">
                <a:solidFill>
                  <a:srgbClr val="FFFFFF"/>
                </a:solidFill>
                <a:latin typeface="Book Antiqua" panose="02040602050305030304" pitchFamily="18" charset="0"/>
                <a:ea typeface="Aptos"/>
                <a:cs typeface="Aptos"/>
                <a:sym typeface="Aptos"/>
              </a:rPr>
              <a:t>/courts/procedure-rules/family/</a:t>
            </a:r>
            <a:r>
              <a:rPr lang="en-US" sz="2400" spc="9" dirty="0" err="1">
                <a:solidFill>
                  <a:srgbClr val="FFFFFF"/>
                </a:solidFill>
                <a:latin typeface="Book Antiqua" panose="02040602050305030304" pitchFamily="18" charset="0"/>
                <a:ea typeface="Aptos"/>
                <a:cs typeface="Aptos"/>
                <a:sym typeface="Aptos"/>
              </a:rPr>
              <a:t>practice_directions</a:t>
            </a:r>
            <a:r>
              <a:rPr lang="en-US" sz="2400" spc="9" dirty="0">
                <a:solidFill>
                  <a:srgbClr val="FFFFFF"/>
                </a:solidFill>
                <a:latin typeface="Book Antiqua" panose="02040602050305030304" pitchFamily="18" charset="0"/>
                <a:ea typeface="Aptos"/>
                <a:cs typeface="Aptos"/>
                <a:sym typeface="Aptos"/>
              </a:rPr>
              <a:t>/pd_part_27a </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3.1       Failure to comply with any part of this practice direction may result in the court removing the case from the list or putting the case further back in the list and may also result in an adverse costs order or a ‘wasted costs’ order.</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FD7B96D7-25D3-3FE0-D50E-C46A912A5B39}"/>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Bundles</a:t>
            </a:r>
            <a:endParaRPr lang="en-US" sz="2400" b="1" dirty="0">
              <a:solidFill>
                <a:schemeClr val="bg1"/>
              </a:solidFill>
            </a:endParaRPr>
          </a:p>
        </p:txBody>
      </p:sp>
    </p:spTree>
    <p:extLst>
      <p:ext uri="{BB962C8B-B14F-4D97-AF65-F5344CB8AC3E}">
        <p14:creationId xmlns:p14="http://schemas.microsoft.com/office/powerpoint/2010/main" val="41745142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A82CC096-F542-53F3-5E9E-687699054A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40AB5AF-EA29-C7CC-B423-EFDE4C01D369}"/>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941C9C9C-54C2-B151-96BC-D583A3E88492}"/>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7F83E99D-1813-A41D-CA39-6E1D3DE48EAF}"/>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8C72AF39-406E-3BA7-E332-96C6FC62CD93}"/>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65A823E9-0A3B-768C-068F-916641128B77}"/>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01E55969-66E1-BF7E-A744-9A91A334B340}"/>
              </a:ext>
            </a:extLst>
          </p:cNvPr>
          <p:cNvSpPr txBox="1"/>
          <p:nvPr/>
        </p:nvSpPr>
        <p:spPr>
          <a:xfrm>
            <a:off x="1028700" y="2540622"/>
            <a:ext cx="15919681" cy="8724055"/>
          </a:xfrm>
          <a:prstGeom prst="rect">
            <a:avLst/>
          </a:prstGeom>
        </p:spPr>
        <p:txBody>
          <a:bodyPr lIns="0" tIns="0" rIns="0" bIns="0" rtlCol="0" anchor="t">
            <a:spAutoFit/>
          </a:bodyPr>
          <a:lstStyle/>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5.2       The bundle must contain copies of only those documents which are relevant to the hearing and which it is necessary for the court to read or which will actually be referred to during the hearing. In particular, copies of the following classes of documents must not be included in the bundle unless the court directs otherwise:</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(a) correspondence (including letters of instruction to experts and correspondence between legal representatives);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(b) copies of emails, text messages, WhatsApp messages or any form of social media communications;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(c) voice notes or other recordings;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(d) bank and credit card statements and other financial records;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(e) notes of contact visits;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(f) foster carer logs;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(g) social services files (with the exception of any assessment being relied on by any of the parties);</a:t>
            </a:r>
          </a:p>
          <a:p>
            <a:pPr marL="345438" lvl="1" algn="l">
              <a:lnSpc>
                <a:spcPts val="4863"/>
              </a:lnSpc>
            </a:pPr>
            <a:r>
              <a:rPr lang="en-US" sz="2000" spc="9" dirty="0">
                <a:solidFill>
                  <a:srgbClr val="FFFFFF"/>
                </a:solidFill>
                <a:latin typeface="Book Antiqua" panose="02040602050305030304" pitchFamily="18" charset="0"/>
                <a:ea typeface="Aptos"/>
                <a:cs typeface="Aptos"/>
                <a:sym typeface="Aptos"/>
              </a:rPr>
              <a:t>(h) photographs. This does not prevent the inclusion in the bundle of specific documents which it is necessary for the court to read or which will actually be referred to during the hearing.</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6D134151-6C05-5FD4-C745-D8C712A042D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Bundles</a:t>
            </a:r>
            <a:endParaRPr lang="en-US" sz="2400" b="1" dirty="0">
              <a:solidFill>
                <a:schemeClr val="bg1"/>
              </a:solidFill>
            </a:endParaRPr>
          </a:p>
        </p:txBody>
      </p:sp>
    </p:spTree>
    <p:extLst>
      <p:ext uri="{BB962C8B-B14F-4D97-AF65-F5344CB8AC3E}">
        <p14:creationId xmlns:p14="http://schemas.microsoft.com/office/powerpoint/2010/main" val="18529683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F64CA6D4-4107-5A1B-9892-B1F5BE05B90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F84F27-E818-6DF1-0751-ED0D82B16103}"/>
              </a:ext>
            </a:extLst>
          </p:cNvPr>
          <p:cNvSpPr/>
          <p:nvPr/>
        </p:nvSpPr>
        <p:spPr>
          <a:xfrm flipH="1">
            <a:off x="-3386282" y="-2476500"/>
            <a:ext cx="25060564" cy="14109620"/>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623D26F3-8A34-4361-F26A-8BA3553E3E2B}"/>
              </a:ext>
            </a:extLst>
          </p:cNvPr>
          <p:cNvGrpSpPr/>
          <p:nvPr/>
        </p:nvGrpSpPr>
        <p:grpSpPr>
          <a:xfrm>
            <a:off x="-333677" y="807662"/>
            <a:ext cx="10548420" cy="1131580"/>
            <a:chOff x="0" y="0"/>
            <a:chExt cx="2778185" cy="298029"/>
          </a:xfrm>
        </p:grpSpPr>
        <p:sp>
          <p:nvSpPr>
            <p:cNvPr id="4" name="Freeform 4">
              <a:extLst>
                <a:ext uri="{FF2B5EF4-FFF2-40B4-BE49-F238E27FC236}">
                  <a16:creationId xmlns:a16="http://schemas.microsoft.com/office/drawing/2014/main" id="{D55CAA0C-E155-4F8C-ED52-944EE475E334}"/>
                </a:ext>
              </a:extLst>
            </p:cNvPr>
            <p:cNvSpPr/>
            <p:nvPr/>
          </p:nvSpPr>
          <p:spPr>
            <a:xfrm>
              <a:off x="0" y="0"/>
              <a:ext cx="2778185" cy="298029"/>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endParaRPr lang="en-GB"/>
            </a:p>
          </p:txBody>
        </p:sp>
        <p:sp>
          <p:nvSpPr>
            <p:cNvPr id="5" name="TextBox 5">
              <a:extLst>
                <a:ext uri="{FF2B5EF4-FFF2-40B4-BE49-F238E27FC236}">
                  <a16:creationId xmlns:a16="http://schemas.microsoft.com/office/drawing/2014/main" id="{7F862749-6244-32CA-4E53-781044EAFF9B}"/>
                </a:ext>
              </a:extLst>
            </p:cNvPr>
            <p:cNvSpPr txBox="1"/>
            <p:nvPr/>
          </p:nvSpPr>
          <p:spPr>
            <a:xfrm>
              <a:off x="0" y="19050"/>
              <a:ext cx="2778185" cy="278979"/>
            </a:xfrm>
            <a:prstGeom prst="rect">
              <a:avLst/>
            </a:prstGeom>
          </p:spPr>
          <p:txBody>
            <a:bodyPr lIns="50800" tIns="50800" rIns="50800" bIns="50800" rtlCol="0" anchor="ctr"/>
            <a:lstStyle/>
            <a:p>
              <a:pPr algn="ctr">
                <a:lnSpc>
                  <a:spcPts val="2592"/>
                </a:lnSpc>
              </a:pPr>
              <a:endParaRPr/>
            </a:p>
          </p:txBody>
        </p:sp>
      </p:grpSp>
      <p:sp>
        <p:nvSpPr>
          <p:cNvPr id="7" name="Freeform 7">
            <a:extLst>
              <a:ext uri="{FF2B5EF4-FFF2-40B4-BE49-F238E27FC236}">
                <a16:creationId xmlns:a16="http://schemas.microsoft.com/office/drawing/2014/main" id="{0286FA9A-6119-8966-536C-5435923FC278}"/>
              </a:ext>
            </a:extLst>
          </p:cNvPr>
          <p:cNvSpPr/>
          <p:nvPr/>
        </p:nvSpPr>
        <p:spPr>
          <a:xfrm>
            <a:off x="539312" y="1129493"/>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endParaRPr lang="en-GB"/>
          </a:p>
        </p:txBody>
      </p:sp>
      <p:sp>
        <p:nvSpPr>
          <p:cNvPr id="8" name="TextBox 8">
            <a:extLst>
              <a:ext uri="{FF2B5EF4-FFF2-40B4-BE49-F238E27FC236}">
                <a16:creationId xmlns:a16="http://schemas.microsoft.com/office/drawing/2014/main" id="{CB74B5AA-386C-1A0E-E898-C1D2816F2B52}"/>
              </a:ext>
            </a:extLst>
          </p:cNvPr>
          <p:cNvSpPr txBox="1"/>
          <p:nvPr/>
        </p:nvSpPr>
        <p:spPr>
          <a:xfrm>
            <a:off x="1028700" y="2540622"/>
            <a:ext cx="15919681" cy="6838923"/>
          </a:xfrm>
          <a:prstGeom prst="rect">
            <a:avLst/>
          </a:prstGeom>
        </p:spPr>
        <p:txBody>
          <a:bodyPr lIns="0" tIns="0" rIns="0" bIns="0" rtlCol="0" anchor="t">
            <a:spAutoFit/>
          </a:bodyPr>
          <a:lstStyle/>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13.2  The following timescales apply each time a bundle is to be filed for a given hearing:</a:t>
            </a: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7 working days  - Parties must seek to agree the contents of the bundle. </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5 working days –, The bundle, with the exception of the preliminary documents if and insofar as they are not available, must be (a) served and (b) filed by the person responsible for preparing the bundle on the other parties.  </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a:p>
            <a:pPr marL="345438" lvl="1" algn="l">
              <a:lnSpc>
                <a:spcPts val="4863"/>
              </a:lnSpc>
            </a:pPr>
            <a:r>
              <a:rPr lang="en-US" sz="2400" spc="9" dirty="0">
                <a:solidFill>
                  <a:srgbClr val="FFFFFF"/>
                </a:solidFill>
                <a:latin typeface="Book Antiqua" panose="02040602050305030304" pitchFamily="18" charset="0"/>
                <a:ea typeface="Aptos"/>
                <a:cs typeface="Aptos"/>
                <a:sym typeface="Aptos"/>
              </a:rPr>
              <a:t>11am  on the working day before the hearing -  The preliminary documents, if not already served and filed, must be served on all parties and filed with the court by the person responsible for preparing the bundle. Where the hearing is before a judge of the High Court and the name of the judge is known, the preliminary documents must also be sent by email to the judge’s clerk. </a:t>
            </a:r>
          </a:p>
          <a:p>
            <a:pPr marL="345438" lvl="1" algn="l">
              <a:lnSpc>
                <a:spcPts val="4863"/>
              </a:lnSpc>
            </a:pPr>
            <a:endParaRPr lang="en-US" sz="2400" spc="9" dirty="0">
              <a:solidFill>
                <a:srgbClr val="FFFFFF"/>
              </a:solidFill>
              <a:latin typeface="Book Antiqua" panose="02040602050305030304" pitchFamily="18" charset="0"/>
              <a:ea typeface="Aptos"/>
              <a:cs typeface="Aptos"/>
              <a:sym typeface="Aptos"/>
            </a:endParaRPr>
          </a:p>
        </p:txBody>
      </p:sp>
      <p:sp>
        <p:nvSpPr>
          <p:cNvPr id="6" name="TextBox 5">
            <a:extLst>
              <a:ext uri="{FF2B5EF4-FFF2-40B4-BE49-F238E27FC236}">
                <a16:creationId xmlns:a16="http://schemas.microsoft.com/office/drawing/2014/main" id="{9050CD0F-FE18-3B44-31B9-1B4F5396AD20}"/>
              </a:ext>
            </a:extLst>
          </p:cNvPr>
          <p:cNvSpPr txBox="1"/>
          <p:nvPr/>
        </p:nvSpPr>
        <p:spPr>
          <a:xfrm>
            <a:off x="1282933" y="1024896"/>
            <a:ext cx="8931810" cy="769441"/>
          </a:xfrm>
          <a:prstGeom prst="rect">
            <a:avLst/>
          </a:prstGeom>
          <a:noFill/>
        </p:spPr>
        <p:txBody>
          <a:bodyPr wrap="square" rtlCol="0">
            <a:spAutoFit/>
          </a:bodyPr>
          <a:lstStyle/>
          <a:p>
            <a:r>
              <a:rPr lang="en-US" sz="4400" b="1" dirty="0">
                <a:solidFill>
                  <a:schemeClr val="bg1"/>
                </a:solidFill>
                <a:latin typeface="Book Antiqua" panose="02040602050305030304" pitchFamily="18" charset="0"/>
              </a:rPr>
              <a:t>Bundles</a:t>
            </a:r>
            <a:endParaRPr lang="en-US" sz="2400" b="1" dirty="0">
              <a:solidFill>
                <a:schemeClr val="bg1"/>
              </a:solidFill>
            </a:endParaRPr>
          </a:p>
        </p:txBody>
      </p:sp>
    </p:spTree>
    <p:extLst>
      <p:ext uri="{BB962C8B-B14F-4D97-AF65-F5344CB8AC3E}">
        <p14:creationId xmlns:p14="http://schemas.microsoft.com/office/powerpoint/2010/main" val="29926041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grpSp>
        <p:nvGrpSpPr>
          <p:cNvPr id="2" name="Group 2"/>
          <p:cNvGrpSpPr/>
          <p:nvPr/>
        </p:nvGrpSpPr>
        <p:grpSpPr>
          <a:xfrm>
            <a:off x="8826163" y="-722943"/>
            <a:ext cx="8249586" cy="5679748"/>
            <a:chOff x="0" y="0"/>
            <a:chExt cx="651819" cy="448770"/>
          </a:xfrm>
        </p:grpSpPr>
        <p:sp>
          <p:nvSpPr>
            <p:cNvPr id="3" name="Freeform 3"/>
            <p:cNvSpPr/>
            <p:nvPr/>
          </p:nvSpPr>
          <p:spPr>
            <a:xfrm>
              <a:off x="0" y="0"/>
              <a:ext cx="651819" cy="448770"/>
            </a:xfrm>
            <a:custGeom>
              <a:avLst/>
              <a:gdLst/>
              <a:ahLst/>
              <a:cxnLst/>
              <a:rect l="l" t="t" r="r" b="b"/>
              <a:pathLst>
                <a:path w="651819" h="448770">
                  <a:moveTo>
                    <a:pt x="75077" y="0"/>
                  </a:moveTo>
                  <a:lnTo>
                    <a:pt x="576742" y="0"/>
                  </a:lnTo>
                  <a:cubicBezTo>
                    <a:pt x="596654" y="0"/>
                    <a:pt x="615750" y="7910"/>
                    <a:pt x="629830" y="21990"/>
                  </a:cubicBezTo>
                  <a:cubicBezTo>
                    <a:pt x="643909" y="36069"/>
                    <a:pt x="651819" y="55165"/>
                    <a:pt x="651819" y="75077"/>
                  </a:cubicBezTo>
                  <a:lnTo>
                    <a:pt x="651819" y="373693"/>
                  </a:lnTo>
                  <a:cubicBezTo>
                    <a:pt x="651819" y="393605"/>
                    <a:pt x="643909" y="412701"/>
                    <a:pt x="629830" y="426781"/>
                  </a:cubicBezTo>
                  <a:cubicBezTo>
                    <a:pt x="615750" y="440860"/>
                    <a:pt x="596654" y="448770"/>
                    <a:pt x="576742" y="448770"/>
                  </a:cubicBezTo>
                  <a:lnTo>
                    <a:pt x="75077" y="448770"/>
                  </a:lnTo>
                  <a:cubicBezTo>
                    <a:pt x="33613" y="448770"/>
                    <a:pt x="0" y="415157"/>
                    <a:pt x="0" y="373693"/>
                  </a:cubicBezTo>
                  <a:lnTo>
                    <a:pt x="0" y="75077"/>
                  </a:lnTo>
                  <a:cubicBezTo>
                    <a:pt x="0" y="55165"/>
                    <a:pt x="7910" y="36069"/>
                    <a:pt x="21990" y="21990"/>
                  </a:cubicBezTo>
                  <a:cubicBezTo>
                    <a:pt x="36069" y="7910"/>
                    <a:pt x="55165" y="0"/>
                    <a:pt x="75077" y="0"/>
                  </a:cubicBezTo>
                  <a:close/>
                </a:path>
              </a:pathLst>
            </a:custGeom>
            <a:blipFill>
              <a:blip r:embed="rId2">
                <a:alphaModFix amt="30000"/>
              </a:blip>
              <a:stretch>
                <a:fillRect t="-4467" b="-4467"/>
              </a:stretch>
            </a:blipFill>
          </p:spPr>
          <p:txBody>
            <a:bodyPr/>
            <a:lstStyle/>
            <a:p>
              <a:endParaRPr lang="en-GB"/>
            </a:p>
          </p:txBody>
        </p:sp>
      </p:grpSp>
      <p:grpSp>
        <p:nvGrpSpPr>
          <p:cNvPr id="4" name="Group 4"/>
          <p:cNvGrpSpPr/>
          <p:nvPr/>
        </p:nvGrpSpPr>
        <p:grpSpPr>
          <a:xfrm>
            <a:off x="8826163" y="5330195"/>
            <a:ext cx="8249586" cy="5632123"/>
            <a:chOff x="0" y="0"/>
            <a:chExt cx="651819" cy="445007"/>
          </a:xfrm>
        </p:grpSpPr>
        <p:sp>
          <p:nvSpPr>
            <p:cNvPr id="5" name="Freeform 5"/>
            <p:cNvSpPr/>
            <p:nvPr/>
          </p:nvSpPr>
          <p:spPr>
            <a:xfrm>
              <a:off x="0" y="0"/>
              <a:ext cx="651819" cy="445007"/>
            </a:xfrm>
            <a:custGeom>
              <a:avLst/>
              <a:gdLst/>
              <a:ahLst/>
              <a:cxnLst/>
              <a:rect l="l" t="t" r="r" b="b"/>
              <a:pathLst>
                <a:path w="651819" h="445007">
                  <a:moveTo>
                    <a:pt x="75077" y="0"/>
                  </a:moveTo>
                  <a:lnTo>
                    <a:pt x="576742" y="0"/>
                  </a:lnTo>
                  <a:cubicBezTo>
                    <a:pt x="596654" y="0"/>
                    <a:pt x="615750" y="7910"/>
                    <a:pt x="629830" y="21990"/>
                  </a:cubicBezTo>
                  <a:cubicBezTo>
                    <a:pt x="643909" y="36069"/>
                    <a:pt x="651819" y="55165"/>
                    <a:pt x="651819" y="75077"/>
                  </a:cubicBezTo>
                  <a:lnTo>
                    <a:pt x="651819" y="369930"/>
                  </a:lnTo>
                  <a:cubicBezTo>
                    <a:pt x="651819" y="389842"/>
                    <a:pt x="643909" y="408938"/>
                    <a:pt x="629830" y="423018"/>
                  </a:cubicBezTo>
                  <a:cubicBezTo>
                    <a:pt x="615750" y="437097"/>
                    <a:pt x="596654" y="445007"/>
                    <a:pt x="576742" y="445007"/>
                  </a:cubicBezTo>
                  <a:lnTo>
                    <a:pt x="75077" y="445007"/>
                  </a:lnTo>
                  <a:cubicBezTo>
                    <a:pt x="55165" y="445007"/>
                    <a:pt x="36069" y="437097"/>
                    <a:pt x="21990" y="423018"/>
                  </a:cubicBezTo>
                  <a:cubicBezTo>
                    <a:pt x="7910" y="408938"/>
                    <a:pt x="0" y="389842"/>
                    <a:pt x="0" y="369930"/>
                  </a:cubicBezTo>
                  <a:lnTo>
                    <a:pt x="0" y="75077"/>
                  </a:lnTo>
                  <a:cubicBezTo>
                    <a:pt x="0" y="55165"/>
                    <a:pt x="7910" y="36069"/>
                    <a:pt x="21990" y="21990"/>
                  </a:cubicBezTo>
                  <a:cubicBezTo>
                    <a:pt x="36069" y="7910"/>
                    <a:pt x="55165" y="0"/>
                    <a:pt x="75077" y="0"/>
                  </a:cubicBezTo>
                  <a:close/>
                </a:path>
              </a:pathLst>
            </a:custGeom>
            <a:blipFill>
              <a:blip r:embed="rId3">
                <a:alphaModFix amt="30000"/>
              </a:blip>
              <a:stretch>
                <a:fillRect t="-4927" b="-4927"/>
              </a:stretch>
            </a:blipFill>
          </p:spPr>
          <p:txBody>
            <a:bodyPr/>
            <a:lstStyle/>
            <a:p>
              <a:endParaRPr lang="en-GB"/>
            </a:p>
          </p:txBody>
        </p:sp>
      </p:grpSp>
      <p:sp>
        <p:nvSpPr>
          <p:cNvPr id="6" name="TextBox 6"/>
          <p:cNvSpPr txBox="1"/>
          <p:nvPr/>
        </p:nvSpPr>
        <p:spPr>
          <a:xfrm>
            <a:off x="1797301" y="1785461"/>
            <a:ext cx="13120753" cy="662940"/>
          </a:xfrm>
          <a:prstGeom prst="rect">
            <a:avLst/>
          </a:prstGeom>
        </p:spPr>
        <p:txBody>
          <a:bodyPr lIns="0" tIns="0" rIns="0" bIns="0" rtlCol="0" anchor="t">
            <a:spAutoFit/>
          </a:bodyPr>
          <a:lstStyle/>
          <a:p>
            <a:pPr algn="l">
              <a:lnSpc>
                <a:spcPts val="5459"/>
              </a:lnSpc>
              <a:spcBef>
                <a:spcPct val="0"/>
              </a:spcBef>
            </a:pPr>
            <a:r>
              <a:rPr lang="en-US" sz="3900" b="1" dirty="0">
                <a:solidFill>
                  <a:srgbClr val="FFFFFF"/>
                </a:solidFill>
                <a:latin typeface="Book Antiqua" panose="02040602050305030304" pitchFamily="18" charset="0"/>
                <a:ea typeface="Aptos Bold"/>
                <a:cs typeface="Aptos Bold"/>
                <a:sym typeface="Aptos Bold"/>
              </a:rPr>
              <a:t>Closing Message</a:t>
            </a:r>
          </a:p>
        </p:txBody>
      </p:sp>
      <p:sp>
        <p:nvSpPr>
          <p:cNvPr id="7" name="TextBox 7"/>
          <p:cNvSpPr txBox="1"/>
          <p:nvPr/>
        </p:nvSpPr>
        <p:spPr>
          <a:xfrm>
            <a:off x="1797301" y="2781300"/>
            <a:ext cx="5743989" cy="6288516"/>
          </a:xfrm>
          <a:prstGeom prst="rect">
            <a:avLst/>
          </a:prstGeom>
        </p:spPr>
        <p:txBody>
          <a:bodyPr lIns="0" tIns="0" rIns="0" bIns="0" rtlCol="0" anchor="t">
            <a:spAutoFit/>
          </a:bodyPr>
          <a:lstStyle/>
          <a:p>
            <a:pPr marL="342900" indent="-342900">
              <a:lnSpc>
                <a:spcPts val="4479"/>
              </a:lnSpc>
              <a:spcBef>
                <a:spcPct val="0"/>
              </a:spcBef>
              <a:buFont typeface="Arial" panose="020B0604020202020204" pitchFamily="34" charset="0"/>
              <a:buChar char="•"/>
            </a:pPr>
            <a:r>
              <a:rPr lang="en-US" sz="2400" dirty="0">
                <a:solidFill>
                  <a:schemeClr val="bg1"/>
                </a:solidFill>
                <a:latin typeface="Book Antiqua" panose="02040602050305030304" pitchFamily="18" charset="0"/>
                <a:ea typeface="Aptos"/>
                <a:cs typeface="Aptos"/>
                <a:sym typeface="Aptos"/>
              </a:rPr>
              <a:t>Private law cases continue to pose complex and challenging issues for practitioners. </a:t>
            </a:r>
          </a:p>
          <a:p>
            <a:pPr marL="342900" indent="-342900">
              <a:lnSpc>
                <a:spcPts val="4479"/>
              </a:lnSpc>
              <a:spcBef>
                <a:spcPct val="0"/>
              </a:spcBef>
              <a:buFont typeface="Arial" panose="020B0604020202020204" pitchFamily="34" charset="0"/>
              <a:buChar char="•"/>
            </a:pPr>
            <a:r>
              <a:rPr lang="en-US" sz="2400" dirty="0">
                <a:solidFill>
                  <a:schemeClr val="bg1"/>
                </a:solidFill>
                <a:latin typeface="Book Antiqua" panose="02040602050305030304" pitchFamily="18" charset="0"/>
                <a:ea typeface="Aptos"/>
                <a:cs typeface="Aptos"/>
                <a:sym typeface="Aptos"/>
              </a:rPr>
              <a:t>The roll out of the Pathfinder Child Focused Courts  will require practitioners to grapple with front-loading of cases with a problem-solving approach being required. </a:t>
            </a:r>
          </a:p>
          <a:p>
            <a:pPr marL="342900" indent="-342900">
              <a:lnSpc>
                <a:spcPts val="4479"/>
              </a:lnSpc>
              <a:spcBef>
                <a:spcPct val="0"/>
              </a:spcBef>
              <a:buFont typeface="Arial" panose="020B0604020202020204" pitchFamily="34" charset="0"/>
              <a:buChar char="•"/>
            </a:pPr>
            <a:r>
              <a:rPr lang="en-US" sz="2400" dirty="0">
                <a:solidFill>
                  <a:schemeClr val="bg1"/>
                </a:solidFill>
                <a:latin typeface="Book Antiqua" panose="02040602050305030304" pitchFamily="18" charset="0"/>
                <a:ea typeface="Aptos"/>
                <a:cs typeface="Aptos"/>
                <a:sym typeface="Aptos"/>
              </a:rPr>
              <a:t>The utmost care needs to be taken to comply with expert instructions and bundles.</a:t>
            </a:r>
            <a:endParaRPr lang="en-US" sz="3199" dirty="0">
              <a:solidFill>
                <a:schemeClr val="bg1"/>
              </a:solidFill>
              <a:latin typeface="Aptos"/>
              <a:ea typeface="Aptos"/>
              <a:cs typeface="Aptos"/>
              <a:sym typeface="Apto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165180" y="-2066447"/>
            <a:ext cx="25060564" cy="14109620"/>
          </a:xfrm>
          <a:custGeom>
            <a:avLst/>
            <a:gdLst/>
            <a:ahLst/>
            <a:cxnLst/>
            <a:rect l="l" t="t" r="r" b="b"/>
            <a:pathLst>
              <a:path w="25060564" h="14109620">
                <a:moveTo>
                  <a:pt x="25060564" y="0"/>
                </a:moveTo>
                <a:lnTo>
                  <a:pt x="0" y="0"/>
                </a:lnTo>
                <a:lnTo>
                  <a:pt x="0" y="14109619"/>
                </a:lnTo>
                <a:lnTo>
                  <a:pt x="25060564" y="14109619"/>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0" y="3988183"/>
            <a:ext cx="18288000" cy="866013"/>
          </a:xfrm>
          <a:prstGeom prst="rect">
            <a:avLst/>
          </a:prstGeom>
        </p:spPr>
        <p:txBody>
          <a:bodyPr lIns="0" tIns="0" rIns="0" bIns="0" rtlCol="0" anchor="t">
            <a:spAutoFit/>
          </a:bodyPr>
          <a:lstStyle/>
          <a:p>
            <a:pPr algn="ctr">
              <a:lnSpc>
                <a:spcPts val="6696"/>
              </a:lnSpc>
            </a:pPr>
            <a:r>
              <a:rPr lang="en-US" sz="6200" b="1" dirty="0">
                <a:solidFill>
                  <a:srgbClr val="FFFFFF"/>
                </a:solidFill>
                <a:latin typeface="Book Antiqua" panose="02040602050305030304" pitchFamily="18" charset="0"/>
                <a:ea typeface="Aptos Bold"/>
                <a:cs typeface="Aptos Bold"/>
                <a:sym typeface="Aptos Bold"/>
              </a:rPr>
              <a:t>Thank You</a:t>
            </a:r>
          </a:p>
        </p:txBody>
      </p:sp>
      <p:sp>
        <p:nvSpPr>
          <p:cNvPr id="4" name="Freeform 4"/>
          <p:cNvSpPr/>
          <p:nvPr/>
        </p:nvSpPr>
        <p:spPr>
          <a:xfrm>
            <a:off x="6150417" y="5323796"/>
            <a:ext cx="1045679" cy="1045679"/>
          </a:xfrm>
          <a:custGeom>
            <a:avLst/>
            <a:gdLst/>
            <a:ahLst/>
            <a:cxnLst/>
            <a:rect l="l" t="t" r="r" b="b"/>
            <a:pathLst>
              <a:path w="1045679" h="1045679">
                <a:moveTo>
                  <a:pt x="0" y="0"/>
                </a:moveTo>
                <a:lnTo>
                  <a:pt x="1045678" y="0"/>
                </a:lnTo>
                <a:lnTo>
                  <a:pt x="1045678" y="1045679"/>
                </a:lnTo>
                <a:lnTo>
                  <a:pt x="0" y="1045679"/>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7463680" y="5650802"/>
            <a:ext cx="5381130" cy="439293"/>
          </a:xfrm>
          <a:prstGeom prst="rect">
            <a:avLst/>
          </a:prstGeom>
        </p:spPr>
        <p:txBody>
          <a:bodyPr lIns="0" tIns="0" rIns="0" bIns="0" rtlCol="0" anchor="t">
            <a:spAutoFit/>
          </a:bodyPr>
          <a:lstStyle/>
          <a:p>
            <a:pPr algn="l">
              <a:lnSpc>
                <a:spcPts val="3455"/>
              </a:lnSpc>
            </a:pPr>
            <a:r>
              <a:rPr lang="en-US" sz="3199">
                <a:solidFill>
                  <a:srgbClr val="FFFFFF"/>
                </a:solidFill>
                <a:latin typeface="Aptos"/>
                <a:ea typeface="Aptos"/>
                <a:cs typeface="Aptos"/>
                <a:sym typeface="Aptos"/>
              </a:rPr>
              <a:t>Scan to Share Your Feedback</a:t>
            </a:r>
          </a:p>
        </p:txBody>
      </p:sp>
      <p:sp>
        <p:nvSpPr>
          <p:cNvPr id="6" name="TextBox 6"/>
          <p:cNvSpPr txBox="1"/>
          <p:nvPr/>
        </p:nvSpPr>
        <p:spPr>
          <a:xfrm>
            <a:off x="2863898" y="8124307"/>
            <a:ext cx="2900107"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LinkedIn:</a:t>
            </a:r>
          </a:p>
        </p:txBody>
      </p:sp>
      <p:sp>
        <p:nvSpPr>
          <p:cNvPr id="7" name="TextBox 7"/>
          <p:cNvSpPr txBox="1"/>
          <p:nvPr/>
        </p:nvSpPr>
        <p:spPr>
          <a:xfrm>
            <a:off x="7849980" y="8124307"/>
            <a:ext cx="3079616"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Instagram:</a:t>
            </a:r>
          </a:p>
        </p:txBody>
      </p:sp>
      <p:sp>
        <p:nvSpPr>
          <p:cNvPr id="8" name="TextBox 8"/>
          <p:cNvSpPr txBox="1"/>
          <p:nvPr/>
        </p:nvSpPr>
        <p:spPr>
          <a:xfrm>
            <a:off x="12588923" y="8124307"/>
            <a:ext cx="3248361" cy="438785"/>
          </a:xfrm>
          <a:prstGeom prst="rect">
            <a:avLst/>
          </a:prstGeom>
        </p:spPr>
        <p:txBody>
          <a:bodyPr lIns="0" tIns="0" rIns="0" bIns="0" rtlCol="0" anchor="t">
            <a:spAutoFit/>
          </a:bodyPr>
          <a:lstStyle/>
          <a:p>
            <a:pPr algn="l">
              <a:lnSpc>
                <a:spcPts val="3639"/>
              </a:lnSpc>
            </a:pPr>
            <a:r>
              <a:rPr lang="en-US" sz="2599" spc="-129">
                <a:solidFill>
                  <a:srgbClr val="ECEEE3"/>
                </a:solidFill>
                <a:latin typeface="Aptos"/>
                <a:ea typeface="Aptos"/>
                <a:cs typeface="Aptos"/>
                <a:sym typeface="Aptos"/>
              </a:rPr>
              <a:t>Follow us on Facebook:</a:t>
            </a:r>
          </a:p>
        </p:txBody>
      </p:sp>
      <p:sp>
        <p:nvSpPr>
          <p:cNvPr id="9" name="Freeform 9"/>
          <p:cNvSpPr/>
          <p:nvPr/>
        </p:nvSpPr>
        <p:spPr>
          <a:xfrm>
            <a:off x="2895751" y="8729844"/>
            <a:ext cx="597979" cy="509913"/>
          </a:xfrm>
          <a:custGeom>
            <a:avLst/>
            <a:gdLst/>
            <a:ahLst/>
            <a:cxnLst/>
            <a:rect l="l" t="t" r="r" b="b"/>
            <a:pathLst>
              <a:path w="597979" h="509913">
                <a:moveTo>
                  <a:pt x="0" y="0"/>
                </a:moveTo>
                <a:lnTo>
                  <a:pt x="597980" y="0"/>
                </a:lnTo>
                <a:lnTo>
                  <a:pt x="597980" y="509913"/>
                </a:lnTo>
                <a:lnTo>
                  <a:pt x="0" y="5099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7849980" y="8729844"/>
            <a:ext cx="509913" cy="509913"/>
          </a:xfrm>
          <a:custGeom>
            <a:avLst/>
            <a:gdLst/>
            <a:ahLst/>
            <a:cxnLst/>
            <a:rect l="l" t="t" r="r" b="b"/>
            <a:pathLst>
              <a:path w="509913" h="509913">
                <a:moveTo>
                  <a:pt x="0" y="0"/>
                </a:moveTo>
                <a:lnTo>
                  <a:pt x="509913" y="0"/>
                </a:lnTo>
                <a:lnTo>
                  <a:pt x="509913" y="509913"/>
                </a:lnTo>
                <a:lnTo>
                  <a:pt x="0" y="5099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a:off x="12588923" y="8748387"/>
            <a:ext cx="511774" cy="509913"/>
          </a:xfrm>
          <a:custGeom>
            <a:avLst/>
            <a:gdLst/>
            <a:ahLst/>
            <a:cxnLst/>
            <a:rect l="l" t="t" r="r" b="b"/>
            <a:pathLst>
              <a:path w="511774" h="509913">
                <a:moveTo>
                  <a:pt x="0" y="0"/>
                </a:moveTo>
                <a:lnTo>
                  <a:pt x="511774" y="0"/>
                </a:lnTo>
                <a:lnTo>
                  <a:pt x="511774" y="509913"/>
                </a:lnTo>
                <a:lnTo>
                  <a:pt x="0" y="5099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 name="TextBox 12"/>
          <p:cNvSpPr txBox="1"/>
          <p:nvPr/>
        </p:nvSpPr>
        <p:spPr>
          <a:xfrm>
            <a:off x="3623955" y="8833162"/>
            <a:ext cx="2167120"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DatalawOnline</a:t>
            </a:r>
          </a:p>
        </p:txBody>
      </p:sp>
      <p:sp>
        <p:nvSpPr>
          <p:cNvPr id="13" name="TextBox 13"/>
          <p:cNvSpPr txBox="1"/>
          <p:nvPr/>
        </p:nvSpPr>
        <p:spPr>
          <a:xfrm>
            <a:off x="8492045" y="8851705"/>
            <a:ext cx="1809455"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Datalaw.Ltd</a:t>
            </a:r>
          </a:p>
        </p:txBody>
      </p:sp>
      <p:sp>
        <p:nvSpPr>
          <p:cNvPr id="14" name="TextBox 14"/>
          <p:cNvSpPr txBox="1"/>
          <p:nvPr/>
        </p:nvSpPr>
        <p:spPr>
          <a:xfrm>
            <a:off x="13262622" y="8851705"/>
            <a:ext cx="2161480" cy="331851"/>
          </a:xfrm>
          <a:prstGeom prst="rect">
            <a:avLst/>
          </a:prstGeom>
        </p:spPr>
        <p:txBody>
          <a:bodyPr lIns="0" tIns="0" rIns="0" bIns="0" rtlCol="0" anchor="t">
            <a:spAutoFit/>
          </a:bodyPr>
          <a:lstStyle/>
          <a:p>
            <a:pPr algn="just">
              <a:lnSpc>
                <a:spcPts val="2592"/>
              </a:lnSpc>
            </a:pPr>
            <a:r>
              <a:rPr lang="en-US" sz="2400" b="1">
                <a:solidFill>
                  <a:srgbClr val="FFFFFF"/>
                </a:solidFill>
                <a:latin typeface="Aptos Bold"/>
                <a:ea typeface="Aptos Bold"/>
                <a:cs typeface="Aptos Bold"/>
                <a:sym typeface="Aptos Bold"/>
              </a:rPr>
              <a:t>DatalawOnline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sv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a:alphaModFix amt="15000"/>
            <a:extLst>
              <a:ext uri="{96DAC541-7B7A-43D3-8B79-37D633B846F1}">
                <asvg:svgBlip xmlns:asvg="http://schemas.microsoft.com/office/drawing/2016/SVG/main" r:embed="rId1"/>
              </a:ext>
            </a:extLst>
          </a:blip>
          <a:stretch>
            <a:fillRect/>
          </a:stretch>
        </a:blipFill>
      </a:spPr>
      <a:bodyPr/>
      <a:lstStyle>
        <a:defPPr algn="l">
          <a:lnSpc>
            <a:spcPct val="107000"/>
          </a:lnSpc>
          <a:spcAft>
            <a:spcPts val="1620"/>
          </a:spcAft>
          <a:defRPr sz="2000" i="1" dirty="0">
            <a:ea typeface="Aptos" panose="020B0004020202020204" pitchFamily="34" charset="0"/>
            <a:cs typeface="Times New Roman" panose="02020603050405020304" pitchFamily="18" charset="0"/>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32ec85d-69ad-4b51-8d9b-9d8c85db4dea" xsi:nil="true"/>
    <lcf76f155ced4ddcb4097134ff3c332f xmlns="f425e83b-65c3-48ad-b862-b6382ae048d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1A9FE97F98B14C8C6A6ED3BF2667E2" ma:contentTypeVersion="12" ma:contentTypeDescription="Create a new document." ma:contentTypeScope="" ma:versionID="681631cfcdaf1a25ea2ec710d556c56e">
  <xsd:schema xmlns:xsd="http://www.w3.org/2001/XMLSchema" xmlns:xs="http://www.w3.org/2001/XMLSchema" xmlns:p="http://schemas.microsoft.com/office/2006/metadata/properties" xmlns:ns2="f425e83b-65c3-48ad-b862-b6382ae048d1" xmlns:ns3="532ec85d-69ad-4b51-8d9b-9d8c85db4dea" targetNamespace="http://schemas.microsoft.com/office/2006/metadata/properties" ma:root="true" ma:fieldsID="eadf2f8f1f269dd4ab095848834ad033" ns2:_="" ns3:_="">
    <xsd:import namespace="f425e83b-65c3-48ad-b862-b6382ae048d1"/>
    <xsd:import namespace="532ec85d-69ad-4b51-8d9b-9d8c85db4d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5e83b-65c3-48ad-b862-b6382ae048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c78fd52-d0f8-4797-9742-056ca2ae4e2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2ec85d-69ad-4b51-8d9b-9d8c85db4de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42c7ab0-5ac5-4516-a6e6-8acb624ba60c}" ma:internalName="TaxCatchAll" ma:showField="CatchAllData" ma:web="532ec85d-69ad-4b51-8d9b-9d8c85db4d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5780EA-605D-4E63-829E-926B4FEA0231}">
  <ds:schemaRefs>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f425e83b-65c3-48ad-b862-b6382ae048d1"/>
    <ds:schemaRef ds:uri="532ec85d-69ad-4b51-8d9b-9d8c85db4dea"/>
    <ds:schemaRef ds:uri="http://schemas.microsoft.com/office/infopath/2007/PartnerControls"/>
    <ds:schemaRef ds:uri="http://purl.org/dc/terms/"/>
    <ds:schemaRef ds:uri="http://schemas.microsoft.com/office/2006/metadata/properties"/>
  </ds:schemaRefs>
</ds:datastoreItem>
</file>

<file path=customXml/itemProps2.xml><?xml version="1.0" encoding="utf-8"?>
<ds:datastoreItem xmlns:ds="http://schemas.openxmlformats.org/officeDocument/2006/customXml" ds:itemID="{BB9A395C-3B9E-443B-9943-9D19629415E0}">
  <ds:schemaRefs>
    <ds:schemaRef ds:uri="http://schemas.microsoft.com/sharepoint/v3/contenttype/forms"/>
  </ds:schemaRefs>
</ds:datastoreItem>
</file>

<file path=customXml/itemProps3.xml><?xml version="1.0" encoding="utf-8"?>
<ds:datastoreItem xmlns:ds="http://schemas.openxmlformats.org/officeDocument/2006/customXml" ds:itemID="{06D845B5-A015-466C-9AEF-D82932CAF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5e83b-65c3-48ad-b862-b6382ae048d1"/>
    <ds:schemaRef ds:uri="532ec85d-69ad-4b51-8d9b-9d8c85db4d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CPD Webinar Templates 2026 - Updated</dc:title>
  <dc:creator>Joanne</dc:creator>
  <cp:lastModifiedBy>Katharine Bundell</cp:lastModifiedBy>
  <cp:revision>2</cp:revision>
  <dcterms:created xsi:type="dcterms:W3CDTF">2006-08-16T00:00:00Z</dcterms:created>
  <dcterms:modified xsi:type="dcterms:W3CDTF">2026-09-24T05:29:55Z</dcterms:modified>
  <dc:identifier>DAHE2qgRlEg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0x010100351A9FE97F98B14C8C6A6ED3BF2667E2</vt:lpwstr>
  </property>
  <property fmtid="{D5CDD505-2E9C-101B-9397-08002B2CF9AE}" pid="3" name="MediaServiceImageTags">
    <vt:lpwstr/>
  </property>
</Properties>
</file>